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heme/theme3.xml" ContentType="application/vnd.openxmlformats-officedocument.theme+xml"/>
  <Override PartName="/ppt/tags/tag32.xml" ContentType="application/vnd.openxmlformats-officedocument.presentationml.tags+xml"/>
  <Override PartName="/ppt/tags/tag33.xml" ContentType="application/vnd.openxmlformats-officedocument.presentationml.tags+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80" r:id="rId2"/>
  </p:sldMasterIdLst>
  <p:notesMasterIdLst>
    <p:notesMasterId r:id="rId42"/>
  </p:notesMasterIdLst>
  <p:sldIdLst>
    <p:sldId id="256" r:id="rId3"/>
    <p:sldId id="848" r:id="rId4"/>
    <p:sldId id="844" r:id="rId5"/>
    <p:sldId id="257" r:id="rId6"/>
    <p:sldId id="258" r:id="rId7"/>
    <p:sldId id="259" r:id="rId8"/>
    <p:sldId id="834" r:id="rId9"/>
    <p:sldId id="261" r:id="rId10"/>
    <p:sldId id="262" r:id="rId11"/>
    <p:sldId id="835" r:id="rId12"/>
    <p:sldId id="845" r:id="rId13"/>
    <p:sldId id="846" r:id="rId14"/>
    <p:sldId id="264" r:id="rId15"/>
    <p:sldId id="839" r:id="rId16"/>
    <p:sldId id="270" r:id="rId17"/>
    <p:sldId id="271" r:id="rId18"/>
    <p:sldId id="268" r:id="rId19"/>
    <p:sldId id="269" r:id="rId20"/>
    <p:sldId id="265" r:id="rId21"/>
    <p:sldId id="266" r:id="rId22"/>
    <p:sldId id="278" r:id="rId23"/>
    <p:sldId id="279" r:id="rId24"/>
    <p:sldId id="272" r:id="rId25"/>
    <p:sldId id="273" r:id="rId26"/>
    <p:sldId id="274" r:id="rId27"/>
    <p:sldId id="275" r:id="rId28"/>
    <p:sldId id="276" r:id="rId29"/>
    <p:sldId id="277" r:id="rId30"/>
    <p:sldId id="842" r:id="rId31"/>
    <p:sldId id="843" r:id="rId32"/>
    <p:sldId id="280" r:id="rId33"/>
    <p:sldId id="281" r:id="rId34"/>
    <p:sldId id="284" r:id="rId35"/>
    <p:sldId id="285" r:id="rId36"/>
    <p:sldId id="282" r:id="rId37"/>
    <p:sldId id="283" r:id="rId38"/>
    <p:sldId id="286" r:id="rId39"/>
    <p:sldId id="288" r:id="rId40"/>
    <p:sldId id="289" r:id="rId41"/>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trycja Kaczorowska" initials="PK" lastIdx="2" clrIdx="0"/>
  <p:cmAuthor id="1" name="Pilkiewicz, Michal" initials="PM" lastIdx="7"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Corbel"/>
          <a:ea typeface="Corbel"/>
          <a:cs typeface="Corbe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ECC"/>
          </a:solidFill>
        </a:fill>
      </a:tcStyle>
    </a:wholeTbl>
    <a:band2H>
      <a:tcTxStyle/>
      <a:tcStyle>
        <a:tcBdr/>
        <a:fill>
          <a:solidFill>
            <a:srgbClr val="E9EFE7"/>
          </a:solidFill>
        </a:fill>
      </a:tcStyle>
    </a:band2H>
    <a:firstCol>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orbel"/>
          <a:ea typeface="Corbel"/>
          <a:cs typeface="Corbe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8EDCD"/>
          </a:solidFill>
        </a:fill>
      </a:tcStyle>
    </a:wholeTbl>
    <a:band2H>
      <a:tcTxStyle/>
      <a:tcStyle>
        <a:tcBdr/>
        <a:fill>
          <a:solidFill>
            <a:srgbClr val="F4F6E7"/>
          </a:solidFill>
        </a:fill>
      </a:tcStyle>
    </a:band2H>
    <a:firstCol>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Corbel"/>
          <a:ea typeface="Corbel"/>
          <a:cs typeface="Corbe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9E4"/>
          </a:solidFill>
        </a:fill>
      </a:tcStyle>
    </a:wholeTbl>
    <a:band2H>
      <a:tcTxStyle/>
      <a:tcStyle>
        <a:tcBdr/>
        <a:fill>
          <a:solidFill>
            <a:srgbClr val="E6EDF2"/>
          </a:solidFill>
        </a:fill>
      </a:tcStyle>
    </a:band2H>
    <a:firstCol>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orbel"/>
          <a:ea typeface="Corbel"/>
          <a:cs typeface="Corbe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Corbel"/>
          <a:ea typeface="Corbel"/>
          <a:cs typeface="Corbe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orbel"/>
          <a:ea typeface="Corbel"/>
          <a:cs typeface="Corbe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orbel"/>
          <a:ea typeface="Corbel"/>
          <a:cs typeface="Corbe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orbel"/>
          <a:ea typeface="Corbel"/>
          <a:cs typeface="Corbe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Corbel"/>
          <a:ea typeface="Corbel"/>
          <a:cs typeface="Corbe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Corbel"/>
          <a:ea typeface="Corbel"/>
          <a:cs typeface="Corbe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Corbel"/>
          <a:ea typeface="Corbel"/>
          <a:cs typeface="Corbel"/>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Corbel"/>
          <a:ea typeface="Corbel"/>
          <a:cs typeface="Corbe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2" autoAdjust="0"/>
    <p:restoredTop sz="94712" autoAdjust="0"/>
  </p:normalViewPr>
  <p:slideViewPr>
    <p:cSldViewPr snapToGrid="0" showGuides="1">
      <p:cViewPr varScale="1">
        <p:scale>
          <a:sx n="104" d="100"/>
          <a:sy n="104" d="100"/>
        </p:scale>
        <p:origin x="780" y="108"/>
      </p:cViewPr>
      <p:guideLst>
        <p:guide orient="horz" pos="2160"/>
        <p:guide pos="3840"/>
      </p:guideLst>
    </p:cSldViewPr>
  </p:slideViewPr>
  <p:outlineViewPr>
    <p:cViewPr>
      <p:scale>
        <a:sx n="33" d="100"/>
        <a:sy n="33" d="100"/>
      </p:scale>
      <p:origin x="0" y="-15624"/>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pieChart>
        <c:varyColors val="1"/>
        <c:ser>
          <c:idx val="0"/>
          <c:order val="0"/>
          <c:tx>
            <c:strRef>
              <c:f>Zawody!$C$1</c:f>
              <c:strCache>
                <c:ptCount val="1"/>
                <c:pt idx="0">
                  <c:v>Liczba</c:v>
                </c:pt>
              </c:strCache>
            </c:strRef>
          </c:tx>
          <c:spPr>
            <a:solidFill>
              <a:schemeClr val="accent6"/>
            </a:solidFill>
            <a:ln w="38100" cap="flat" cmpd="sng" algn="ctr">
              <a:solidFill>
                <a:schemeClr val="lt1"/>
              </a:solidFill>
              <a:prstDash val="solid"/>
            </a:ln>
            <a:effectLst>
              <a:outerShdw blurRad="40000" dist="20000" dir="5400000" rotWithShape="0">
                <a:srgbClr val="000000">
                  <a:alpha val="38000"/>
                </a:srgbClr>
              </a:outerShdw>
            </a:effectLst>
          </c:spPr>
          <c:dPt>
            <c:idx val="0"/>
            <c:bubble3D val="0"/>
            <c:extLst>
              <c:ext xmlns:c16="http://schemas.microsoft.com/office/drawing/2014/chart" uri="{C3380CC4-5D6E-409C-BE32-E72D297353CC}">
                <c16:uniqueId val="{00000001-7A83-4D2E-BFE8-F61035C0C6B5}"/>
              </c:ext>
            </c:extLst>
          </c:dPt>
          <c:dPt>
            <c:idx val="1"/>
            <c:bubble3D val="0"/>
            <c:extLst>
              <c:ext xmlns:c16="http://schemas.microsoft.com/office/drawing/2014/chart" uri="{C3380CC4-5D6E-409C-BE32-E72D297353CC}">
                <c16:uniqueId val="{00000003-7A83-4D2E-BFE8-F61035C0C6B5}"/>
              </c:ext>
            </c:extLst>
          </c:dPt>
          <c:dPt>
            <c:idx val="2"/>
            <c:bubble3D val="0"/>
            <c:extLst>
              <c:ext xmlns:c16="http://schemas.microsoft.com/office/drawing/2014/chart" uri="{C3380CC4-5D6E-409C-BE32-E72D297353CC}">
                <c16:uniqueId val="{00000005-7A83-4D2E-BFE8-F61035C0C6B5}"/>
              </c:ext>
            </c:extLst>
          </c:dPt>
          <c:dPt>
            <c:idx val="3"/>
            <c:bubble3D val="0"/>
            <c:extLst>
              <c:ext xmlns:c16="http://schemas.microsoft.com/office/drawing/2014/chart" uri="{C3380CC4-5D6E-409C-BE32-E72D297353CC}">
                <c16:uniqueId val="{00000007-7A83-4D2E-BFE8-F61035C0C6B5}"/>
              </c:ext>
            </c:extLst>
          </c:dPt>
          <c:dPt>
            <c:idx val="4"/>
            <c:bubble3D val="0"/>
            <c:extLst>
              <c:ext xmlns:c16="http://schemas.microsoft.com/office/drawing/2014/chart" uri="{C3380CC4-5D6E-409C-BE32-E72D297353CC}">
                <c16:uniqueId val="{00000009-7A83-4D2E-BFE8-F61035C0C6B5}"/>
              </c:ext>
            </c:extLst>
          </c:dPt>
          <c:dPt>
            <c:idx val="5"/>
            <c:bubble3D val="0"/>
            <c:extLst>
              <c:ext xmlns:c16="http://schemas.microsoft.com/office/drawing/2014/chart" uri="{C3380CC4-5D6E-409C-BE32-E72D297353CC}">
                <c16:uniqueId val="{0000000B-7A83-4D2E-BFE8-F61035C0C6B5}"/>
              </c:ext>
            </c:extLst>
          </c:dPt>
          <c:dPt>
            <c:idx val="6"/>
            <c:bubble3D val="0"/>
            <c:extLst>
              <c:ext xmlns:c16="http://schemas.microsoft.com/office/drawing/2014/chart" uri="{C3380CC4-5D6E-409C-BE32-E72D297353CC}">
                <c16:uniqueId val="{0000000D-7A83-4D2E-BFE8-F61035C0C6B5}"/>
              </c:ext>
            </c:extLst>
          </c:dPt>
          <c:dPt>
            <c:idx val="7"/>
            <c:bubble3D val="0"/>
            <c:extLst>
              <c:ext xmlns:c16="http://schemas.microsoft.com/office/drawing/2014/chart" uri="{C3380CC4-5D6E-409C-BE32-E72D297353CC}">
                <c16:uniqueId val="{0000000F-7A83-4D2E-BFE8-F61035C0C6B5}"/>
              </c:ext>
            </c:extLst>
          </c:dPt>
          <c:dPt>
            <c:idx val="8"/>
            <c:bubble3D val="0"/>
            <c:extLst>
              <c:ext xmlns:c16="http://schemas.microsoft.com/office/drawing/2014/chart" uri="{C3380CC4-5D6E-409C-BE32-E72D297353CC}">
                <c16:uniqueId val="{00000011-7A83-4D2E-BFE8-F61035C0C6B5}"/>
              </c:ext>
            </c:extLst>
          </c:dPt>
          <c:dPt>
            <c:idx val="9"/>
            <c:bubble3D val="0"/>
            <c:extLst>
              <c:ext xmlns:c16="http://schemas.microsoft.com/office/drawing/2014/chart" uri="{C3380CC4-5D6E-409C-BE32-E72D297353CC}">
                <c16:uniqueId val="{00000013-7A83-4D2E-BFE8-F61035C0C6B5}"/>
              </c:ext>
            </c:extLst>
          </c:dPt>
          <c:dPt>
            <c:idx val="10"/>
            <c:bubble3D val="0"/>
            <c:extLst>
              <c:ext xmlns:c16="http://schemas.microsoft.com/office/drawing/2014/chart" uri="{C3380CC4-5D6E-409C-BE32-E72D297353CC}">
                <c16:uniqueId val="{00000015-7A83-4D2E-BFE8-F61035C0C6B5}"/>
              </c:ext>
            </c:extLst>
          </c:dPt>
          <c:dPt>
            <c:idx val="11"/>
            <c:bubble3D val="0"/>
            <c:extLst>
              <c:ext xmlns:c16="http://schemas.microsoft.com/office/drawing/2014/chart" uri="{C3380CC4-5D6E-409C-BE32-E72D297353CC}">
                <c16:uniqueId val="{00000017-7A83-4D2E-BFE8-F61035C0C6B5}"/>
              </c:ext>
            </c:extLst>
          </c:dPt>
          <c:dPt>
            <c:idx val="12"/>
            <c:bubble3D val="0"/>
            <c:extLst>
              <c:ext xmlns:c16="http://schemas.microsoft.com/office/drawing/2014/chart" uri="{C3380CC4-5D6E-409C-BE32-E72D297353CC}">
                <c16:uniqueId val="{00000019-7A83-4D2E-BFE8-F61035C0C6B5}"/>
              </c:ext>
            </c:extLst>
          </c:dPt>
          <c:dPt>
            <c:idx val="13"/>
            <c:bubble3D val="0"/>
            <c:extLst>
              <c:ext xmlns:c16="http://schemas.microsoft.com/office/drawing/2014/chart" uri="{C3380CC4-5D6E-409C-BE32-E72D297353CC}">
                <c16:uniqueId val="{0000001B-7A83-4D2E-BFE8-F61035C0C6B5}"/>
              </c:ext>
            </c:extLst>
          </c:dPt>
          <c:dPt>
            <c:idx val="14"/>
            <c:bubble3D val="0"/>
            <c:extLst>
              <c:ext xmlns:c16="http://schemas.microsoft.com/office/drawing/2014/chart" uri="{C3380CC4-5D6E-409C-BE32-E72D297353CC}">
                <c16:uniqueId val="{0000001D-7A83-4D2E-BFE8-F61035C0C6B5}"/>
              </c:ext>
            </c:extLst>
          </c:dPt>
          <c:dPt>
            <c:idx val="15"/>
            <c:bubble3D val="0"/>
            <c:extLst>
              <c:ext xmlns:c16="http://schemas.microsoft.com/office/drawing/2014/chart" uri="{C3380CC4-5D6E-409C-BE32-E72D297353CC}">
                <c16:uniqueId val="{0000001F-7A83-4D2E-BFE8-F61035C0C6B5}"/>
              </c:ext>
            </c:extLst>
          </c:dPt>
          <c:dPt>
            <c:idx val="16"/>
            <c:bubble3D val="0"/>
            <c:extLst>
              <c:ext xmlns:c16="http://schemas.microsoft.com/office/drawing/2014/chart" uri="{C3380CC4-5D6E-409C-BE32-E72D297353CC}">
                <c16:uniqueId val="{00000021-7A83-4D2E-BFE8-F61035C0C6B5}"/>
              </c:ext>
            </c:extLst>
          </c:dPt>
          <c:dPt>
            <c:idx val="17"/>
            <c:bubble3D val="0"/>
            <c:extLst>
              <c:ext xmlns:c16="http://schemas.microsoft.com/office/drawing/2014/chart" uri="{C3380CC4-5D6E-409C-BE32-E72D297353CC}">
                <c16:uniqueId val="{00000023-7A83-4D2E-BFE8-F61035C0C6B5}"/>
              </c:ext>
            </c:extLst>
          </c:dPt>
          <c:dPt>
            <c:idx val="18"/>
            <c:bubble3D val="0"/>
            <c:extLst>
              <c:ext xmlns:c16="http://schemas.microsoft.com/office/drawing/2014/chart" uri="{C3380CC4-5D6E-409C-BE32-E72D297353CC}">
                <c16:uniqueId val="{00000025-7A83-4D2E-BFE8-F61035C0C6B5}"/>
              </c:ext>
            </c:extLst>
          </c:dPt>
          <c:dPt>
            <c:idx val="19"/>
            <c:bubble3D val="0"/>
            <c:extLst>
              <c:ext xmlns:c16="http://schemas.microsoft.com/office/drawing/2014/chart" uri="{C3380CC4-5D6E-409C-BE32-E72D297353CC}">
                <c16:uniqueId val="{00000027-7A83-4D2E-BFE8-F61035C0C6B5}"/>
              </c:ext>
            </c:extLst>
          </c:dPt>
          <c:dPt>
            <c:idx val="20"/>
            <c:bubble3D val="0"/>
            <c:extLst>
              <c:ext xmlns:c16="http://schemas.microsoft.com/office/drawing/2014/chart" uri="{C3380CC4-5D6E-409C-BE32-E72D297353CC}">
                <c16:uniqueId val="{00000029-7A83-4D2E-BFE8-F61035C0C6B5}"/>
              </c:ext>
            </c:extLst>
          </c:dPt>
          <c:dPt>
            <c:idx val="21"/>
            <c:bubble3D val="0"/>
            <c:extLst>
              <c:ext xmlns:c16="http://schemas.microsoft.com/office/drawing/2014/chart" uri="{C3380CC4-5D6E-409C-BE32-E72D297353CC}">
                <c16:uniqueId val="{0000002B-7A83-4D2E-BFE8-F61035C0C6B5}"/>
              </c:ext>
            </c:extLst>
          </c:dPt>
          <c:dPt>
            <c:idx val="22"/>
            <c:bubble3D val="0"/>
            <c:extLst>
              <c:ext xmlns:c16="http://schemas.microsoft.com/office/drawing/2014/chart" uri="{C3380CC4-5D6E-409C-BE32-E72D297353CC}">
                <c16:uniqueId val="{0000002D-7A83-4D2E-BFE8-F61035C0C6B5}"/>
              </c:ext>
            </c:extLst>
          </c:dPt>
          <c:dPt>
            <c:idx val="23"/>
            <c:bubble3D val="0"/>
            <c:extLst>
              <c:ext xmlns:c16="http://schemas.microsoft.com/office/drawing/2014/chart" uri="{C3380CC4-5D6E-409C-BE32-E72D297353CC}">
                <c16:uniqueId val="{0000002F-7A83-4D2E-BFE8-F61035C0C6B5}"/>
              </c:ext>
            </c:extLst>
          </c:dPt>
          <c:dPt>
            <c:idx val="24"/>
            <c:bubble3D val="0"/>
            <c:extLst>
              <c:ext xmlns:c16="http://schemas.microsoft.com/office/drawing/2014/chart" uri="{C3380CC4-5D6E-409C-BE32-E72D297353CC}">
                <c16:uniqueId val="{00000031-7A83-4D2E-BFE8-F61035C0C6B5}"/>
              </c:ext>
            </c:extLst>
          </c:dPt>
          <c:dPt>
            <c:idx val="25"/>
            <c:bubble3D val="0"/>
            <c:extLst>
              <c:ext xmlns:c16="http://schemas.microsoft.com/office/drawing/2014/chart" uri="{C3380CC4-5D6E-409C-BE32-E72D297353CC}">
                <c16:uniqueId val="{00000033-7A83-4D2E-BFE8-F61035C0C6B5}"/>
              </c:ext>
            </c:extLst>
          </c:dPt>
          <c:dPt>
            <c:idx val="26"/>
            <c:bubble3D val="0"/>
            <c:extLst>
              <c:ext xmlns:c16="http://schemas.microsoft.com/office/drawing/2014/chart" uri="{C3380CC4-5D6E-409C-BE32-E72D297353CC}">
                <c16:uniqueId val="{00000035-7A83-4D2E-BFE8-F61035C0C6B5}"/>
              </c:ext>
            </c:extLst>
          </c:dPt>
          <c:dPt>
            <c:idx val="27"/>
            <c:bubble3D val="0"/>
            <c:extLst>
              <c:ext xmlns:c16="http://schemas.microsoft.com/office/drawing/2014/chart" uri="{C3380CC4-5D6E-409C-BE32-E72D297353CC}">
                <c16:uniqueId val="{00000037-7A83-4D2E-BFE8-F61035C0C6B5}"/>
              </c:ext>
            </c:extLst>
          </c:dPt>
          <c:dPt>
            <c:idx val="28"/>
            <c:bubble3D val="0"/>
            <c:extLst>
              <c:ext xmlns:c16="http://schemas.microsoft.com/office/drawing/2014/chart" uri="{C3380CC4-5D6E-409C-BE32-E72D297353CC}">
                <c16:uniqueId val="{00000039-7A83-4D2E-BFE8-F61035C0C6B5}"/>
              </c:ext>
            </c:extLst>
          </c:dPt>
          <c:dPt>
            <c:idx val="29"/>
            <c:bubble3D val="0"/>
            <c:extLst>
              <c:ext xmlns:c16="http://schemas.microsoft.com/office/drawing/2014/chart" uri="{C3380CC4-5D6E-409C-BE32-E72D297353CC}">
                <c16:uniqueId val="{0000003B-7A83-4D2E-BFE8-F61035C0C6B5}"/>
              </c:ext>
            </c:extLst>
          </c:dPt>
          <c:dPt>
            <c:idx val="30"/>
            <c:bubble3D val="0"/>
            <c:extLst>
              <c:ext xmlns:c16="http://schemas.microsoft.com/office/drawing/2014/chart" uri="{C3380CC4-5D6E-409C-BE32-E72D297353CC}">
                <c16:uniqueId val="{0000003D-7A83-4D2E-BFE8-F61035C0C6B5}"/>
              </c:ext>
            </c:extLst>
          </c:dPt>
          <c:dPt>
            <c:idx val="31"/>
            <c:bubble3D val="0"/>
            <c:extLst>
              <c:ext xmlns:c16="http://schemas.microsoft.com/office/drawing/2014/chart" uri="{C3380CC4-5D6E-409C-BE32-E72D297353CC}">
                <c16:uniqueId val="{0000003F-7A83-4D2E-BFE8-F61035C0C6B5}"/>
              </c:ext>
            </c:extLst>
          </c:dPt>
          <c:dLbls>
            <c:dLbl>
              <c:idx val="0"/>
              <c:layout>
                <c:manualLayout>
                  <c:x val="9.6415213124467658E-2"/>
                  <c:y val="-6.5711490338482378E-2"/>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A83-4D2E-BFE8-F61035C0C6B5}"/>
                </c:ext>
              </c:extLst>
            </c:dLbl>
            <c:dLbl>
              <c:idx val="1"/>
              <c:layout>
                <c:manualLayout>
                  <c:x val="0.19988519794096943"/>
                  <c:y val="-8.0645919960864759E-2"/>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A83-4D2E-BFE8-F61035C0C6B5}"/>
                </c:ext>
              </c:extLst>
            </c:dLbl>
            <c:dLbl>
              <c:idx val="2"/>
              <c:layout>
                <c:manualLayout>
                  <c:x val="7.2899307484353595E-2"/>
                  <c:y val="1.4934429622382358E-2"/>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A83-4D2E-BFE8-F61035C0C6B5}"/>
                </c:ext>
              </c:extLst>
            </c:dLbl>
            <c:dLbl>
              <c:idx val="3"/>
              <c:layout>
                <c:manualLayout>
                  <c:x val="0.27513609598933436"/>
                  <c:y val="-0.10454100735667651"/>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A83-4D2E-BFE8-F61035C0C6B5}"/>
                </c:ext>
              </c:extLst>
            </c:dLbl>
            <c:dLbl>
              <c:idx val="4"/>
              <c:layout>
                <c:manualLayout>
                  <c:x val="0.23857302017860194"/>
                  <c:y val="-5.1904693142116078E-2"/>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A83-4D2E-BFE8-F61035C0C6B5}"/>
                </c:ext>
              </c:extLst>
            </c:dLbl>
            <c:dLbl>
              <c:idx val="5"/>
              <c:layout>
                <c:manualLayout>
                  <c:x val="9.5133618404194459E-2"/>
                  <c:y val="-3.3333051771252904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noAutofit/>
                </a:bodyPr>
                <a:lstStyle/>
                <a:p>
                  <a:pPr>
                    <a:defRPr sz="1200" b="0"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pl-PL"/>
                </a:p>
              </c:txPr>
              <c:dLblPos val="bestFit"/>
              <c:showLegendKey val="0"/>
              <c:showVal val="0"/>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c15:spPr>
                  <c15:layout>
                    <c:manualLayout>
                      <c:w val="9.1331009982983186E-2"/>
                      <c:h val="5.9086019164847882E-2"/>
                    </c:manualLayout>
                  </c15:layout>
                </c:ext>
                <c:ext xmlns:c16="http://schemas.microsoft.com/office/drawing/2014/chart" uri="{C3380CC4-5D6E-409C-BE32-E72D297353CC}">
                  <c16:uniqueId val="{0000000B-7A83-4D2E-BFE8-F61035C0C6B5}"/>
                </c:ext>
              </c:extLst>
            </c:dLbl>
            <c:dLbl>
              <c:idx val="6"/>
              <c:layout>
                <c:manualLayout>
                  <c:x val="0.24649183138200045"/>
                  <c:y val="-0.11169772009234136"/>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noAutofit/>
                </a:bodyPr>
                <a:lstStyle/>
                <a:p>
                  <a:pPr>
                    <a:defRPr sz="1200" b="0"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pl-PL"/>
                </a:p>
              </c:txPr>
              <c:dLblPos val="bestFit"/>
              <c:showLegendKey val="0"/>
              <c:showVal val="0"/>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c15:spPr>
                  <c15:layout>
                    <c:manualLayout>
                      <c:w val="7.7438064529612868E-2"/>
                      <c:h val="3.4330214708413222E-2"/>
                    </c:manualLayout>
                  </c15:layout>
                </c:ext>
                <c:ext xmlns:c16="http://schemas.microsoft.com/office/drawing/2014/chart" uri="{C3380CC4-5D6E-409C-BE32-E72D297353CC}">
                  <c16:uniqueId val="{0000000D-7A83-4D2E-BFE8-F61035C0C6B5}"/>
                </c:ext>
              </c:extLst>
            </c:dLbl>
            <c:dLbl>
              <c:idx val="7"/>
              <c:layout>
                <c:manualLayout>
                  <c:x val="6.6184802945997698E-2"/>
                  <c:y val="-4.4961060781612952E-2"/>
                </c:manualLayout>
              </c:layout>
              <c:dLblPos val="bestFit"/>
              <c:showLegendKey val="0"/>
              <c:showVal val="0"/>
              <c:showCatName val="1"/>
              <c:showSerName val="0"/>
              <c:showPercent val="0"/>
              <c:showBubbleSize val="0"/>
              <c:extLst>
                <c:ext xmlns:c15="http://schemas.microsoft.com/office/drawing/2012/chart" uri="{CE6537A1-D6FC-4f65-9D91-7224C49458BB}">
                  <c15:layout>
                    <c:manualLayout>
                      <c:w val="6.2039271692280504E-2"/>
                      <c:h val="8.0935584777100986E-2"/>
                    </c:manualLayout>
                  </c15:layout>
                </c:ext>
                <c:ext xmlns:c16="http://schemas.microsoft.com/office/drawing/2014/chart" uri="{C3380CC4-5D6E-409C-BE32-E72D297353CC}">
                  <c16:uniqueId val="{0000000F-7A83-4D2E-BFE8-F61035C0C6B5}"/>
                </c:ext>
              </c:extLst>
            </c:dLbl>
            <c:dLbl>
              <c:idx val="8"/>
              <c:layout>
                <c:manualLayout>
                  <c:x val="0.23365732893704177"/>
                  <c:y val="-0.15737145308717373"/>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noAutofit/>
                </a:bodyPr>
                <a:lstStyle/>
                <a:p>
                  <a:pPr>
                    <a:defRPr sz="1200" b="0"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pl-PL"/>
                </a:p>
              </c:txPr>
              <c:dLblPos val="bestFit"/>
              <c:showLegendKey val="0"/>
              <c:showVal val="0"/>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c15:spPr>
                  <c15:layout>
                    <c:manualLayout>
                      <c:w val="8.2849926472512408E-2"/>
                      <c:h val="5.3584729285640176E-2"/>
                    </c:manualLayout>
                  </c15:layout>
                </c:ext>
                <c:ext xmlns:c16="http://schemas.microsoft.com/office/drawing/2014/chart" uri="{C3380CC4-5D6E-409C-BE32-E72D297353CC}">
                  <c16:uniqueId val="{00000011-7A83-4D2E-BFE8-F61035C0C6B5}"/>
                </c:ext>
              </c:extLst>
            </c:dLbl>
            <c:dLbl>
              <c:idx val="9"/>
              <c:layout>
                <c:manualLayout>
                  <c:x val="0.18259467502608567"/>
                  <c:y val="-0.12914380706780995"/>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noAutofit/>
                </a:bodyPr>
                <a:lstStyle/>
                <a:p>
                  <a:pPr>
                    <a:defRPr sz="1200" b="0"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pl-PL"/>
                </a:p>
              </c:txPr>
              <c:dLblPos val="bestFit"/>
              <c:showLegendKey val="0"/>
              <c:showVal val="0"/>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c15:spPr>
                  <c15:layout>
                    <c:manualLayout>
                      <c:w val="0.14420028560945969"/>
                      <c:h val="5.8048138019132792E-2"/>
                    </c:manualLayout>
                  </c15:layout>
                </c:ext>
                <c:ext xmlns:c16="http://schemas.microsoft.com/office/drawing/2014/chart" uri="{C3380CC4-5D6E-409C-BE32-E72D297353CC}">
                  <c16:uniqueId val="{00000013-7A83-4D2E-BFE8-F61035C0C6B5}"/>
                </c:ext>
              </c:extLst>
            </c:dLbl>
            <c:dLbl>
              <c:idx val="10"/>
              <c:layout>
                <c:manualLayout>
                  <c:x val="0.10749133836887879"/>
                  <c:y val="-9.3748585421278605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noAutofit/>
                </a:bodyPr>
                <a:lstStyle/>
                <a:p>
                  <a:pPr>
                    <a:defRPr sz="1200" b="0"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pl-PL"/>
                </a:p>
              </c:txPr>
              <c:dLblPos val="bestFit"/>
              <c:showLegendKey val="0"/>
              <c:showVal val="0"/>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c15:spPr>
                  <c15:layout>
                    <c:manualLayout>
                      <c:w val="0.15513105596290977"/>
                      <c:h val="5.3584945871855888E-2"/>
                    </c:manualLayout>
                  </c15:layout>
                </c:ext>
                <c:ext xmlns:c16="http://schemas.microsoft.com/office/drawing/2014/chart" uri="{C3380CC4-5D6E-409C-BE32-E72D297353CC}">
                  <c16:uniqueId val="{00000015-7A83-4D2E-BFE8-F61035C0C6B5}"/>
                </c:ext>
              </c:extLst>
            </c:dLbl>
            <c:dLbl>
              <c:idx val="11"/>
              <c:layout>
                <c:manualLayout>
                  <c:x val="0.18330207319012484"/>
                  <c:y val="-6.3765301473147601E-2"/>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7-7A83-4D2E-BFE8-F61035C0C6B5}"/>
                </c:ext>
              </c:extLst>
            </c:dLbl>
            <c:dLbl>
              <c:idx val="12"/>
              <c:layout>
                <c:manualLayout>
                  <c:x val="0.21211440279061097"/>
                  <c:y val="-4.3833298452011178E-2"/>
                </c:manualLayout>
              </c:layout>
              <c:dLblPos val="bestFit"/>
              <c:showLegendKey val="0"/>
              <c:showVal val="0"/>
              <c:showCatName val="1"/>
              <c:showSerName val="0"/>
              <c:showPercent val="0"/>
              <c:showBubbleSize val="0"/>
              <c:extLst>
                <c:ext xmlns:c15="http://schemas.microsoft.com/office/drawing/2012/chart" uri="{CE6537A1-D6FC-4f65-9D91-7224C49458BB}">
                  <c15:layout>
                    <c:manualLayout>
                      <c:w val="0.14491508931832556"/>
                      <c:h val="6.3497574850072097E-2"/>
                    </c:manualLayout>
                  </c15:layout>
                </c:ext>
                <c:ext xmlns:c16="http://schemas.microsoft.com/office/drawing/2014/chart" uri="{C3380CC4-5D6E-409C-BE32-E72D297353CC}">
                  <c16:uniqueId val="{00000019-7A83-4D2E-BFE8-F61035C0C6B5}"/>
                </c:ext>
              </c:extLst>
            </c:dLbl>
            <c:dLbl>
              <c:idx val="13"/>
              <c:layout>
                <c:manualLayout>
                  <c:x val="0.22793836269463144"/>
                  <c:y val="-6.4571066733886242E-3"/>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B-7A83-4D2E-BFE8-F61035C0C6B5}"/>
                </c:ext>
              </c:extLst>
            </c:dLbl>
            <c:dLbl>
              <c:idx val="14"/>
              <c:layout>
                <c:manualLayout>
                  <c:x val="0.21714462735803503"/>
                  <c:y val="2.8762175431607914E-2"/>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D-7A83-4D2E-BFE8-F61035C0C6B5}"/>
                </c:ext>
              </c:extLst>
            </c:dLbl>
            <c:dLbl>
              <c:idx val="15"/>
              <c:layout>
                <c:manualLayout>
                  <c:x val="0.14275467531374986"/>
                  <c:y val="2.6167946582908243E-2"/>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F-7A83-4D2E-BFE8-F61035C0C6B5}"/>
                </c:ext>
              </c:extLst>
            </c:dLbl>
            <c:dLbl>
              <c:idx val="16"/>
              <c:layout>
                <c:manualLayout>
                  <c:x val="7.1843459601330498E-2"/>
                  <c:y val="3.1346956173129492E-2"/>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21-7A83-4D2E-BFE8-F61035C0C6B5}"/>
                </c:ext>
              </c:extLst>
            </c:dLbl>
            <c:dLbl>
              <c:idx val="17"/>
              <c:layout>
                <c:manualLayout>
                  <c:x val="-1.6745439636067427E-3"/>
                  <c:y val="0"/>
                </c:manualLayout>
              </c:layout>
              <c:dLblPos val="bestFit"/>
              <c:showLegendKey val="0"/>
              <c:showVal val="0"/>
              <c:showCatName val="1"/>
              <c:showSerName val="0"/>
              <c:showPercent val="0"/>
              <c:showBubbleSize val="0"/>
              <c:extLst>
                <c:ext xmlns:c15="http://schemas.microsoft.com/office/drawing/2012/chart" uri="{CE6537A1-D6FC-4f65-9D91-7224C49458BB}">
                  <c15:layout>
                    <c:manualLayout>
                      <c:w val="0.15533645521462069"/>
                      <c:h val="8.4686076690146772E-2"/>
                    </c:manualLayout>
                  </c15:layout>
                </c:ext>
                <c:ext xmlns:c16="http://schemas.microsoft.com/office/drawing/2014/chart" uri="{C3380CC4-5D6E-409C-BE32-E72D297353CC}">
                  <c16:uniqueId val="{00000023-7A83-4D2E-BFE8-F61035C0C6B5}"/>
                </c:ext>
              </c:extLst>
            </c:dLbl>
            <c:dLbl>
              <c:idx val="18"/>
              <c:layout>
                <c:manualLayout>
                  <c:x val="-0.29063546260671058"/>
                  <c:y val="1.1731175788086646E-2"/>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25-7A83-4D2E-BFE8-F61035C0C6B5}"/>
                </c:ext>
              </c:extLst>
            </c:dLbl>
            <c:dLbl>
              <c:idx val="19"/>
              <c:layout>
                <c:manualLayout>
                  <c:x val="-4.421704070874425E-2"/>
                  <c:y val="5.5245404094649044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noAutofit/>
                </a:bodyPr>
                <a:lstStyle/>
                <a:p>
                  <a:pPr>
                    <a:defRPr sz="1200" b="0"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pl-PL"/>
                </a:p>
              </c:txPr>
              <c:dLblPos val="bestFit"/>
              <c:showLegendKey val="0"/>
              <c:showVal val="0"/>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c15:spPr>
                  <c15:layout>
                    <c:manualLayout>
                      <c:w val="0.17122569873945101"/>
                      <c:h val="4.5469243782730234E-2"/>
                    </c:manualLayout>
                  </c15:layout>
                </c:ext>
                <c:ext xmlns:c16="http://schemas.microsoft.com/office/drawing/2014/chart" uri="{C3380CC4-5D6E-409C-BE32-E72D297353CC}">
                  <c16:uniqueId val="{00000027-7A83-4D2E-BFE8-F61035C0C6B5}"/>
                </c:ext>
              </c:extLst>
            </c:dLbl>
            <c:dLbl>
              <c:idx val="20"/>
              <c:layout>
                <c:manualLayout>
                  <c:x val="-0.1433086122439732"/>
                  <c:y val="2.147538963318732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noAutofit/>
                </a:bodyPr>
                <a:lstStyle/>
                <a:p>
                  <a:pPr>
                    <a:defRPr sz="1200" b="0"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pl-PL"/>
                </a:p>
              </c:txPr>
              <c:dLblPos val="bestFit"/>
              <c:showLegendKey val="0"/>
              <c:showVal val="0"/>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c15:spPr>
                  <c15:layout>
                    <c:manualLayout>
                      <c:w val="0.24963552390157065"/>
                      <c:h val="4.892769247529672E-2"/>
                    </c:manualLayout>
                  </c15:layout>
                </c:ext>
                <c:ext xmlns:c16="http://schemas.microsoft.com/office/drawing/2014/chart" uri="{C3380CC4-5D6E-409C-BE32-E72D297353CC}">
                  <c16:uniqueId val="{00000029-7A83-4D2E-BFE8-F61035C0C6B5}"/>
                </c:ext>
              </c:extLst>
            </c:dLbl>
            <c:dLbl>
              <c:idx val="21"/>
              <c:layout>
                <c:manualLayout>
                  <c:x val="-7.9772186851321675E-2"/>
                  <c:y val="-1.2248383671218659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noAutofit/>
                </a:bodyPr>
                <a:lstStyle/>
                <a:p>
                  <a:pPr>
                    <a:defRPr sz="1200" b="0"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pl-PL"/>
                </a:p>
              </c:txPr>
              <c:dLblPos val="bestFit"/>
              <c:showLegendKey val="0"/>
              <c:showVal val="0"/>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c15:spPr>
                  <c15:layout>
                    <c:manualLayout>
                      <c:w val="0.28911547301805529"/>
                      <c:h val="5.4636471949161151E-2"/>
                    </c:manualLayout>
                  </c15:layout>
                </c:ext>
                <c:ext xmlns:c16="http://schemas.microsoft.com/office/drawing/2014/chart" uri="{C3380CC4-5D6E-409C-BE32-E72D297353CC}">
                  <c16:uniqueId val="{0000002B-7A83-4D2E-BFE8-F61035C0C6B5}"/>
                </c:ext>
              </c:extLst>
            </c:dLbl>
            <c:dLbl>
              <c:idx val="22"/>
              <c:layout>
                <c:manualLayout>
                  <c:x val="-0.10874551199561487"/>
                  <c:y val="-4.8700493535009756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noAutofit/>
                </a:bodyPr>
                <a:lstStyle/>
                <a:p>
                  <a:pPr>
                    <a:defRPr sz="1200" b="0"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pl-PL"/>
                </a:p>
              </c:txPr>
              <c:dLblPos val="bestFit"/>
              <c:showLegendKey val="0"/>
              <c:showVal val="0"/>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c15:spPr>
                  <c15:layout>
                    <c:manualLayout>
                      <c:w val="0.24022061583244478"/>
                      <c:h val="9.9113750863908279E-2"/>
                    </c:manualLayout>
                  </c15:layout>
                </c:ext>
                <c:ext xmlns:c16="http://schemas.microsoft.com/office/drawing/2014/chart" uri="{C3380CC4-5D6E-409C-BE32-E72D297353CC}">
                  <c16:uniqueId val="{0000002D-7A83-4D2E-BFE8-F61035C0C6B5}"/>
                </c:ext>
              </c:extLst>
            </c:dLbl>
            <c:dLbl>
              <c:idx val="23"/>
              <c:layout>
                <c:manualLayout>
                  <c:x val="-8.8492785735474214E-2"/>
                  <c:y val="-7.6383460696857489E-2"/>
                </c:manualLayout>
              </c:layout>
              <c:tx>
                <c:rich>
                  <a:bodyPr/>
                  <a:lstStyle/>
                  <a:p>
                    <a:fld id="{0B75C5C2-2152-4A22-BEF5-1CD8065AF0A0}" type="CATEGORYNAME">
                      <a:rPr lang="pl-PL" smtClean="0"/>
                      <a:pPr/>
                      <a:t>[NAZWA KATEGORII]</a:t>
                    </a:fld>
                    <a:endParaRPr lang="pl-PL"/>
                  </a:p>
                </c:rich>
              </c:tx>
              <c:dLblPos val="bestFit"/>
              <c:showLegendKey val="0"/>
              <c:showVal val="0"/>
              <c:showCatName val="1"/>
              <c:showSerName val="0"/>
              <c:showPercent val="0"/>
              <c:showBubbleSize val="0"/>
              <c:extLst>
                <c:ext xmlns:c15="http://schemas.microsoft.com/office/drawing/2012/chart" uri="{CE6537A1-D6FC-4f65-9D91-7224C49458BB}">
                  <c15:layout>
                    <c:manualLayout>
                      <c:w val="0.24675799696481462"/>
                      <c:h val="9.8023941366102804E-2"/>
                    </c:manualLayout>
                  </c15:layout>
                  <c15:dlblFieldTable/>
                  <c15:showDataLabelsRange val="0"/>
                </c:ext>
                <c:ext xmlns:c16="http://schemas.microsoft.com/office/drawing/2014/chart" uri="{C3380CC4-5D6E-409C-BE32-E72D297353CC}">
                  <c16:uniqueId val="{0000002F-7A83-4D2E-BFE8-F61035C0C6B5}"/>
                </c:ext>
              </c:extLst>
            </c:dLbl>
            <c:dLbl>
              <c:idx val="24"/>
              <c:layout>
                <c:manualLayout>
                  <c:x val="-7.7595472891601708E-2"/>
                  <c:y val="-0.10561371978378631"/>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noAutofit/>
                </a:bodyPr>
                <a:lstStyle/>
                <a:p>
                  <a:pPr>
                    <a:defRPr sz="1200" b="0"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pl-PL"/>
                </a:p>
              </c:txPr>
              <c:dLblPos val="bestFit"/>
              <c:showLegendKey val="0"/>
              <c:showVal val="0"/>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c15:spPr>
                  <c15:layout>
                    <c:manualLayout>
                      <c:w val="0.24936083862608885"/>
                      <c:h val="9.2772756226366382E-2"/>
                    </c:manualLayout>
                  </c15:layout>
                </c:ext>
                <c:ext xmlns:c16="http://schemas.microsoft.com/office/drawing/2014/chart" uri="{C3380CC4-5D6E-409C-BE32-E72D297353CC}">
                  <c16:uniqueId val="{00000031-7A83-4D2E-BFE8-F61035C0C6B5}"/>
                </c:ext>
              </c:extLst>
            </c:dLbl>
            <c:dLbl>
              <c:idx val="25"/>
              <c:layout>
                <c:manualLayout>
                  <c:x val="-0.14493604346771544"/>
                  <c:y val="-9.8340213194475681E-2"/>
                </c:manualLayout>
              </c:layout>
              <c:dLblPos val="bestFit"/>
              <c:showLegendKey val="0"/>
              <c:showVal val="0"/>
              <c:showCatName val="1"/>
              <c:showSerName val="0"/>
              <c:showPercent val="0"/>
              <c:showBubbleSize val="0"/>
              <c:extLst>
                <c:ext xmlns:c15="http://schemas.microsoft.com/office/drawing/2012/chart" uri="{CE6537A1-D6FC-4f65-9D91-7224C49458BB}">
                  <c15:layout>
                    <c:manualLayout>
                      <c:w val="0.17912852056864065"/>
                      <c:h val="4.6342735990716241E-2"/>
                    </c:manualLayout>
                  </c15:layout>
                </c:ext>
                <c:ext xmlns:c16="http://schemas.microsoft.com/office/drawing/2014/chart" uri="{C3380CC4-5D6E-409C-BE32-E72D297353CC}">
                  <c16:uniqueId val="{00000033-7A83-4D2E-BFE8-F61035C0C6B5}"/>
                </c:ext>
              </c:extLst>
            </c:dLbl>
            <c:dLbl>
              <c:idx val="26"/>
              <c:layout>
                <c:manualLayout>
                  <c:x val="-0.15372689434048223"/>
                  <c:y val="-7.3895751423133871E-2"/>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35-7A83-4D2E-BFE8-F61035C0C6B5}"/>
                </c:ext>
              </c:extLst>
            </c:dLbl>
            <c:dLbl>
              <c:idx val="27"/>
              <c:layout>
                <c:manualLayout>
                  <c:x val="-0.17620955044171818"/>
                  <c:y val="-5.5012898792077068E-2"/>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37-7A83-4D2E-BFE8-F61035C0C6B5}"/>
                </c:ext>
              </c:extLst>
            </c:dLbl>
            <c:dLbl>
              <c:idx val="28"/>
              <c:layout>
                <c:manualLayout>
                  <c:x val="-3.0761940774412258E-2"/>
                  <c:y val="1.8724528107367851E-2"/>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39-7A83-4D2E-BFE8-F61035C0C6B5}"/>
                </c:ext>
              </c:extLst>
            </c:dLbl>
            <c:dLbl>
              <c:idx val="29"/>
              <c:layout>
                <c:manualLayout>
                  <c:x val="-0.25707837083530843"/>
                  <c:y val="3.3766224202686532E-2"/>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3B-7A83-4D2E-BFE8-F61035C0C6B5}"/>
                </c:ext>
              </c:extLst>
            </c:dLbl>
            <c:dLbl>
              <c:idx val="30"/>
              <c:layout>
                <c:manualLayout>
                  <c:x val="-0.13083690842776224"/>
                  <c:y val="3.8636815021726847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noAutofit/>
                </a:bodyPr>
                <a:lstStyle/>
                <a:p>
                  <a:pPr>
                    <a:defRPr sz="1200" b="0"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pl-PL"/>
                </a:p>
              </c:txPr>
              <c:dLblPos val="bestFit"/>
              <c:showLegendKey val="0"/>
              <c:showVal val="0"/>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c15:spPr>
                  <c15:layout>
                    <c:manualLayout>
                      <c:w val="0.26198371594029912"/>
                      <c:h val="4.892769247529672E-2"/>
                    </c:manualLayout>
                  </c15:layout>
                </c:ext>
                <c:ext xmlns:c16="http://schemas.microsoft.com/office/drawing/2014/chart" uri="{C3380CC4-5D6E-409C-BE32-E72D297353CC}">
                  <c16:uniqueId val="{0000003D-7A83-4D2E-BFE8-F61035C0C6B5}"/>
                </c:ext>
              </c:extLst>
            </c:dLbl>
            <c:dLbl>
              <c:idx val="31"/>
              <c:layout>
                <c:manualLayout>
                  <c:x val="-0.13546884157456485"/>
                  <c:y val="1.8031235630858237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noAutofit/>
                </a:bodyPr>
                <a:lstStyle/>
                <a:p>
                  <a:pPr>
                    <a:defRPr sz="1200" b="0"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pl-PL"/>
                </a:p>
              </c:txPr>
              <c:dLblPos val="bestFit"/>
              <c:showLegendKey val="0"/>
              <c:showVal val="0"/>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c15:spPr>
                  <c15:layout>
                    <c:manualLayout>
                      <c:w val="0.28435036844533579"/>
                      <c:h val="4.3426402596089014E-2"/>
                    </c:manualLayout>
                  </c15:layout>
                </c:ext>
                <c:ext xmlns:c16="http://schemas.microsoft.com/office/drawing/2014/chart" uri="{C3380CC4-5D6E-409C-BE32-E72D297353CC}">
                  <c16:uniqueId val="{0000003F-7A83-4D2E-BFE8-F61035C0C6B5}"/>
                </c:ext>
              </c:extLst>
            </c:dLbl>
            <c:dLbl>
              <c:idx val="32"/>
              <c:layout>
                <c:manualLayout>
                  <c:x val="-0.1773248007609696"/>
                  <c:y val="-2.2005159516830804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noAutofit/>
                </a:bodyPr>
                <a:lstStyle/>
                <a:p>
                  <a:pPr>
                    <a:defRPr sz="1200" b="0"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pl-PL"/>
                </a:p>
              </c:txPr>
              <c:dLblPos val="bestFit"/>
              <c:showLegendKey val="0"/>
              <c:showVal val="0"/>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c15:spPr>
                  <c15:layout>
                    <c:manualLayout>
                      <c:w val="0.29337564142260975"/>
                      <c:h val="5.167833741490057E-2"/>
                    </c:manualLayout>
                  </c15:layout>
                </c:ext>
                <c:ext xmlns:c16="http://schemas.microsoft.com/office/drawing/2014/chart" uri="{C3380CC4-5D6E-409C-BE32-E72D297353CC}">
                  <c16:uniqueId val="{00000025-AEC7-47DB-8C71-968705A49CC3}"/>
                </c:ext>
              </c:extLst>
            </c:dLbl>
            <c:dLbl>
              <c:idx val="33"/>
              <c:layout>
                <c:manualLayout>
                  <c:x val="-3.9033761173798323E-2"/>
                  <c:y val="0"/>
                </c:manualLayout>
              </c:layout>
              <c:dLblPos val="bestFit"/>
              <c:showLegendKey val="0"/>
              <c:showVal val="0"/>
              <c:showCatName val="1"/>
              <c:showSerName val="0"/>
              <c:showPercent val="0"/>
              <c:showBubbleSize val="0"/>
              <c:extLst>
                <c:ext xmlns:c15="http://schemas.microsoft.com/office/drawing/2012/chart" uri="{CE6537A1-D6FC-4f65-9D91-7224C49458BB}">
                  <c15:layout>
                    <c:manualLayout>
                      <c:w val="0.22319127034739081"/>
                      <c:h val="8.4686076690146772E-2"/>
                    </c:manualLayout>
                  </c15:layout>
                </c:ext>
                <c:ext xmlns:c16="http://schemas.microsoft.com/office/drawing/2014/chart" uri="{C3380CC4-5D6E-409C-BE32-E72D297353CC}">
                  <c16:uniqueId val="{00000026-AEC7-47DB-8C71-968705A49CC3}"/>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pl-PL"/>
              </a:p>
            </c:txPr>
            <c:dLblPos val="outEnd"/>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c15:spPr>
              </c:ext>
            </c:extLst>
          </c:dLbls>
          <c:cat>
            <c:strRef>
              <c:f>Zawody!$B$2:$B$35</c:f>
              <c:strCache>
                <c:ptCount val="34"/>
                <c:pt idx="0">
                  <c:v>agenci ubezpieczeniowi</c:v>
                </c:pt>
                <c:pt idx="1">
                  <c:v>chiropraktykcy koni</c:v>
                </c:pt>
                <c:pt idx="2">
                  <c:v>dżokeje</c:v>
                </c:pt>
                <c:pt idx="3">
                  <c:v>egzaminatorzy</c:v>
                </c:pt>
                <c:pt idx="4">
                  <c:v>gospodarze toru</c:v>
                </c:pt>
                <c:pt idx="5">
                  <c:v>hipoterapeuci</c:v>
                </c:pt>
                <c:pt idx="6">
                  <c:v>hodowcy koni</c:v>
                </c:pt>
                <c:pt idx="7">
                  <c:v>instruktorzy</c:v>
                </c:pt>
                <c:pt idx="8">
                  <c:v>komisarze</c:v>
                </c:pt>
                <c:pt idx="9">
                  <c:v>konferansjerzy</c:v>
                </c:pt>
                <c:pt idx="10">
                  <c:v>konwojenci i transport koni</c:v>
                </c:pt>
                <c:pt idx="11">
                  <c:v>kowal-podkuwacz</c:v>
                </c:pt>
                <c:pt idx="12">
                  <c:v>lekarze i technicy weterynarii</c:v>
                </c:pt>
                <c:pt idx="13">
                  <c:v>luzacy</c:v>
                </c:pt>
                <c:pt idx="14">
                  <c:v>masażyści i fizykoterapeuci koni</c:v>
                </c:pt>
                <c:pt idx="15">
                  <c:v>masztalerzowie</c:v>
                </c:pt>
                <c:pt idx="16">
                  <c:v>menadżerowie stajni</c:v>
                </c:pt>
                <c:pt idx="17">
                  <c:v>organizatorzy imprez jeździeckich</c:v>
                </c:pt>
                <c:pt idx="18">
                  <c:v>pośrednicy w handlu końmi</c:v>
                </c:pt>
                <c:pt idx="19">
                  <c:v>powożący / woźnica</c:v>
                </c:pt>
                <c:pt idx="20">
                  <c:v>producenci pasz, leków i odżywek</c:v>
                </c:pt>
                <c:pt idx="21">
                  <c:v>producenci przyczep, koniowozów, bryczek</c:v>
                </c:pt>
                <c:pt idx="22">
                  <c:v>producenci sprzętu jeździeckiego - siodła, uprzęż, inne</c:v>
                </c:pt>
                <c:pt idx="23">
                  <c:v>producenci środków do pielęgnacji, zabawek końskich i gadżetów</c:v>
                </c:pt>
                <c:pt idx="24">
                  <c:v>producenci przeszkód jeździeckich, wyposażenia stajni i placów.</c:v>
                </c:pt>
                <c:pt idx="25">
                  <c:v>sędziowie i osoby oficjalne</c:v>
                </c:pt>
                <c:pt idx="26">
                  <c:v>specjaliści ds. żywienia koni</c:v>
                </c:pt>
                <c:pt idx="27">
                  <c:v>totalizator i wyścigi konne</c:v>
                </c:pt>
                <c:pt idx="28">
                  <c:v>trenerzy i instruktorzy</c:v>
                </c:pt>
                <c:pt idx="29">
                  <c:v>ujeżdżacze koni</c:v>
                </c:pt>
                <c:pt idx="30">
                  <c:v>wydawnictwa branżowe, media i edukacja</c:v>
                </c:pt>
                <c:pt idx="31">
                  <c:v>wykonawcy obiektów sportowych i placów</c:v>
                </c:pt>
                <c:pt idx="32">
                  <c:v>zawodnicy / jeźdźcy (beraiter)</c:v>
                </c:pt>
                <c:pt idx="33">
                  <c:v>inne osoby lub podmioty związane z branżą jeździecką</c:v>
                </c:pt>
              </c:strCache>
            </c:strRef>
          </c:cat>
          <c:val>
            <c:numRef>
              <c:f>Zawody!$C$2:$C$35</c:f>
              <c:numCache>
                <c:formatCode>General</c:formatCode>
                <c:ptCount val="34"/>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numCache>
            </c:numRef>
          </c:val>
          <c:extLst>
            <c:ext xmlns:c16="http://schemas.microsoft.com/office/drawing/2014/chart" uri="{C3380CC4-5D6E-409C-BE32-E72D297353CC}">
              <c16:uniqueId val="{00000040-7A83-4D2E-BFE8-F61035C0C6B5}"/>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pl-PL"/>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22" name="Shape 322"/>
          <p:cNvSpPr>
            <a:spLocks noGrp="1" noRot="1" noChangeAspect="1"/>
          </p:cNvSpPr>
          <p:nvPr>
            <p:ph type="sldImg"/>
          </p:nvPr>
        </p:nvSpPr>
        <p:spPr>
          <a:xfrm>
            <a:off x="1143000" y="685800"/>
            <a:ext cx="4572000" cy="3429000"/>
          </a:xfrm>
          <a:prstGeom prst="rect">
            <a:avLst/>
          </a:prstGeom>
        </p:spPr>
        <p:txBody>
          <a:bodyPr/>
          <a:lstStyle/>
          <a:p>
            <a:endParaRPr/>
          </a:p>
        </p:txBody>
      </p:sp>
      <p:sp>
        <p:nvSpPr>
          <p:cNvPr id="323" name="Shape 32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843151146"/>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Arial"/>
      </a:defRPr>
    </a:lvl1pPr>
    <a:lvl2pPr indent="228600" latinLnBrk="0">
      <a:defRPr sz="1200">
        <a:latin typeface="+mn-lt"/>
        <a:ea typeface="+mn-ea"/>
        <a:cs typeface="+mn-cs"/>
        <a:sym typeface="Arial"/>
      </a:defRPr>
    </a:lvl2pPr>
    <a:lvl3pPr indent="457200" latinLnBrk="0">
      <a:defRPr sz="1200">
        <a:latin typeface="+mn-lt"/>
        <a:ea typeface="+mn-ea"/>
        <a:cs typeface="+mn-cs"/>
        <a:sym typeface="Arial"/>
      </a:defRPr>
    </a:lvl3pPr>
    <a:lvl4pPr indent="685800" latinLnBrk="0">
      <a:defRPr sz="1200">
        <a:latin typeface="+mn-lt"/>
        <a:ea typeface="+mn-ea"/>
        <a:cs typeface="+mn-cs"/>
        <a:sym typeface="Arial"/>
      </a:defRPr>
    </a:lvl4pPr>
    <a:lvl5pPr indent="914400" latinLnBrk="0">
      <a:defRPr sz="1200">
        <a:latin typeface="+mn-lt"/>
        <a:ea typeface="+mn-ea"/>
        <a:cs typeface="+mn-cs"/>
        <a:sym typeface="Arial"/>
      </a:defRPr>
    </a:lvl5pPr>
    <a:lvl6pPr indent="1143000" latinLnBrk="0">
      <a:defRPr sz="1200">
        <a:latin typeface="+mn-lt"/>
        <a:ea typeface="+mn-ea"/>
        <a:cs typeface="+mn-cs"/>
        <a:sym typeface="Arial"/>
      </a:defRPr>
    </a:lvl6pPr>
    <a:lvl7pPr indent="1371600" latinLnBrk="0">
      <a:defRPr sz="1200">
        <a:latin typeface="+mn-lt"/>
        <a:ea typeface="+mn-ea"/>
        <a:cs typeface="+mn-cs"/>
        <a:sym typeface="Arial"/>
      </a:defRPr>
    </a:lvl7pPr>
    <a:lvl8pPr indent="1600200" latinLnBrk="0">
      <a:defRPr sz="1200">
        <a:latin typeface="+mn-lt"/>
        <a:ea typeface="+mn-ea"/>
        <a:cs typeface="+mn-cs"/>
        <a:sym typeface="Arial"/>
      </a:defRPr>
    </a:lvl8pPr>
    <a:lvl9pPr indent="1828800" latinLnBrk="0">
      <a:defRPr sz="1200">
        <a:latin typeface="+mn-lt"/>
        <a:ea typeface="+mn-ea"/>
        <a:cs typeface="+mn-cs"/>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vmlDrawing" Target="../drawings/vmlDrawing7.v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vmlDrawing" Target="../drawings/vmlDrawing11.v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3.xml"/><Relationship Id="rId1" Type="http://schemas.openxmlformats.org/officeDocument/2006/relationships/vmlDrawing" Target="../drawings/vmlDrawing12.v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vmlDrawing" Target="../drawings/vmlDrawing13.vml"/><Relationship Id="rId6" Type="http://schemas.openxmlformats.org/officeDocument/2006/relationships/image" Target="../media/image1.emf"/><Relationship Id="rId5" Type="http://schemas.openxmlformats.org/officeDocument/2006/relationships/oleObject" Target="../embeddings/oleObject13.bin"/><Relationship Id="rId4"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vmlDrawing" Target="../drawings/vmlDrawing14.vml"/><Relationship Id="rId6" Type="http://schemas.openxmlformats.org/officeDocument/2006/relationships/image" Target="../media/image1.emf"/><Relationship Id="rId5" Type="http://schemas.openxmlformats.org/officeDocument/2006/relationships/oleObject" Target="../embeddings/oleObject14.bin"/><Relationship Id="rId4"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vmlDrawing" Target="../drawings/vmlDrawing15.vml"/><Relationship Id="rId6" Type="http://schemas.openxmlformats.org/officeDocument/2006/relationships/image" Target="../media/image1.emf"/><Relationship Id="rId5" Type="http://schemas.openxmlformats.org/officeDocument/2006/relationships/oleObject" Target="../embeddings/oleObject15.bin"/><Relationship Id="rId4"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vmlDrawing" Target="../drawings/vmlDrawing16.vml"/><Relationship Id="rId6" Type="http://schemas.openxmlformats.org/officeDocument/2006/relationships/image" Target="../media/image1.emf"/><Relationship Id="rId5" Type="http://schemas.openxmlformats.org/officeDocument/2006/relationships/oleObject" Target="../embeddings/oleObject16.bin"/><Relationship Id="rId4"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Slajd tytułowy">
    <p:spTree>
      <p:nvGrpSpPr>
        <p:cNvPr id="1" name=""/>
        <p:cNvGrpSpPr/>
        <p:nvPr/>
      </p:nvGrpSpPr>
      <p:grpSpPr>
        <a:xfrm>
          <a:off x="0" y="0"/>
          <a:ext cx="0" cy="0"/>
          <a:chOff x="0" y="0"/>
          <a:chExt cx="0" cy="0"/>
        </a:xfrm>
      </p:grpSpPr>
      <p:sp>
        <p:nvSpPr>
          <p:cNvPr id="11" name="Shape 11"/>
          <p:cNvSpPr/>
          <p:nvPr/>
        </p:nvSpPr>
        <p:spPr>
          <a:xfrm>
            <a:off x="0" y="761998"/>
            <a:ext cx="9141619" cy="5334003"/>
          </a:xfrm>
          <a:prstGeom prst="rect">
            <a:avLst/>
          </a:prstGeom>
          <a:solidFill>
            <a:schemeClr val="accent1"/>
          </a:solidFill>
          <a:ln w="12700">
            <a:miter lim="400000"/>
          </a:ln>
        </p:spPr>
        <p:txBody>
          <a:bodyPr lIns="45719" rIns="45719"/>
          <a:lstStyle/>
          <a:p>
            <a:endParaRPr/>
          </a:p>
        </p:txBody>
      </p:sp>
      <p:sp>
        <p:nvSpPr>
          <p:cNvPr id="12" name="Shape 12"/>
          <p:cNvSpPr/>
          <p:nvPr/>
        </p:nvSpPr>
        <p:spPr>
          <a:xfrm>
            <a:off x="9270262" y="761998"/>
            <a:ext cx="2925319" cy="5334003"/>
          </a:xfrm>
          <a:prstGeom prst="rect">
            <a:avLst/>
          </a:prstGeom>
          <a:solidFill>
            <a:srgbClr val="C8C8C8">
              <a:alpha val="49804"/>
            </a:srgbClr>
          </a:solidFill>
          <a:ln w="12700">
            <a:miter lim="400000"/>
          </a:ln>
        </p:spPr>
        <p:txBody>
          <a:bodyPr lIns="45719" rIns="45719"/>
          <a:lstStyle/>
          <a:p>
            <a:endParaRPr/>
          </a:p>
        </p:txBody>
      </p:sp>
      <p:sp>
        <p:nvSpPr>
          <p:cNvPr id="13" name="Shape 13"/>
          <p:cNvSpPr>
            <a:spLocks noGrp="1"/>
          </p:cNvSpPr>
          <p:nvPr>
            <p:ph type="title"/>
          </p:nvPr>
        </p:nvSpPr>
        <p:spPr>
          <a:xfrm>
            <a:off x="1069847" y="1298447"/>
            <a:ext cx="7315201" cy="3255266"/>
          </a:xfrm>
          <a:prstGeom prst="rect">
            <a:avLst/>
          </a:prstGeom>
          <a:extLst>
            <a:ext uri="{C572A759-6A51-4108-AA02-DFA0A04FC94B}">
              <ma14:wrappingTextBoxFlag xmlns:ma14="http://schemas.microsoft.com/office/mac/drawingml/2011/main" xmlns="" val="1"/>
            </a:ext>
          </a:extLst>
        </p:spPr>
        <p:txBody>
          <a:bodyPr anchor="b"/>
          <a:lstStyle>
            <a:lvl1pPr>
              <a:defRPr sz="5900" spc="-100">
                <a:latin typeface="+mn-lt"/>
              </a:defRPr>
            </a:lvl1pPr>
          </a:lstStyle>
          <a:p>
            <a:r>
              <a:rPr dirty="0" err="1"/>
              <a:t>Kliknij</a:t>
            </a:r>
            <a:r>
              <a:rPr dirty="0"/>
              <a:t>, aby </a:t>
            </a:r>
            <a:r>
              <a:rPr dirty="0" err="1"/>
              <a:t>edytować</a:t>
            </a:r>
            <a:r>
              <a:rPr dirty="0"/>
              <a:t> </a:t>
            </a:r>
            <a:r>
              <a:rPr dirty="0" err="1"/>
              <a:t>styl</a:t>
            </a:r>
            <a:endParaRPr dirty="0"/>
          </a:p>
        </p:txBody>
      </p:sp>
      <p:sp>
        <p:nvSpPr>
          <p:cNvPr id="14" name="Shape 14"/>
          <p:cNvSpPr>
            <a:spLocks noGrp="1"/>
          </p:cNvSpPr>
          <p:nvPr>
            <p:ph type="body" sz="quarter" idx="1"/>
          </p:nvPr>
        </p:nvSpPr>
        <p:spPr>
          <a:xfrm>
            <a:off x="1100015" y="4670245"/>
            <a:ext cx="7315201" cy="914401"/>
          </a:xfrm>
          <a:prstGeom prst="rect">
            <a:avLst/>
          </a:prstGeom>
          <a:extLst>
            <a:ext uri="{C572A759-6A51-4108-AA02-DFA0A04FC94B}">
              <ma14:wrappingTextBoxFlag xmlns:ma14="http://schemas.microsoft.com/office/mac/drawingml/2011/main" xmlns="" val="1"/>
            </a:ext>
          </a:extLst>
        </p:spPr>
        <p:txBody>
          <a:bodyPr anchor="t"/>
          <a:lstStyle>
            <a:lvl1pPr marL="0" indent="0">
              <a:buClrTx/>
              <a:buSzTx/>
              <a:buFontTx/>
              <a:buNone/>
              <a:defRPr sz="2200">
                <a:solidFill>
                  <a:srgbClr val="DBEFD4"/>
                </a:solidFill>
                <a:latin typeface="+mn-lt"/>
              </a:defRPr>
            </a:lvl1pPr>
          </a:lstStyle>
          <a:p>
            <a:r>
              <a:rPr dirty="0" err="1"/>
              <a:t>Kliknij</a:t>
            </a:r>
            <a:r>
              <a:rPr dirty="0"/>
              <a:t>, aby </a:t>
            </a:r>
            <a:r>
              <a:rPr dirty="0" err="1"/>
              <a:t>edytować</a:t>
            </a:r>
            <a:r>
              <a:rPr dirty="0"/>
              <a:t> </a:t>
            </a:r>
            <a:r>
              <a:rPr dirty="0" err="1"/>
              <a:t>styl</a:t>
            </a:r>
            <a:r>
              <a:rPr dirty="0"/>
              <a:t> </a:t>
            </a:r>
            <a:r>
              <a:rPr dirty="0" err="1"/>
              <a:t>wzorca</a:t>
            </a:r>
            <a:r>
              <a:rPr dirty="0"/>
              <a:t> </a:t>
            </a:r>
            <a:r>
              <a:rPr dirty="0" err="1"/>
              <a:t>podtytułu</a:t>
            </a:r>
            <a:endParaRPr dirty="0"/>
          </a:p>
        </p:txBody>
      </p:sp>
      <p:sp>
        <p:nvSpPr>
          <p:cNvPr id="15" name="Shape 1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1_Tytuł i zawartość">
    <p:spTree>
      <p:nvGrpSpPr>
        <p:cNvPr id="1" name=""/>
        <p:cNvGrpSpPr/>
        <p:nvPr/>
      </p:nvGrpSpPr>
      <p:grpSpPr>
        <a:xfrm>
          <a:off x="0" y="0"/>
          <a:ext cx="0" cy="0"/>
          <a:chOff x="0" y="0"/>
          <a:chExt cx="0" cy="0"/>
        </a:xfrm>
      </p:grpSpPr>
      <p:sp>
        <p:nvSpPr>
          <p:cNvPr id="130" name="Shape 130"/>
          <p:cNvSpPr/>
          <p:nvPr/>
        </p:nvSpPr>
        <p:spPr>
          <a:xfrm>
            <a:off x="0" y="758951"/>
            <a:ext cx="3443591" cy="5330954"/>
          </a:xfrm>
          <a:prstGeom prst="rect">
            <a:avLst/>
          </a:prstGeom>
          <a:solidFill>
            <a:schemeClr val="accent1"/>
          </a:solidFill>
          <a:ln w="12700">
            <a:miter lim="400000"/>
          </a:ln>
        </p:spPr>
        <p:txBody>
          <a:bodyPr lIns="45719" rIns="45719"/>
          <a:lstStyle/>
          <a:p>
            <a:endParaRPr/>
          </a:p>
        </p:txBody>
      </p:sp>
      <p:sp>
        <p:nvSpPr>
          <p:cNvPr id="131" name="Shape 131"/>
          <p:cNvSpPr/>
          <p:nvPr/>
        </p:nvSpPr>
        <p:spPr>
          <a:xfrm>
            <a:off x="11815864" y="758951"/>
            <a:ext cx="384049" cy="5330954"/>
          </a:xfrm>
          <a:prstGeom prst="rect">
            <a:avLst/>
          </a:prstGeom>
          <a:solidFill>
            <a:srgbClr val="C8C8C8">
              <a:alpha val="49804"/>
            </a:srgbClr>
          </a:solidFill>
          <a:ln w="12700">
            <a:miter lim="400000"/>
          </a:ln>
        </p:spPr>
        <p:txBody>
          <a:bodyPr lIns="45719" rIns="45719"/>
          <a:lstStyle/>
          <a:p>
            <a:endParaRPr/>
          </a:p>
        </p:txBody>
      </p:sp>
      <p:sp>
        <p:nvSpPr>
          <p:cNvPr id="132" name="Shape 132"/>
          <p:cNvSpPr>
            <a:spLocks noGrp="1"/>
          </p:cNvSpPr>
          <p:nvPr>
            <p:ph type="title"/>
          </p:nvPr>
        </p:nvSpPr>
        <p:spPr>
          <a:xfrm>
            <a:off x="609600" y="274638"/>
            <a:ext cx="10972800" cy="778099"/>
          </a:xfrm>
          <a:prstGeom prst="rect">
            <a:avLst/>
          </a:prstGeom>
          <a:extLst>
            <a:ext uri="{C572A759-6A51-4108-AA02-DFA0A04FC94B}">
              <ma14:wrappingTextBoxFlag xmlns:ma14="http://schemas.microsoft.com/office/mac/drawingml/2011/main" xmlns="" val="1"/>
            </a:ext>
          </a:extLst>
        </p:spPr>
        <p:txBody>
          <a:bodyPr/>
          <a:lstStyle>
            <a:lvl1pPr>
              <a:defRPr sz="3200" b="1">
                <a:solidFill>
                  <a:srgbClr val="000000"/>
                </a:solidFill>
                <a:latin typeface="+mn-lt"/>
                <a:ea typeface="+mn-ea"/>
                <a:cs typeface="+mn-cs"/>
                <a:sym typeface="Arial"/>
              </a:defRPr>
            </a:lvl1pPr>
          </a:lstStyle>
          <a:p>
            <a:r>
              <a:t>Kliknij, aby edytować styl</a:t>
            </a:r>
          </a:p>
        </p:txBody>
      </p:sp>
      <p:sp>
        <p:nvSpPr>
          <p:cNvPr id="133" name="Shape 133"/>
          <p:cNvSpPr>
            <a:spLocks noGrp="1"/>
          </p:cNvSpPr>
          <p:nvPr>
            <p:ph type="body" idx="1"/>
          </p:nvPr>
        </p:nvSpPr>
        <p:spPr>
          <a:xfrm>
            <a:off x="609600" y="1196753"/>
            <a:ext cx="10972800" cy="4929412"/>
          </a:xfrm>
          <a:prstGeom prst="rect">
            <a:avLst/>
          </a:prstGeom>
          <a:extLst>
            <a:ext uri="{C572A759-6A51-4108-AA02-DFA0A04FC94B}">
              <ma14:wrappingTextBoxFlag xmlns:ma14="http://schemas.microsoft.com/office/mac/drawingml/2011/main" xmlns="" val="1"/>
            </a:ext>
          </a:extLst>
        </p:spPr>
        <p:txBody>
          <a:bodyPr/>
          <a:lstStyle>
            <a:lvl1pPr>
              <a:defRPr>
                <a:latin typeface="+mn-lt"/>
                <a:ea typeface="+mn-ea"/>
                <a:cs typeface="+mn-cs"/>
                <a:sym typeface="Arial"/>
              </a:defRPr>
            </a:lvl1pPr>
            <a:lvl2pPr>
              <a:defRPr>
                <a:latin typeface="+mn-lt"/>
                <a:ea typeface="+mn-ea"/>
                <a:cs typeface="+mn-cs"/>
                <a:sym typeface="Arial"/>
              </a:defRPr>
            </a:lvl2pPr>
            <a:lvl3pPr>
              <a:defRPr>
                <a:latin typeface="+mn-lt"/>
                <a:ea typeface="+mn-ea"/>
                <a:cs typeface="+mn-cs"/>
                <a:sym typeface="Arial"/>
              </a:defRPr>
            </a:lvl3pPr>
            <a:lvl4pPr>
              <a:defRPr>
                <a:latin typeface="+mn-lt"/>
                <a:ea typeface="+mn-ea"/>
                <a:cs typeface="+mn-cs"/>
                <a:sym typeface="Arial"/>
              </a:defRPr>
            </a:lvl4pPr>
            <a:lvl5pPr>
              <a:defRPr>
                <a:latin typeface="+mn-lt"/>
                <a:ea typeface="+mn-ea"/>
                <a:cs typeface="+mn-cs"/>
                <a:sym typeface="Arial"/>
              </a:defRPr>
            </a:lvl5pPr>
          </a:lstStyle>
          <a:p>
            <a:r>
              <a:t>Kliknij, aby edytować style wzorca tekstu</a:t>
            </a:r>
          </a:p>
          <a:p>
            <a:pPr lvl="1"/>
            <a:r>
              <a:t>Drugi poziom</a:t>
            </a:r>
          </a:p>
          <a:p>
            <a:pPr lvl="2"/>
            <a:r>
              <a:t>Trzeci poziom</a:t>
            </a:r>
          </a:p>
          <a:p>
            <a:pPr lvl="3"/>
            <a:r>
              <a:t>Czwarty poziom</a:t>
            </a:r>
          </a:p>
          <a:p>
            <a:pPr lvl="4"/>
            <a:r>
              <a:t>Piąty poziom</a:t>
            </a:r>
          </a:p>
        </p:txBody>
      </p:sp>
      <p:sp>
        <p:nvSpPr>
          <p:cNvPr id="134" name="Shape 134"/>
          <p:cNvSpPr>
            <a:spLocks noGrp="1"/>
          </p:cNvSpPr>
          <p:nvPr>
            <p:ph type="sldNum" sz="quarter" idx="2"/>
          </p:nvPr>
        </p:nvSpPr>
        <p:spPr>
          <a:xfrm>
            <a:off x="11891406" y="6406785"/>
            <a:ext cx="273656" cy="264255"/>
          </a:xfrm>
          <a:prstGeom prst="rect">
            <a:avLst/>
          </a:prstGeom>
        </p:spPr>
        <p:txBody>
          <a:bodyPr/>
          <a:lstStyle>
            <a:lvl1pPr>
              <a:defRPr b="1">
                <a:latin typeface="+mn-lt"/>
                <a:ea typeface="+mn-ea"/>
                <a:cs typeface="+mn-cs"/>
                <a:sym typeface="Arial"/>
              </a:defRPr>
            </a:lvl1p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1_Dwa elementy zawartości">
    <p:spTree>
      <p:nvGrpSpPr>
        <p:cNvPr id="1" name=""/>
        <p:cNvGrpSpPr/>
        <p:nvPr/>
      </p:nvGrpSpPr>
      <p:grpSpPr>
        <a:xfrm>
          <a:off x="0" y="0"/>
          <a:ext cx="0" cy="0"/>
          <a:chOff x="0" y="0"/>
          <a:chExt cx="0" cy="0"/>
        </a:xfrm>
      </p:grpSpPr>
      <p:sp>
        <p:nvSpPr>
          <p:cNvPr id="141" name="Shape 141"/>
          <p:cNvSpPr/>
          <p:nvPr/>
        </p:nvSpPr>
        <p:spPr>
          <a:xfrm>
            <a:off x="0" y="758951"/>
            <a:ext cx="3443591" cy="5330954"/>
          </a:xfrm>
          <a:prstGeom prst="rect">
            <a:avLst/>
          </a:prstGeom>
          <a:solidFill>
            <a:schemeClr val="accent1"/>
          </a:solidFill>
          <a:ln w="12700">
            <a:miter lim="400000"/>
          </a:ln>
        </p:spPr>
        <p:txBody>
          <a:bodyPr lIns="45719" rIns="45719"/>
          <a:lstStyle/>
          <a:p>
            <a:endParaRPr/>
          </a:p>
        </p:txBody>
      </p:sp>
      <p:sp>
        <p:nvSpPr>
          <p:cNvPr id="142" name="Shape 142"/>
          <p:cNvSpPr/>
          <p:nvPr/>
        </p:nvSpPr>
        <p:spPr>
          <a:xfrm>
            <a:off x="11815864" y="758951"/>
            <a:ext cx="384049" cy="5330954"/>
          </a:xfrm>
          <a:prstGeom prst="rect">
            <a:avLst/>
          </a:prstGeom>
          <a:solidFill>
            <a:srgbClr val="C8C8C8">
              <a:alpha val="49804"/>
            </a:srgbClr>
          </a:solidFill>
          <a:ln w="12700">
            <a:miter lim="400000"/>
          </a:ln>
        </p:spPr>
        <p:txBody>
          <a:bodyPr lIns="45719" rIns="45719"/>
          <a:lstStyle/>
          <a:p>
            <a:endParaRPr/>
          </a:p>
        </p:txBody>
      </p:sp>
      <p:sp>
        <p:nvSpPr>
          <p:cNvPr id="143" name="Shape 143"/>
          <p:cNvSpPr>
            <a:spLocks noGrp="1"/>
          </p:cNvSpPr>
          <p:nvPr>
            <p:ph type="body" sz="half" idx="1"/>
          </p:nvPr>
        </p:nvSpPr>
        <p:spPr>
          <a:xfrm>
            <a:off x="609600" y="1600200"/>
            <a:ext cx="5384800" cy="4525964"/>
          </a:xfrm>
          <a:prstGeom prst="rect">
            <a:avLst/>
          </a:prstGeom>
          <a:extLst>
            <a:ext uri="{C572A759-6A51-4108-AA02-DFA0A04FC94B}">
              <ma14:wrappingTextBoxFlag xmlns:ma14="http://schemas.microsoft.com/office/mac/drawingml/2011/main" xmlns="" val="1"/>
            </a:ext>
          </a:extLst>
        </p:spPr>
        <p:txBody>
          <a:bodyPr/>
          <a:lstStyle>
            <a:lvl1pPr>
              <a:defRPr sz="2800">
                <a:latin typeface="+mn-lt"/>
                <a:ea typeface="+mn-ea"/>
                <a:cs typeface="+mn-cs"/>
                <a:sym typeface="Arial"/>
              </a:defRPr>
            </a:lvl1pPr>
            <a:lvl2pPr marL="716280" indent="-213360">
              <a:defRPr sz="2800">
                <a:latin typeface="+mn-lt"/>
                <a:ea typeface="+mn-ea"/>
                <a:cs typeface="+mn-cs"/>
                <a:sym typeface="Arial"/>
              </a:defRPr>
            </a:lvl2pPr>
            <a:lvl3pPr marL="1216152" indent="-256032">
              <a:defRPr sz="2800">
                <a:latin typeface="+mn-lt"/>
                <a:ea typeface="+mn-ea"/>
                <a:cs typeface="+mn-cs"/>
                <a:sym typeface="Arial"/>
              </a:defRPr>
            </a:lvl3pPr>
            <a:lvl4pPr marL="1701800" indent="-284480">
              <a:defRPr sz="2800">
                <a:latin typeface="+mn-lt"/>
                <a:ea typeface="+mn-ea"/>
                <a:cs typeface="+mn-cs"/>
                <a:sym typeface="Arial"/>
              </a:defRPr>
            </a:lvl4pPr>
            <a:lvl5pPr marL="2159000" indent="-284479">
              <a:defRPr sz="2800">
                <a:latin typeface="+mn-lt"/>
                <a:ea typeface="+mn-ea"/>
                <a:cs typeface="+mn-cs"/>
                <a:sym typeface="Arial"/>
              </a:defRPr>
            </a:lvl5pPr>
          </a:lstStyle>
          <a:p>
            <a:r>
              <a:t>Kliknij, aby edytować style wzorca tekstu</a:t>
            </a:r>
          </a:p>
          <a:p>
            <a:pPr lvl="1"/>
            <a:r>
              <a:t>Drugi poziom</a:t>
            </a:r>
          </a:p>
          <a:p>
            <a:pPr lvl="2"/>
            <a:r>
              <a:t>Trzeci poziom</a:t>
            </a:r>
          </a:p>
          <a:p>
            <a:pPr lvl="3"/>
            <a:r>
              <a:t>Czwarty poziom</a:t>
            </a:r>
          </a:p>
          <a:p>
            <a:pPr lvl="4"/>
            <a:r>
              <a:t>Piąty poziom</a:t>
            </a:r>
          </a:p>
        </p:txBody>
      </p:sp>
      <p:sp>
        <p:nvSpPr>
          <p:cNvPr id="144" name="Shape 144"/>
          <p:cNvSpPr>
            <a:spLocks noGrp="1"/>
          </p:cNvSpPr>
          <p:nvPr>
            <p:ph type="sldNum" sz="quarter" idx="2"/>
          </p:nvPr>
        </p:nvSpPr>
        <p:spPr>
          <a:xfrm>
            <a:off x="11891406" y="6406785"/>
            <a:ext cx="273656" cy="264255"/>
          </a:xfrm>
          <a:prstGeom prst="rect">
            <a:avLst/>
          </a:prstGeom>
        </p:spPr>
        <p:txBody>
          <a:bodyPr/>
          <a:lstStyle>
            <a:lvl1pPr>
              <a:defRPr b="1">
                <a:latin typeface="+mn-lt"/>
                <a:ea typeface="+mn-ea"/>
                <a:cs typeface="+mn-cs"/>
                <a:sym typeface="Arial"/>
              </a:defRPr>
            </a:lvl1pPr>
          </a:lstStyle>
          <a:p>
            <a:fld id="{86CB4B4D-7CA3-9044-876B-883B54F8677D}" type="slidenum">
              <a:t>‹#›</a:t>
            </a:fld>
            <a:endParaRPr/>
          </a:p>
        </p:txBody>
      </p:sp>
      <p:sp>
        <p:nvSpPr>
          <p:cNvPr id="145" name="Shape 145"/>
          <p:cNvSpPr>
            <a:spLocks noGrp="1"/>
          </p:cNvSpPr>
          <p:nvPr>
            <p:ph type="title"/>
          </p:nvPr>
        </p:nvSpPr>
        <p:spPr>
          <a:xfrm>
            <a:off x="609600" y="274638"/>
            <a:ext cx="10972800" cy="778099"/>
          </a:xfrm>
          <a:prstGeom prst="rect">
            <a:avLst/>
          </a:prstGeom>
          <a:extLst>
            <a:ext uri="{C572A759-6A51-4108-AA02-DFA0A04FC94B}">
              <ma14:wrappingTextBoxFlag xmlns:ma14="http://schemas.microsoft.com/office/mac/drawingml/2011/main" xmlns="" val="1"/>
            </a:ext>
          </a:extLst>
        </p:spPr>
        <p:txBody>
          <a:bodyPr/>
          <a:lstStyle>
            <a:lvl1pPr>
              <a:defRPr sz="3200" b="1">
                <a:solidFill>
                  <a:srgbClr val="000000"/>
                </a:solidFill>
                <a:latin typeface="+mn-lt"/>
                <a:ea typeface="+mn-ea"/>
                <a:cs typeface="+mn-cs"/>
                <a:sym typeface="Arial"/>
              </a:defRPr>
            </a:lvl1pPr>
          </a:lstStyle>
          <a:p>
            <a:r>
              <a:t>Kliknij, aby edytować styl</a:t>
            </a: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3_Dwa elementy zawartości">
    <p:spTree>
      <p:nvGrpSpPr>
        <p:cNvPr id="1" name=""/>
        <p:cNvGrpSpPr/>
        <p:nvPr/>
      </p:nvGrpSpPr>
      <p:grpSpPr>
        <a:xfrm>
          <a:off x="0" y="0"/>
          <a:ext cx="0" cy="0"/>
          <a:chOff x="0" y="0"/>
          <a:chExt cx="0" cy="0"/>
        </a:xfrm>
      </p:grpSpPr>
      <p:sp>
        <p:nvSpPr>
          <p:cNvPr id="152" name="Shape 152"/>
          <p:cNvSpPr/>
          <p:nvPr/>
        </p:nvSpPr>
        <p:spPr>
          <a:xfrm>
            <a:off x="0" y="758951"/>
            <a:ext cx="3443591" cy="5330954"/>
          </a:xfrm>
          <a:prstGeom prst="rect">
            <a:avLst/>
          </a:prstGeom>
          <a:solidFill>
            <a:schemeClr val="accent1"/>
          </a:solidFill>
          <a:ln w="12700">
            <a:miter lim="400000"/>
          </a:ln>
        </p:spPr>
        <p:txBody>
          <a:bodyPr lIns="45719" rIns="45719"/>
          <a:lstStyle/>
          <a:p>
            <a:endParaRPr/>
          </a:p>
        </p:txBody>
      </p:sp>
      <p:sp>
        <p:nvSpPr>
          <p:cNvPr id="153" name="Shape 153"/>
          <p:cNvSpPr/>
          <p:nvPr/>
        </p:nvSpPr>
        <p:spPr>
          <a:xfrm>
            <a:off x="11815864" y="758951"/>
            <a:ext cx="384049" cy="5330954"/>
          </a:xfrm>
          <a:prstGeom prst="rect">
            <a:avLst/>
          </a:prstGeom>
          <a:solidFill>
            <a:srgbClr val="C8C8C8">
              <a:alpha val="49804"/>
            </a:srgbClr>
          </a:solidFill>
          <a:ln w="12700">
            <a:miter lim="400000"/>
          </a:ln>
        </p:spPr>
        <p:txBody>
          <a:bodyPr lIns="45719" rIns="45719"/>
          <a:lstStyle/>
          <a:p>
            <a:endParaRPr/>
          </a:p>
        </p:txBody>
      </p:sp>
      <p:sp>
        <p:nvSpPr>
          <p:cNvPr id="154" name="Shape 154"/>
          <p:cNvSpPr>
            <a:spLocks noGrp="1"/>
          </p:cNvSpPr>
          <p:nvPr>
            <p:ph type="body" sz="half" idx="1"/>
          </p:nvPr>
        </p:nvSpPr>
        <p:spPr>
          <a:xfrm>
            <a:off x="609600" y="1830833"/>
            <a:ext cx="6998569" cy="4295332"/>
          </a:xfrm>
          <a:prstGeom prst="rect">
            <a:avLst/>
          </a:prstGeom>
          <a:extLst>
            <a:ext uri="{C572A759-6A51-4108-AA02-DFA0A04FC94B}">
              <ma14:wrappingTextBoxFlag xmlns:ma14="http://schemas.microsoft.com/office/mac/drawingml/2011/main" xmlns="" val="1"/>
            </a:ext>
          </a:extLst>
        </p:spPr>
        <p:txBody>
          <a:bodyPr/>
          <a:lstStyle>
            <a:lvl1pPr>
              <a:defRPr sz="2800">
                <a:latin typeface="+mn-lt"/>
                <a:ea typeface="+mn-ea"/>
                <a:cs typeface="+mn-cs"/>
                <a:sym typeface="Arial"/>
              </a:defRPr>
            </a:lvl1pPr>
            <a:lvl2pPr marL="716280" indent="-213360">
              <a:defRPr sz="2800">
                <a:latin typeface="+mn-lt"/>
                <a:ea typeface="+mn-ea"/>
                <a:cs typeface="+mn-cs"/>
                <a:sym typeface="Arial"/>
              </a:defRPr>
            </a:lvl2pPr>
            <a:lvl3pPr marL="1216152" indent="-256032">
              <a:defRPr sz="2800">
                <a:latin typeface="+mn-lt"/>
                <a:ea typeface="+mn-ea"/>
                <a:cs typeface="+mn-cs"/>
                <a:sym typeface="Arial"/>
              </a:defRPr>
            </a:lvl3pPr>
            <a:lvl4pPr marL="1701800" indent="-284480">
              <a:defRPr sz="2800">
                <a:latin typeface="+mn-lt"/>
                <a:ea typeface="+mn-ea"/>
                <a:cs typeface="+mn-cs"/>
                <a:sym typeface="Arial"/>
              </a:defRPr>
            </a:lvl4pPr>
            <a:lvl5pPr marL="2159000" indent="-284479">
              <a:defRPr sz="2800">
                <a:latin typeface="+mn-lt"/>
                <a:ea typeface="+mn-ea"/>
                <a:cs typeface="+mn-cs"/>
                <a:sym typeface="Arial"/>
              </a:defRPr>
            </a:lvl5pPr>
          </a:lstStyle>
          <a:p>
            <a:r>
              <a:t>Kliknij, aby edytować style wzorca tekstu</a:t>
            </a:r>
          </a:p>
          <a:p>
            <a:pPr lvl="1"/>
            <a:r>
              <a:t>Drugi poziom</a:t>
            </a:r>
          </a:p>
          <a:p>
            <a:pPr lvl="2"/>
            <a:r>
              <a:t>Trzeci poziom</a:t>
            </a:r>
          </a:p>
          <a:p>
            <a:pPr lvl="3"/>
            <a:r>
              <a:t>Czwarty poziom</a:t>
            </a:r>
          </a:p>
          <a:p>
            <a:pPr lvl="4"/>
            <a:r>
              <a:t>Piąty poziom</a:t>
            </a:r>
          </a:p>
        </p:txBody>
      </p:sp>
      <p:sp>
        <p:nvSpPr>
          <p:cNvPr id="155" name="Shape 155"/>
          <p:cNvSpPr>
            <a:spLocks noGrp="1"/>
          </p:cNvSpPr>
          <p:nvPr>
            <p:ph type="sldNum" sz="quarter" idx="2"/>
          </p:nvPr>
        </p:nvSpPr>
        <p:spPr>
          <a:xfrm>
            <a:off x="11891406" y="6406785"/>
            <a:ext cx="273656" cy="264255"/>
          </a:xfrm>
          <a:prstGeom prst="rect">
            <a:avLst/>
          </a:prstGeom>
        </p:spPr>
        <p:txBody>
          <a:bodyPr/>
          <a:lstStyle>
            <a:lvl1pPr>
              <a:defRPr b="1">
                <a:latin typeface="+mn-lt"/>
                <a:ea typeface="+mn-ea"/>
                <a:cs typeface="+mn-cs"/>
                <a:sym typeface="Arial"/>
              </a:defRPr>
            </a:lvl1pPr>
          </a:lstStyle>
          <a:p>
            <a:fld id="{86CB4B4D-7CA3-9044-876B-883B54F8677D}" type="slidenum">
              <a:t>‹#›</a:t>
            </a:fld>
            <a:endParaRPr/>
          </a:p>
        </p:txBody>
      </p:sp>
      <p:sp>
        <p:nvSpPr>
          <p:cNvPr id="156" name="Shape 156"/>
          <p:cNvSpPr>
            <a:spLocks noGrp="1"/>
          </p:cNvSpPr>
          <p:nvPr>
            <p:ph type="title"/>
          </p:nvPr>
        </p:nvSpPr>
        <p:spPr>
          <a:xfrm>
            <a:off x="609600" y="274638"/>
            <a:ext cx="10972800" cy="778099"/>
          </a:xfrm>
          <a:prstGeom prst="rect">
            <a:avLst/>
          </a:prstGeom>
          <a:extLst>
            <a:ext uri="{C572A759-6A51-4108-AA02-DFA0A04FC94B}">
              <ma14:wrappingTextBoxFlag xmlns:ma14="http://schemas.microsoft.com/office/mac/drawingml/2011/main" xmlns="" val="1"/>
            </a:ext>
          </a:extLst>
        </p:spPr>
        <p:txBody>
          <a:bodyPr/>
          <a:lstStyle>
            <a:lvl1pPr>
              <a:defRPr sz="3200" b="1">
                <a:solidFill>
                  <a:srgbClr val="000000"/>
                </a:solidFill>
                <a:latin typeface="+mn-lt"/>
                <a:ea typeface="+mn-ea"/>
                <a:cs typeface="+mn-cs"/>
                <a:sym typeface="Arial"/>
              </a:defRPr>
            </a:lvl1pPr>
          </a:lstStyle>
          <a:p>
            <a:r>
              <a:t>Kliknij, aby edytować styl</a:t>
            </a:r>
          </a:p>
        </p:txBody>
      </p:sp>
      <p:sp>
        <p:nvSpPr>
          <p:cNvPr id="157" name="Shape 157"/>
          <p:cNvSpPr/>
          <p:nvPr/>
        </p:nvSpPr>
        <p:spPr>
          <a:xfrm>
            <a:off x="7824192" y="1805159"/>
            <a:ext cx="4439816" cy="1"/>
          </a:xfrm>
          <a:prstGeom prst="line">
            <a:avLst/>
          </a:prstGeom>
          <a:ln w="57150">
            <a:solidFill>
              <a:srgbClr val="239127"/>
            </a:solidFill>
          </a:ln>
        </p:spPr>
        <p:txBody>
          <a:bodyPr lIns="45719" rIns="45719"/>
          <a:lstStyle/>
          <a:p>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1_Porównanie">
    <p:spTree>
      <p:nvGrpSpPr>
        <p:cNvPr id="1" name=""/>
        <p:cNvGrpSpPr/>
        <p:nvPr/>
      </p:nvGrpSpPr>
      <p:grpSpPr>
        <a:xfrm>
          <a:off x="0" y="0"/>
          <a:ext cx="0" cy="0"/>
          <a:chOff x="0" y="0"/>
          <a:chExt cx="0" cy="0"/>
        </a:xfrm>
      </p:grpSpPr>
      <p:sp>
        <p:nvSpPr>
          <p:cNvPr id="164" name="Shape 164"/>
          <p:cNvSpPr/>
          <p:nvPr/>
        </p:nvSpPr>
        <p:spPr>
          <a:xfrm>
            <a:off x="0" y="758951"/>
            <a:ext cx="3443591" cy="5330954"/>
          </a:xfrm>
          <a:prstGeom prst="rect">
            <a:avLst/>
          </a:prstGeom>
          <a:solidFill>
            <a:schemeClr val="accent1"/>
          </a:solidFill>
          <a:ln w="12700">
            <a:miter lim="400000"/>
          </a:ln>
        </p:spPr>
        <p:txBody>
          <a:bodyPr lIns="45719" rIns="45719"/>
          <a:lstStyle/>
          <a:p>
            <a:endParaRPr/>
          </a:p>
        </p:txBody>
      </p:sp>
      <p:sp>
        <p:nvSpPr>
          <p:cNvPr id="165" name="Shape 165"/>
          <p:cNvSpPr/>
          <p:nvPr/>
        </p:nvSpPr>
        <p:spPr>
          <a:xfrm>
            <a:off x="11815864" y="758951"/>
            <a:ext cx="384049" cy="5330954"/>
          </a:xfrm>
          <a:prstGeom prst="rect">
            <a:avLst/>
          </a:prstGeom>
          <a:solidFill>
            <a:srgbClr val="C8C8C8">
              <a:alpha val="49804"/>
            </a:srgbClr>
          </a:solidFill>
          <a:ln w="12700">
            <a:miter lim="400000"/>
          </a:ln>
        </p:spPr>
        <p:txBody>
          <a:bodyPr lIns="45719" rIns="45719"/>
          <a:lstStyle/>
          <a:p>
            <a:endParaRPr/>
          </a:p>
        </p:txBody>
      </p:sp>
      <p:sp>
        <p:nvSpPr>
          <p:cNvPr id="166" name="Shape 166"/>
          <p:cNvSpPr>
            <a:spLocks noGrp="1"/>
          </p:cNvSpPr>
          <p:nvPr>
            <p:ph type="body" sz="quarter" idx="1"/>
          </p:nvPr>
        </p:nvSpPr>
        <p:spPr>
          <a:xfrm>
            <a:off x="609600" y="1117497"/>
            <a:ext cx="5386917" cy="639763"/>
          </a:xfrm>
          <a:prstGeom prst="rect">
            <a:avLst/>
          </a:prstGeom>
          <a:extLst>
            <a:ext uri="{C572A759-6A51-4108-AA02-DFA0A04FC94B}">
              <ma14:wrappingTextBoxFlag xmlns:ma14="http://schemas.microsoft.com/office/mac/drawingml/2011/main" xmlns="" val="1"/>
            </a:ext>
          </a:extLst>
        </p:spPr>
        <p:txBody>
          <a:bodyPr anchor="b"/>
          <a:lstStyle>
            <a:lvl1pPr marL="0" indent="0">
              <a:buClrTx/>
              <a:buSzTx/>
              <a:buFontTx/>
              <a:buNone/>
              <a:defRPr b="1">
                <a:latin typeface="+mn-lt"/>
                <a:ea typeface="+mn-ea"/>
                <a:cs typeface="+mn-cs"/>
                <a:sym typeface="Arial"/>
              </a:defRPr>
            </a:lvl1pPr>
          </a:lstStyle>
          <a:p>
            <a:r>
              <a:t>Kliknij, aby edytować style wzorca tekstu</a:t>
            </a:r>
          </a:p>
        </p:txBody>
      </p:sp>
      <p:sp>
        <p:nvSpPr>
          <p:cNvPr id="167" name="Shape 167"/>
          <p:cNvSpPr>
            <a:spLocks noGrp="1"/>
          </p:cNvSpPr>
          <p:nvPr>
            <p:ph type="body" sz="quarter" idx="13"/>
          </p:nvPr>
        </p:nvSpPr>
        <p:spPr>
          <a:xfrm>
            <a:off x="6193368" y="1117496"/>
            <a:ext cx="5389034" cy="639764"/>
          </a:xfrm>
          <a:prstGeom prst="rect">
            <a:avLst/>
          </a:prstGeom>
        </p:spPr>
        <p:txBody>
          <a:bodyPr anchor="b"/>
          <a:lstStyle/>
          <a:p>
            <a:pPr marL="0" indent="0">
              <a:buClrTx/>
              <a:buSzTx/>
              <a:buFontTx/>
              <a:buNone/>
              <a:defRPr b="1">
                <a:latin typeface="+mn-lt"/>
                <a:ea typeface="+mn-ea"/>
                <a:cs typeface="+mn-cs"/>
                <a:sym typeface="Arial"/>
              </a:defRPr>
            </a:pPr>
            <a:endParaRPr/>
          </a:p>
        </p:txBody>
      </p:sp>
      <p:sp>
        <p:nvSpPr>
          <p:cNvPr id="168" name="Shape 168"/>
          <p:cNvSpPr>
            <a:spLocks noGrp="1"/>
          </p:cNvSpPr>
          <p:nvPr>
            <p:ph type="sldNum" sz="quarter" idx="2"/>
          </p:nvPr>
        </p:nvSpPr>
        <p:spPr>
          <a:xfrm>
            <a:off x="11891406" y="6406785"/>
            <a:ext cx="273656" cy="264255"/>
          </a:xfrm>
          <a:prstGeom prst="rect">
            <a:avLst/>
          </a:prstGeom>
        </p:spPr>
        <p:txBody>
          <a:bodyPr/>
          <a:lstStyle>
            <a:lvl1pPr>
              <a:defRPr b="1">
                <a:latin typeface="+mn-lt"/>
                <a:ea typeface="+mn-ea"/>
                <a:cs typeface="+mn-cs"/>
                <a:sym typeface="Arial"/>
              </a:defRPr>
            </a:lvl1pPr>
          </a:lstStyle>
          <a:p>
            <a:fld id="{86CB4B4D-7CA3-9044-876B-883B54F8677D}" type="slidenum">
              <a:t>‹#›</a:t>
            </a:fld>
            <a:endParaRPr/>
          </a:p>
        </p:txBody>
      </p:sp>
      <p:sp>
        <p:nvSpPr>
          <p:cNvPr id="169" name="Shape 169"/>
          <p:cNvSpPr>
            <a:spLocks noGrp="1"/>
          </p:cNvSpPr>
          <p:nvPr>
            <p:ph type="title"/>
          </p:nvPr>
        </p:nvSpPr>
        <p:spPr>
          <a:xfrm>
            <a:off x="609600" y="274638"/>
            <a:ext cx="10972800" cy="778099"/>
          </a:xfrm>
          <a:prstGeom prst="rect">
            <a:avLst/>
          </a:prstGeom>
          <a:extLst>
            <a:ext uri="{C572A759-6A51-4108-AA02-DFA0A04FC94B}">
              <ma14:wrappingTextBoxFlag xmlns:ma14="http://schemas.microsoft.com/office/mac/drawingml/2011/main" xmlns="" val="1"/>
            </a:ext>
          </a:extLst>
        </p:spPr>
        <p:txBody>
          <a:bodyPr/>
          <a:lstStyle>
            <a:lvl1pPr>
              <a:defRPr sz="3200" b="1">
                <a:solidFill>
                  <a:srgbClr val="000000"/>
                </a:solidFill>
                <a:latin typeface="+mn-lt"/>
                <a:ea typeface="+mn-ea"/>
                <a:cs typeface="+mn-cs"/>
                <a:sym typeface="Arial"/>
              </a:defRPr>
            </a:lvl1pPr>
          </a:lstStyle>
          <a:p>
            <a:r>
              <a:t>Kliknij, aby edytować styl</a:t>
            </a: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1_Tytuł i tekst pionowy">
    <p:spTree>
      <p:nvGrpSpPr>
        <p:cNvPr id="1" name=""/>
        <p:cNvGrpSpPr/>
        <p:nvPr/>
      </p:nvGrpSpPr>
      <p:grpSpPr>
        <a:xfrm>
          <a:off x="0" y="0"/>
          <a:ext cx="0" cy="0"/>
          <a:chOff x="0" y="0"/>
          <a:chExt cx="0" cy="0"/>
        </a:xfrm>
      </p:grpSpPr>
      <p:sp>
        <p:nvSpPr>
          <p:cNvPr id="176" name="Shape 176"/>
          <p:cNvSpPr/>
          <p:nvPr/>
        </p:nvSpPr>
        <p:spPr>
          <a:xfrm>
            <a:off x="0" y="758951"/>
            <a:ext cx="3443591" cy="5330954"/>
          </a:xfrm>
          <a:prstGeom prst="rect">
            <a:avLst/>
          </a:prstGeom>
          <a:solidFill>
            <a:schemeClr val="accent1"/>
          </a:solidFill>
          <a:ln w="12700">
            <a:miter lim="400000"/>
          </a:ln>
        </p:spPr>
        <p:txBody>
          <a:bodyPr lIns="45719" rIns="45719"/>
          <a:lstStyle/>
          <a:p>
            <a:endParaRPr/>
          </a:p>
        </p:txBody>
      </p:sp>
      <p:sp>
        <p:nvSpPr>
          <p:cNvPr id="177" name="Shape 177"/>
          <p:cNvSpPr/>
          <p:nvPr/>
        </p:nvSpPr>
        <p:spPr>
          <a:xfrm>
            <a:off x="11815864" y="758951"/>
            <a:ext cx="384049" cy="5330954"/>
          </a:xfrm>
          <a:prstGeom prst="rect">
            <a:avLst/>
          </a:prstGeom>
          <a:solidFill>
            <a:srgbClr val="C8C8C8">
              <a:alpha val="49804"/>
            </a:srgbClr>
          </a:solidFill>
          <a:ln w="12700">
            <a:miter lim="400000"/>
          </a:ln>
        </p:spPr>
        <p:txBody>
          <a:bodyPr lIns="45719" rIns="45719"/>
          <a:lstStyle/>
          <a:p>
            <a:endParaRPr/>
          </a:p>
        </p:txBody>
      </p:sp>
      <p:sp>
        <p:nvSpPr>
          <p:cNvPr id="178" name="Shape 178"/>
          <p:cNvSpPr>
            <a:spLocks noGrp="1"/>
          </p:cNvSpPr>
          <p:nvPr>
            <p:ph type="body" idx="1"/>
          </p:nvPr>
        </p:nvSpPr>
        <p:spPr>
          <a:xfrm>
            <a:off x="3869268" y="864108"/>
            <a:ext cx="7315201" cy="5120641"/>
          </a:xfrm>
          <a:prstGeom prst="rect">
            <a:avLst/>
          </a:prstGeom>
          <a:extLst>
            <a:ext uri="{C572A759-6A51-4108-AA02-DFA0A04FC94B}">
              <ma14:wrappingTextBoxFlag xmlns:ma14="http://schemas.microsoft.com/office/mac/drawingml/2011/main" xmlns="" val="1"/>
            </a:ext>
          </a:extLst>
        </p:spPr>
        <p:txBody>
          <a:bodyPr/>
          <a:lstStyle>
            <a:lvl1pPr>
              <a:defRPr>
                <a:latin typeface="+mn-lt"/>
                <a:ea typeface="+mn-ea"/>
                <a:cs typeface="+mn-cs"/>
                <a:sym typeface="Arial"/>
              </a:defRPr>
            </a:lvl1pPr>
            <a:lvl2pPr>
              <a:defRPr>
                <a:latin typeface="+mn-lt"/>
                <a:ea typeface="+mn-ea"/>
                <a:cs typeface="+mn-cs"/>
                <a:sym typeface="Arial"/>
              </a:defRPr>
            </a:lvl2pPr>
            <a:lvl3pPr>
              <a:defRPr>
                <a:latin typeface="+mn-lt"/>
                <a:ea typeface="+mn-ea"/>
                <a:cs typeface="+mn-cs"/>
                <a:sym typeface="Arial"/>
              </a:defRPr>
            </a:lvl3pPr>
            <a:lvl4pPr>
              <a:defRPr>
                <a:latin typeface="+mn-lt"/>
                <a:ea typeface="+mn-ea"/>
                <a:cs typeface="+mn-cs"/>
                <a:sym typeface="Arial"/>
              </a:defRPr>
            </a:lvl4pPr>
            <a:lvl5pPr>
              <a:defRPr>
                <a:latin typeface="+mn-lt"/>
                <a:ea typeface="+mn-ea"/>
                <a:cs typeface="+mn-cs"/>
                <a:sym typeface="Arial"/>
              </a:defRPr>
            </a:lvl5pPr>
          </a:lstStyle>
          <a:p>
            <a:r>
              <a:t>Treść - poziom 1</a:t>
            </a:r>
          </a:p>
          <a:p>
            <a:pPr lvl="1"/>
            <a:r>
              <a:t>Treść - poziom 2</a:t>
            </a:r>
          </a:p>
          <a:p>
            <a:pPr lvl="2"/>
            <a:r>
              <a:t>Treść - poziom 3</a:t>
            </a:r>
          </a:p>
          <a:p>
            <a:pPr lvl="3"/>
            <a:r>
              <a:t>Treść - poziom 4</a:t>
            </a:r>
          </a:p>
          <a:p>
            <a:pPr lvl="4"/>
            <a:r>
              <a:t>Treść - poziom 5</a:t>
            </a:r>
          </a:p>
        </p:txBody>
      </p:sp>
      <p:sp>
        <p:nvSpPr>
          <p:cNvPr id="179" name="Shape 179"/>
          <p:cNvSpPr>
            <a:spLocks noGrp="1"/>
          </p:cNvSpPr>
          <p:nvPr>
            <p:ph type="sldNum" sz="quarter" idx="2"/>
          </p:nvPr>
        </p:nvSpPr>
        <p:spPr>
          <a:xfrm>
            <a:off x="11891406" y="6406785"/>
            <a:ext cx="273656" cy="264255"/>
          </a:xfrm>
          <a:prstGeom prst="rect">
            <a:avLst/>
          </a:prstGeom>
        </p:spPr>
        <p:txBody>
          <a:bodyPr/>
          <a:lstStyle>
            <a:lvl1pPr>
              <a:defRPr b="1">
                <a:latin typeface="+mn-lt"/>
                <a:ea typeface="+mn-ea"/>
                <a:cs typeface="+mn-cs"/>
                <a:sym typeface="Arial"/>
              </a:defRPr>
            </a:lvl1pPr>
          </a:lstStyle>
          <a:p>
            <a:fld id="{86CB4B4D-7CA3-9044-876B-883B54F8677D}" type="slidenum">
              <a:t>‹#›</a:t>
            </a:fld>
            <a:endParaRPr/>
          </a:p>
        </p:txBody>
      </p:sp>
      <p:sp>
        <p:nvSpPr>
          <p:cNvPr id="180" name="Shape 180"/>
          <p:cNvSpPr>
            <a:spLocks noGrp="1"/>
          </p:cNvSpPr>
          <p:nvPr>
            <p:ph type="title"/>
          </p:nvPr>
        </p:nvSpPr>
        <p:spPr>
          <a:xfrm>
            <a:off x="609600" y="274638"/>
            <a:ext cx="10972800" cy="778099"/>
          </a:xfrm>
          <a:prstGeom prst="rect">
            <a:avLst/>
          </a:prstGeom>
          <a:extLst>
            <a:ext uri="{C572A759-6A51-4108-AA02-DFA0A04FC94B}">
              <ma14:wrappingTextBoxFlag xmlns:ma14="http://schemas.microsoft.com/office/mac/drawingml/2011/main" xmlns="" val="1"/>
            </a:ext>
          </a:extLst>
        </p:spPr>
        <p:txBody>
          <a:bodyPr/>
          <a:lstStyle>
            <a:lvl1pPr>
              <a:defRPr sz="3200" b="1">
                <a:solidFill>
                  <a:srgbClr val="000000"/>
                </a:solidFill>
                <a:latin typeface="+mn-lt"/>
                <a:ea typeface="+mn-ea"/>
                <a:cs typeface="+mn-cs"/>
                <a:sym typeface="Arial"/>
              </a:defRPr>
            </a:lvl1pPr>
          </a:lstStyle>
          <a:p>
            <a:r>
              <a:t>Tekst tytułowy</a:t>
            </a: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Slajd tytułowy">
    <p:spTree>
      <p:nvGrpSpPr>
        <p:cNvPr id="1" name=""/>
        <p:cNvGrpSpPr/>
        <p:nvPr/>
      </p:nvGrpSpPr>
      <p:grpSpPr>
        <a:xfrm>
          <a:off x="0" y="0"/>
          <a:ext cx="0" cy="0"/>
          <a:chOff x="0" y="0"/>
          <a:chExt cx="0" cy="0"/>
        </a:xfrm>
      </p:grpSpPr>
      <p:sp>
        <p:nvSpPr>
          <p:cNvPr id="187" name="Shape 187"/>
          <p:cNvSpPr>
            <a:spLocks noGrp="1"/>
          </p:cNvSpPr>
          <p:nvPr>
            <p:ph type="title"/>
          </p:nvPr>
        </p:nvSpPr>
        <p:spPr>
          <a:xfrm>
            <a:off x="914400" y="2130425"/>
            <a:ext cx="10363200" cy="1470026"/>
          </a:xfrm>
          <a:prstGeom prst="rect">
            <a:avLst/>
          </a:prstGeom>
          <a:extLst>
            <a:ext uri="{C572A759-6A51-4108-AA02-DFA0A04FC94B}">
              <ma14:wrappingTextBoxFlag xmlns:ma14="http://schemas.microsoft.com/office/mac/drawingml/2011/main" xmlns="" val="1"/>
            </a:ext>
          </a:extLst>
        </p:spPr>
        <p:txBody>
          <a:bodyPr/>
          <a:lstStyle>
            <a:lvl1pPr algn="ctr">
              <a:lnSpc>
                <a:spcPct val="100000"/>
              </a:lnSpc>
              <a:defRPr sz="4400" spc="0">
                <a:solidFill>
                  <a:srgbClr val="000000"/>
                </a:solidFill>
                <a:latin typeface="+mn-lt"/>
                <a:ea typeface="+mn-ea"/>
                <a:cs typeface="+mn-cs"/>
                <a:sym typeface="Arial"/>
              </a:defRPr>
            </a:lvl1pPr>
          </a:lstStyle>
          <a:p>
            <a:r>
              <a:t>Kliknij, aby edytować styl</a:t>
            </a:r>
          </a:p>
        </p:txBody>
      </p:sp>
      <p:sp>
        <p:nvSpPr>
          <p:cNvPr id="188" name="Shape 188"/>
          <p:cNvSpPr>
            <a:spLocks noGrp="1"/>
          </p:cNvSpPr>
          <p:nvPr>
            <p:ph type="body" sz="quarter" idx="1"/>
          </p:nvPr>
        </p:nvSpPr>
        <p:spPr>
          <a:xfrm>
            <a:off x="1828800" y="3886200"/>
            <a:ext cx="8534400" cy="1752600"/>
          </a:xfrm>
          <a:prstGeom prst="rect">
            <a:avLst/>
          </a:prstGeom>
          <a:extLst>
            <a:ext uri="{C572A759-6A51-4108-AA02-DFA0A04FC94B}">
              <ma14:wrappingTextBoxFlag xmlns:ma14="http://schemas.microsoft.com/office/mac/drawingml/2011/main" xmlns="" val="1"/>
            </a:ext>
          </a:extLst>
        </p:spPr>
        <p:txBody>
          <a:bodyPr anchor="t"/>
          <a:lstStyle>
            <a:lvl1pPr marL="0" indent="0" algn="ctr">
              <a:lnSpc>
                <a:spcPct val="100000"/>
              </a:lnSpc>
              <a:spcBef>
                <a:spcPts val="700"/>
              </a:spcBef>
              <a:buClrTx/>
              <a:buSzTx/>
              <a:buFontTx/>
              <a:buNone/>
              <a:defRPr sz="3200">
                <a:solidFill>
                  <a:srgbClr val="888888"/>
                </a:solidFill>
                <a:latin typeface="+mn-lt"/>
                <a:ea typeface="+mn-ea"/>
                <a:cs typeface="+mn-cs"/>
                <a:sym typeface="Arial"/>
              </a:defRPr>
            </a:lvl1pPr>
          </a:lstStyle>
          <a:p>
            <a:r>
              <a:t>Kliknij, aby edytować styl wzorca podtytułu</a:t>
            </a:r>
          </a:p>
        </p:txBody>
      </p:sp>
      <p:sp>
        <p:nvSpPr>
          <p:cNvPr id="189" name="Shape 189"/>
          <p:cNvSpPr>
            <a:spLocks noGrp="1"/>
          </p:cNvSpPr>
          <p:nvPr>
            <p:ph type="sldNum" sz="quarter" idx="2"/>
          </p:nvPr>
        </p:nvSpPr>
        <p:spPr>
          <a:xfrm>
            <a:off x="11336997" y="6425421"/>
            <a:ext cx="245404" cy="226986"/>
          </a:xfrm>
          <a:prstGeom prst="rect">
            <a:avLst/>
          </a:prstGeom>
        </p:spPr>
        <p:txBody>
          <a:bodyPr/>
          <a:lstStyle>
            <a:lvl1pPr>
              <a:defRPr sz="1000">
                <a:solidFill>
                  <a:srgbClr val="888888"/>
                </a:solidFill>
                <a:latin typeface="+mn-lt"/>
                <a:ea typeface="+mn-ea"/>
                <a:cs typeface="+mn-cs"/>
                <a:sym typeface="Arial"/>
              </a:defRPr>
            </a:lvl1p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ytuł i zawartość">
    <p:spTree>
      <p:nvGrpSpPr>
        <p:cNvPr id="1" name=""/>
        <p:cNvGrpSpPr/>
        <p:nvPr/>
      </p:nvGrpSpPr>
      <p:grpSpPr>
        <a:xfrm>
          <a:off x="0" y="0"/>
          <a:ext cx="0" cy="0"/>
          <a:chOff x="0" y="0"/>
          <a:chExt cx="0" cy="0"/>
        </a:xfrm>
      </p:grpSpPr>
      <p:sp>
        <p:nvSpPr>
          <p:cNvPr id="196" name="Shape 196"/>
          <p:cNvSpPr>
            <a:spLocks noGrp="1"/>
          </p:cNvSpPr>
          <p:nvPr>
            <p:ph type="title"/>
          </p:nvPr>
        </p:nvSpPr>
        <p:spPr>
          <a:xfrm>
            <a:off x="609600" y="274638"/>
            <a:ext cx="10972800" cy="778099"/>
          </a:xfrm>
          <a:prstGeom prst="rect">
            <a:avLst/>
          </a:prstGeom>
          <a:extLst>
            <a:ext uri="{C572A759-6A51-4108-AA02-DFA0A04FC94B}">
              <ma14:wrappingTextBoxFlag xmlns:ma14="http://schemas.microsoft.com/office/mac/drawingml/2011/main" xmlns="" val="1"/>
            </a:ext>
          </a:extLst>
        </p:spPr>
        <p:txBody>
          <a:bodyPr/>
          <a:lstStyle>
            <a:lvl1pPr>
              <a:lnSpc>
                <a:spcPct val="100000"/>
              </a:lnSpc>
              <a:defRPr sz="3200" b="1" spc="0">
                <a:solidFill>
                  <a:srgbClr val="000000"/>
                </a:solidFill>
                <a:latin typeface="+mn-lt"/>
                <a:ea typeface="+mn-ea"/>
                <a:cs typeface="+mn-cs"/>
                <a:sym typeface="Arial"/>
              </a:defRPr>
            </a:lvl1pPr>
          </a:lstStyle>
          <a:p>
            <a:r>
              <a:t>Kliknij, aby edytować styl</a:t>
            </a:r>
          </a:p>
        </p:txBody>
      </p:sp>
      <p:sp>
        <p:nvSpPr>
          <p:cNvPr id="197" name="Shape 197"/>
          <p:cNvSpPr>
            <a:spLocks noGrp="1"/>
          </p:cNvSpPr>
          <p:nvPr>
            <p:ph type="body" idx="1"/>
          </p:nvPr>
        </p:nvSpPr>
        <p:spPr>
          <a:xfrm>
            <a:off x="609600" y="1196753"/>
            <a:ext cx="10972800" cy="4929412"/>
          </a:xfrm>
          <a:prstGeom prst="rect">
            <a:avLst/>
          </a:prstGeom>
          <a:extLst>
            <a:ext uri="{C572A759-6A51-4108-AA02-DFA0A04FC94B}">
              <ma14:wrappingTextBoxFlag xmlns:ma14="http://schemas.microsoft.com/office/mac/drawingml/2011/main" xmlns="" val="1"/>
            </a:ext>
          </a:extLst>
        </p:spPr>
        <p:txBody>
          <a:bodyPr anchor="t"/>
          <a:lstStyle>
            <a:lvl1pPr marL="342900" indent="-342900">
              <a:lnSpc>
                <a:spcPct val="100000"/>
              </a:lnSpc>
              <a:spcBef>
                <a:spcPts val="700"/>
              </a:spcBef>
              <a:buClrTx/>
              <a:buFont typeface="Arial"/>
              <a:buChar char="•"/>
              <a:defRPr sz="3200">
                <a:solidFill>
                  <a:srgbClr val="000000"/>
                </a:solidFill>
                <a:latin typeface="+mn-lt"/>
                <a:ea typeface="+mn-ea"/>
                <a:cs typeface="+mn-cs"/>
                <a:sym typeface="Arial"/>
              </a:defRPr>
            </a:lvl1pPr>
            <a:lvl2pPr marL="783771" indent="-326571">
              <a:lnSpc>
                <a:spcPct val="100000"/>
              </a:lnSpc>
              <a:spcBef>
                <a:spcPts val="700"/>
              </a:spcBef>
              <a:buClrTx/>
              <a:buFont typeface="Arial"/>
              <a:buChar char="–"/>
              <a:defRPr sz="3200">
                <a:solidFill>
                  <a:srgbClr val="000000"/>
                </a:solidFill>
                <a:latin typeface="+mn-lt"/>
                <a:ea typeface="+mn-ea"/>
                <a:cs typeface="+mn-cs"/>
                <a:sym typeface="Arial"/>
              </a:defRPr>
            </a:lvl2pPr>
            <a:lvl3pPr marL="1219200" indent="-304800">
              <a:lnSpc>
                <a:spcPct val="100000"/>
              </a:lnSpc>
              <a:spcBef>
                <a:spcPts val="700"/>
              </a:spcBef>
              <a:buClrTx/>
              <a:buFont typeface="Arial"/>
              <a:buChar char="•"/>
              <a:defRPr sz="3200">
                <a:solidFill>
                  <a:srgbClr val="000000"/>
                </a:solidFill>
                <a:latin typeface="+mn-lt"/>
                <a:ea typeface="+mn-ea"/>
                <a:cs typeface="+mn-cs"/>
                <a:sym typeface="Arial"/>
              </a:defRPr>
            </a:lvl3pPr>
            <a:lvl4pPr marL="1737360" indent="-365760">
              <a:lnSpc>
                <a:spcPct val="100000"/>
              </a:lnSpc>
              <a:spcBef>
                <a:spcPts val="700"/>
              </a:spcBef>
              <a:buClrTx/>
              <a:buFont typeface="Arial"/>
              <a:buChar char="–"/>
              <a:defRPr sz="3200">
                <a:solidFill>
                  <a:srgbClr val="000000"/>
                </a:solidFill>
                <a:latin typeface="+mn-lt"/>
                <a:ea typeface="+mn-ea"/>
                <a:cs typeface="+mn-cs"/>
                <a:sym typeface="Arial"/>
              </a:defRPr>
            </a:lvl4pPr>
            <a:lvl5pPr marL="2194560" indent="-365760">
              <a:lnSpc>
                <a:spcPct val="100000"/>
              </a:lnSpc>
              <a:spcBef>
                <a:spcPts val="700"/>
              </a:spcBef>
              <a:buClrTx/>
              <a:buFont typeface="Arial"/>
              <a:buChar char="»"/>
              <a:defRPr sz="3200">
                <a:solidFill>
                  <a:srgbClr val="000000"/>
                </a:solidFill>
                <a:latin typeface="+mn-lt"/>
                <a:ea typeface="+mn-ea"/>
                <a:cs typeface="+mn-cs"/>
                <a:sym typeface="Arial"/>
              </a:defRPr>
            </a:lvl5pPr>
          </a:lstStyle>
          <a:p>
            <a:r>
              <a:t>Kliknij, aby edytować style wzorca tekstu</a:t>
            </a:r>
          </a:p>
          <a:p>
            <a:pPr lvl="1"/>
            <a:r>
              <a:t>Drugi poziom</a:t>
            </a:r>
          </a:p>
          <a:p>
            <a:pPr lvl="2"/>
            <a:r>
              <a:t>Trzeci poziom</a:t>
            </a:r>
          </a:p>
          <a:p>
            <a:pPr lvl="3"/>
            <a:r>
              <a:t>Czwarty poziom</a:t>
            </a:r>
          </a:p>
          <a:p>
            <a:pPr lvl="4"/>
            <a:r>
              <a:t>Piąty poziom</a:t>
            </a:r>
          </a:p>
        </p:txBody>
      </p:sp>
      <p:sp>
        <p:nvSpPr>
          <p:cNvPr id="198" name="Shape 198"/>
          <p:cNvSpPr>
            <a:spLocks noGrp="1"/>
          </p:cNvSpPr>
          <p:nvPr>
            <p:ph type="sldNum" sz="quarter" idx="2"/>
          </p:nvPr>
        </p:nvSpPr>
        <p:spPr>
          <a:xfrm>
            <a:off x="11336997" y="6425421"/>
            <a:ext cx="245404" cy="226986"/>
          </a:xfrm>
          <a:prstGeom prst="rect">
            <a:avLst/>
          </a:prstGeom>
        </p:spPr>
        <p:txBody>
          <a:bodyPr/>
          <a:lstStyle>
            <a:lvl1pPr>
              <a:defRPr sz="1000">
                <a:solidFill>
                  <a:srgbClr val="888888"/>
                </a:solidFill>
                <a:latin typeface="+mn-lt"/>
                <a:ea typeface="+mn-ea"/>
                <a:cs typeface="+mn-cs"/>
                <a:sym typeface="Arial"/>
              </a:defRPr>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1_Tytuł i zawartość">
    <p:spTree>
      <p:nvGrpSpPr>
        <p:cNvPr id="1" name=""/>
        <p:cNvGrpSpPr/>
        <p:nvPr/>
      </p:nvGrpSpPr>
      <p:grpSpPr>
        <a:xfrm>
          <a:off x="0" y="0"/>
          <a:ext cx="0" cy="0"/>
          <a:chOff x="0" y="0"/>
          <a:chExt cx="0" cy="0"/>
        </a:xfrm>
      </p:grpSpPr>
      <p:sp>
        <p:nvSpPr>
          <p:cNvPr id="205" name="Shape 205"/>
          <p:cNvSpPr>
            <a:spLocks noGrp="1"/>
          </p:cNvSpPr>
          <p:nvPr>
            <p:ph type="title"/>
          </p:nvPr>
        </p:nvSpPr>
        <p:spPr>
          <a:xfrm>
            <a:off x="609600" y="274638"/>
            <a:ext cx="10972800" cy="778099"/>
          </a:xfrm>
          <a:prstGeom prst="rect">
            <a:avLst/>
          </a:prstGeom>
          <a:extLst>
            <a:ext uri="{C572A759-6A51-4108-AA02-DFA0A04FC94B}">
              <ma14:wrappingTextBoxFlag xmlns:ma14="http://schemas.microsoft.com/office/mac/drawingml/2011/main" xmlns="" val="1"/>
            </a:ext>
          </a:extLst>
        </p:spPr>
        <p:txBody>
          <a:bodyPr/>
          <a:lstStyle>
            <a:lvl1pPr>
              <a:lnSpc>
                <a:spcPct val="100000"/>
              </a:lnSpc>
              <a:defRPr sz="3200" b="1" spc="0">
                <a:solidFill>
                  <a:srgbClr val="000000"/>
                </a:solidFill>
                <a:latin typeface="+mn-lt"/>
                <a:ea typeface="+mn-ea"/>
                <a:cs typeface="+mn-cs"/>
                <a:sym typeface="Arial"/>
              </a:defRPr>
            </a:lvl1pPr>
          </a:lstStyle>
          <a:p>
            <a:r>
              <a:t>Kliknij, aby edytować styl</a:t>
            </a:r>
          </a:p>
        </p:txBody>
      </p:sp>
      <p:sp>
        <p:nvSpPr>
          <p:cNvPr id="206" name="Shape 206"/>
          <p:cNvSpPr>
            <a:spLocks noGrp="1"/>
          </p:cNvSpPr>
          <p:nvPr>
            <p:ph type="body" idx="1"/>
          </p:nvPr>
        </p:nvSpPr>
        <p:spPr>
          <a:xfrm>
            <a:off x="609600" y="1600200"/>
            <a:ext cx="10972800" cy="4525964"/>
          </a:xfrm>
          <a:prstGeom prst="rect">
            <a:avLst/>
          </a:prstGeom>
          <a:extLst>
            <a:ext uri="{C572A759-6A51-4108-AA02-DFA0A04FC94B}">
              <ma14:wrappingTextBoxFlag xmlns:ma14="http://schemas.microsoft.com/office/mac/drawingml/2011/main" xmlns="" val="1"/>
            </a:ext>
          </a:extLst>
        </p:spPr>
        <p:txBody>
          <a:bodyPr anchor="t"/>
          <a:lstStyle>
            <a:lvl1pPr marL="342900" indent="-342900">
              <a:lnSpc>
                <a:spcPct val="100000"/>
              </a:lnSpc>
              <a:spcBef>
                <a:spcPts val="700"/>
              </a:spcBef>
              <a:buClrTx/>
              <a:buFont typeface="Arial"/>
              <a:buChar char="•"/>
              <a:defRPr sz="3200">
                <a:solidFill>
                  <a:srgbClr val="000000"/>
                </a:solidFill>
                <a:latin typeface="+mn-lt"/>
                <a:ea typeface="+mn-ea"/>
                <a:cs typeface="+mn-cs"/>
                <a:sym typeface="Arial"/>
              </a:defRPr>
            </a:lvl1pPr>
            <a:lvl2pPr marL="783771" indent="-326571">
              <a:lnSpc>
                <a:spcPct val="100000"/>
              </a:lnSpc>
              <a:spcBef>
                <a:spcPts val="700"/>
              </a:spcBef>
              <a:buClrTx/>
              <a:buFont typeface="Arial"/>
              <a:buChar char="–"/>
              <a:defRPr sz="3200">
                <a:solidFill>
                  <a:srgbClr val="000000"/>
                </a:solidFill>
                <a:latin typeface="+mn-lt"/>
                <a:ea typeface="+mn-ea"/>
                <a:cs typeface="+mn-cs"/>
                <a:sym typeface="Arial"/>
              </a:defRPr>
            </a:lvl2pPr>
            <a:lvl3pPr marL="1219200" indent="-304800">
              <a:lnSpc>
                <a:spcPct val="100000"/>
              </a:lnSpc>
              <a:spcBef>
                <a:spcPts val="700"/>
              </a:spcBef>
              <a:buClrTx/>
              <a:buFont typeface="Arial"/>
              <a:buChar char="•"/>
              <a:defRPr sz="3200">
                <a:solidFill>
                  <a:srgbClr val="000000"/>
                </a:solidFill>
                <a:latin typeface="+mn-lt"/>
                <a:ea typeface="+mn-ea"/>
                <a:cs typeface="+mn-cs"/>
                <a:sym typeface="Arial"/>
              </a:defRPr>
            </a:lvl3pPr>
            <a:lvl4pPr marL="1737360" indent="-365760">
              <a:lnSpc>
                <a:spcPct val="100000"/>
              </a:lnSpc>
              <a:spcBef>
                <a:spcPts val="700"/>
              </a:spcBef>
              <a:buClrTx/>
              <a:buFont typeface="Arial"/>
              <a:buChar char="–"/>
              <a:defRPr sz="3200">
                <a:solidFill>
                  <a:srgbClr val="000000"/>
                </a:solidFill>
                <a:latin typeface="+mn-lt"/>
                <a:ea typeface="+mn-ea"/>
                <a:cs typeface="+mn-cs"/>
                <a:sym typeface="Arial"/>
              </a:defRPr>
            </a:lvl4pPr>
            <a:lvl5pPr marL="2194560" indent="-365760">
              <a:lnSpc>
                <a:spcPct val="100000"/>
              </a:lnSpc>
              <a:spcBef>
                <a:spcPts val="700"/>
              </a:spcBef>
              <a:buClrTx/>
              <a:buFont typeface="Arial"/>
              <a:buChar char="»"/>
              <a:defRPr sz="3200">
                <a:solidFill>
                  <a:srgbClr val="000000"/>
                </a:solidFill>
                <a:latin typeface="+mn-lt"/>
                <a:ea typeface="+mn-ea"/>
                <a:cs typeface="+mn-cs"/>
                <a:sym typeface="Arial"/>
              </a:defRPr>
            </a:lvl5pPr>
          </a:lstStyle>
          <a:p>
            <a:r>
              <a:t>Kliknij, aby edytować style wzorca tekstu</a:t>
            </a:r>
          </a:p>
          <a:p>
            <a:pPr lvl="1"/>
            <a:r>
              <a:t>Drugi poziom</a:t>
            </a:r>
          </a:p>
          <a:p>
            <a:pPr lvl="2"/>
            <a:r>
              <a:t>Trzeci poziom</a:t>
            </a:r>
          </a:p>
          <a:p>
            <a:pPr lvl="3"/>
            <a:r>
              <a:t>Czwarty poziom</a:t>
            </a:r>
          </a:p>
          <a:p>
            <a:pPr lvl="4"/>
            <a:r>
              <a:t>Piąty poziom</a:t>
            </a:r>
          </a:p>
        </p:txBody>
      </p:sp>
      <p:sp>
        <p:nvSpPr>
          <p:cNvPr id="207" name="Shape 207"/>
          <p:cNvSpPr>
            <a:spLocks noGrp="1"/>
          </p:cNvSpPr>
          <p:nvPr>
            <p:ph type="sldNum" sz="quarter" idx="2"/>
          </p:nvPr>
        </p:nvSpPr>
        <p:spPr>
          <a:xfrm>
            <a:off x="11336997" y="6425421"/>
            <a:ext cx="245404" cy="226986"/>
          </a:xfrm>
          <a:prstGeom prst="rect">
            <a:avLst/>
          </a:prstGeom>
        </p:spPr>
        <p:txBody>
          <a:bodyPr/>
          <a:lstStyle>
            <a:lvl1pPr>
              <a:defRPr sz="1000">
                <a:solidFill>
                  <a:srgbClr val="888888"/>
                </a:solidFill>
                <a:latin typeface="+mn-lt"/>
                <a:ea typeface="+mn-ea"/>
                <a:cs typeface="+mn-cs"/>
                <a:sym typeface="Arial"/>
              </a:defRPr>
            </a:lvl1p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Nagłówek sekcji">
    <p:spTree>
      <p:nvGrpSpPr>
        <p:cNvPr id="1" name=""/>
        <p:cNvGrpSpPr/>
        <p:nvPr/>
      </p:nvGrpSpPr>
      <p:grpSpPr>
        <a:xfrm>
          <a:off x="0" y="0"/>
          <a:ext cx="0" cy="0"/>
          <a:chOff x="0" y="0"/>
          <a:chExt cx="0" cy="0"/>
        </a:xfrm>
      </p:grpSpPr>
      <p:sp>
        <p:nvSpPr>
          <p:cNvPr id="214" name="Shape 214"/>
          <p:cNvSpPr>
            <a:spLocks noGrp="1"/>
          </p:cNvSpPr>
          <p:nvPr>
            <p:ph type="title"/>
          </p:nvPr>
        </p:nvSpPr>
        <p:spPr>
          <a:xfrm>
            <a:off x="963084" y="4406901"/>
            <a:ext cx="10363201" cy="1362076"/>
          </a:xfrm>
          <a:prstGeom prst="rect">
            <a:avLst/>
          </a:prstGeom>
          <a:extLst>
            <a:ext uri="{C572A759-6A51-4108-AA02-DFA0A04FC94B}">
              <ma14:wrappingTextBoxFlag xmlns:ma14="http://schemas.microsoft.com/office/mac/drawingml/2011/main" xmlns="" val="1"/>
            </a:ext>
          </a:extLst>
        </p:spPr>
        <p:txBody>
          <a:bodyPr anchor="t"/>
          <a:lstStyle>
            <a:lvl1pPr>
              <a:lnSpc>
                <a:spcPct val="100000"/>
              </a:lnSpc>
              <a:defRPr sz="4000" b="1" cap="all" spc="0">
                <a:solidFill>
                  <a:srgbClr val="000000"/>
                </a:solidFill>
                <a:latin typeface="+mn-lt"/>
                <a:ea typeface="+mn-ea"/>
                <a:cs typeface="+mn-cs"/>
                <a:sym typeface="Arial"/>
              </a:defRPr>
            </a:lvl1pPr>
          </a:lstStyle>
          <a:p>
            <a:r>
              <a:t>Kliknij, aby edytować styl</a:t>
            </a:r>
          </a:p>
        </p:txBody>
      </p:sp>
      <p:sp>
        <p:nvSpPr>
          <p:cNvPr id="215" name="Shape 215"/>
          <p:cNvSpPr>
            <a:spLocks noGrp="1"/>
          </p:cNvSpPr>
          <p:nvPr>
            <p:ph type="body" sz="quarter" idx="1"/>
          </p:nvPr>
        </p:nvSpPr>
        <p:spPr>
          <a:xfrm>
            <a:off x="963084" y="2906713"/>
            <a:ext cx="10363201" cy="1500188"/>
          </a:xfrm>
          <a:prstGeom prst="rect">
            <a:avLst/>
          </a:prstGeom>
          <a:extLst>
            <a:ext uri="{C572A759-6A51-4108-AA02-DFA0A04FC94B}">
              <ma14:wrappingTextBoxFlag xmlns:ma14="http://schemas.microsoft.com/office/mac/drawingml/2011/main" xmlns="" val="1"/>
            </a:ext>
          </a:extLst>
        </p:spPr>
        <p:txBody>
          <a:bodyPr anchor="b"/>
          <a:lstStyle>
            <a:lvl1pPr marL="0" indent="0">
              <a:lnSpc>
                <a:spcPct val="100000"/>
              </a:lnSpc>
              <a:spcBef>
                <a:spcPts val="400"/>
              </a:spcBef>
              <a:buClrTx/>
              <a:buSzTx/>
              <a:buFontTx/>
              <a:buNone/>
              <a:defRPr>
                <a:solidFill>
                  <a:srgbClr val="888888"/>
                </a:solidFill>
                <a:latin typeface="+mn-lt"/>
                <a:ea typeface="+mn-ea"/>
                <a:cs typeface="+mn-cs"/>
                <a:sym typeface="Arial"/>
              </a:defRPr>
            </a:lvl1pPr>
          </a:lstStyle>
          <a:p>
            <a:r>
              <a:t>Kliknij, aby edytować style wzorca tekstu</a:t>
            </a:r>
          </a:p>
        </p:txBody>
      </p:sp>
      <p:sp>
        <p:nvSpPr>
          <p:cNvPr id="216" name="Shape 216"/>
          <p:cNvSpPr>
            <a:spLocks noGrp="1"/>
          </p:cNvSpPr>
          <p:nvPr>
            <p:ph type="sldNum" sz="quarter" idx="2"/>
          </p:nvPr>
        </p:nvSpPr>
        <p:spPr>
          <a:xfrm>
            <a:off x="11336997" y="6425421"/>
            <a:ext cx="245404" cy="226986"/>
          </a:xfrm>
          <a:prstGeom prst="rect">
            <a:avLst/>
          </a:prstGeom>
        </p:spPr>
        <p:txBody>
          <a:bodyPr/>
          <a:lstStyle>
            <a:lvl1pPr>
              <a:defRPr sz="1000">
                <a:solidFill>
                  <a:srgbClr val="888888"/>
                </a:solidFill>
                <a:latin typeface="+mn-lt"/>
                <a:ea typeface="+mn-ea"/>
                <a:cs typeface="+mn-cs"/>
                <a:sym typeface="Arial"/>
              </a:defRPr>
            </a:lvl1p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Dwa elementy zawartości">
    <p:spTree>
      <p:nvGrpSpPr>
        <p:cNvPr id="1" name=""/>
        <p:cNvGrpSpPr/>
        <p:nvPr/>
      </p:nvGrpSpPr>
      <p:grpSpPr>
        <a:xfrm>
          <a:off x="0" y="0"/>
          <a:ext cx="0" cy="0"/>
          <a:chOff x="0" y="0"/>
          <a:chExt cx="0" cy="0"/>
        </a:xfrm>
      </p:grpSpPr>
      <p:sp>
        <p:nvSpPr>
          <p:cNvPr id="223" name="Shape 223"/>
          <p:cNvSpPr>
            <a:spLocks noGrp="1"/>
          </p:cNvSpPr>
          <p:nvPr>
            <p:ph type="body" sz="half" idx="1"/>
          </p:nvPr>
        </p:nvSpPr>
        <p:spPr>
          <a:xfrm>
            <a:off x="609600" y="1600200"/>
            <a:ext cx="5384800" cy="4525964"/>
          </a:xfrm>
          <a:prstGeom prst="rect">
            <a:avLst/>
          </a:prstGeom>
          <a:extLst>
            <a:ext uri="{C572A759-6A51-4108-AA02-DFA0A04FC94B}">
              <ma14:wrappingTextBoxFlag xmlns:ma14="http://schemas.microsoft.com/office/mac/drawingml/2011/main" xmlns="" val="1"/>
            </a:ext>
          </a:extLst>
        </p:spPr>
        <p:txBody>
          <a:bodyPr anchor="t"/>
          <a:lstStyle>
            <a:lvl1pPr marL="342900" indent="-342900">
              <a:lnSpc>
                <a:spcPct val="100000"/>
              </a:lnSpc>
              <a:spcBef>
                <a:spcPts val="600"/>
              </a:spcBef>
              <a:buClrTx/>
              <a:buFont typeface="Arial"/>
              <a:buChar char="•"/>
              <a:defRPr sz="2800">
                <a:solidFill>
                  <a:srgbClr val="000000"/>
                </a:solidFill>
                <a:latin typeface="+mn-lt"/>
                <a:ea typeface="+mn-ea"/>
                <a:cs typeface="+mn-cs"/>
                <a:sym typeface="Arial"/>
              </a:defRPr>
            </a:lvl1pPr>
            <a:lvl2pPr marL="790575" indent="-333375">
              <a:lnSpc>
                <a:spcPct val="100000"/>
              </a:lnSpc>
              <a:spcBef>
                <a:spcPts val="600"/>
              </a:spcBef>
              <a:buClrTx/>
              <a:buFont typeface="Arial"/>
              <a:buChar char="–"/>
              <a:defRPr sz="2800">
                <a:solidFill>
                  <a:srgbClr val="000000"/>
                </a:solidFill>
                <a:latin typeface="+mn-lt"/>
                <a:ea typeface="+mn-ea"/>
                <a:cs typeface="+mn-cs"/>
                <a:sym typeface="Arial"/>
              </a:defRPr>
            </a:lvl2pPr>
            <a:lvl3pPr marL="1234439" indent="-320039">
              <a:lnSpc>
                <a:spcPct val="100000"/>
              </a:lnSpc>
              <a:spcBef>
                <a:spcPts val="600"/>
              </a:spcBef>
              <a:buClrTx/>
              <a:buFont typeface="Arial"/>
              <a:buChar char="•"/>
              <a:defRPr sz="2800">
                <a:solidFill>
                  <a:srgbClr val="000000"/>
                </a:solidFill>
                <a:latin typeface="+mn-lt"/>
                <a:ea typeface="+mn-ea"/>
                <a:cs typeface="+mn-cs"/>
                <a:sym typeface="Arial"/>
              </a:defRPr>
            </a:lvl3pPr>
            <a:lvl4pPr marL="1727200" indent="-355600">
              <a:lnSpc>
                <a:spcPct val="100000"/>
              </a:lnSpc>
              <a:spcBef>
                <a:spcPts val="600"/>
              </a:spcBef>
              <a:buClrTx/>
              <a:buFont typeface="Arial"/>
              <a:buChar char="–"/>
              <a:defRPr sz="2800">
                <a:solidFill>
                  <a:srgbClr val="000000"/>
                </a:solidFill>
                <a:latin typeface="+mn-lt"/>
                <a:ea typeface="+mn-ea"/>
                <a:cs typeface="+mn-cs"/>
                <a:sym typeface="Arial"/>
              </a:defRPr>
            </a:lvl4pPr>
            <a:lvl5pPr marL="2184400" indent="-355600">
              <a:lnSpc>
                <a:spcPct val="100000"/>
              </a:lnSpc>
              <a:spcBef>
                <a:spcPts val="600"/>
              </a:spcBef>
              <a:buClrTx/>
              <a:buFont typeface="Arial"/>
              <a:buChar char="»"/>
              <a:defRPr sz="2800">
                <a:solidFill>
                  <a:srgbClr val="000000"/>
                </a:solidFill>
                <a:latin typeface="+mn-lt"/>
                <a:ea typeface="+mn-ea"/>
                <a:cs typeface="+mn-cs"/>
                <a:sym typeface="Arial"/>
              </a:defRPr>
            </a:lvl5pPr>
          </a:lstStyle>
          <a:p>
            <a:r>
              <a:t>Kliknij, aby edytować style wzorca tekstu</a:t>
            </a:r>
          </a:p>
          <a:p>
            <a:pPr lvl="1"/>
            <a:r>
              <a:t>Drugi poziom</a:t>
            </a:r>
          </a:p>
          <a:p>
            <a:pPr lvl="2"/>
            <a:r>
              <a:t>Trzeci poziom</a:t>
            </a:r>
          </a:p>
          <a:p>
            <a:pPr lvl="3"/>
            <a:r>
              <a:t>Czwarty poziom</a:t>
            </a:r>
          </a:p>
          <a:p>
            <a:pPr lvl="4"/>
            <a:r>
              <a:t>Piąty poziom</a:t>
            </a:r>
          </a:p>
        </p:txBody>
      </p:sp>
      <p:sp>
        <p:nvSpPr>
          <p:cNvPr id="224" name="Shape 224"/>
          <p:cNvSpPr>
            <a:spLocks noGrp="1"/>
          </p:cNvSpPr>
          <p:nvPr>
            <p:ph type="sldNum" sz="quarter" idx="2"/>
          </p:nvPr>
        </p:nvSpPr>
        <p:spPr>
          <a:xfrm>
            <a:off x="11336997" y="6425421"/>
            <a:ext cx="245404" cy="226986"/>
          </a:xfrm>
          <a:prstGeom prst="rect">
            <a:avLst/>
          </a:prstGeom>
        </p:spPr>
        <p:txBody>
          <a:bodyPr/>
          <a:lstStyle>
            <a:lvl1pPr>
              <a:defRPr sz="1000">
                <a:solidFill>
                  <a:srgbClr val="888888"/>
                </a:solidFill>
                <a:latin typeface="+mn-lt"/>
                <a:ea typeface="+mn-ea"/>
                <a:cs typeface="+mn-cs"/>
                <a:sym typeface="Arial"/>
              </a:defRPr>
            </a:lvl1pPr>
          </a:lstStyle>
          <a:p>
            <a:fld id="{86CB4B4D-7CA3-9044-876B-883B54F8677D}" type="slidenum">
              <a:t>‹#›</a:t>
            </a:fld>
            <a:endParaRPr/>
          </a:p>
        </p:txBody>
      </p:sp>
      <p:sp>
        <p:nvSpPr>
          <p:cNvPr id="225" name="Shape 225"/>
          <p:cNvSpPr>
            <a:spLocks noGrp="1"/>
          </p:cNvSpPr>
          <p:nvPr>
            <p:ph type="title"/>
          </p:nvPr>
        </p:nvSpPr>
        <p:spPr>
          <a:xfrm>
            <a:off x="609600" y="274638"/>
            <a:ext cx="10972800" cy="778099"/>
          </a:xfrm>
          <a:prstGeom prst="rect">
            <a:avLst/>
          </a:prstGeom>
          <a:extLst>
            <a:ext uri="{C572A759-6A51-4108-AA02-DFA0A04FC94B}">
              <ma14:wrappingTextBoxFlag xmlns:ma14="http://schemas.microsoft.com/office/mac/drawingml/2011/main" xmlns="" val="1"/>
            </a:ext>
          </a:extLst>
        </p:spPr>
        <p:txBody>
          <a:bodyPr/>
          <a:lstStyle>
            <a:lvl1pPr>
              <a:lnSpc>
                <a:spcPct val="100000"/>
              </a:lnSpc>
              <a:defRPr sz="3200" b="1" spc="0">
                <a:solidFill>
                  <a:srgbClr val="000000"/>
                </a:solidFill>
                <a:latin typeface="+mn-lt"/>
                <a:ea typeface="+mn-ea"/>
                <a:cs typeface="+mn-cs"/>
                <a:sym typeface="Arial"/>
              </a:defRPr>
            </a:lvl1pPr>
          </a:lstStyle>
          <a:p>
            <a:r>
              <a:t>Kliknij, aby edytować styl</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wa elementy zawartości">
    <p:spTree>
      <p:nvGrpSpPr>
        <p:cNvPr id="1" name=""/>
        <p:cNvGrpSpPr/>
        <p:nvPr/>
      </p:nvGrpSpPr>
      <p:grpSpPr>
        <a:xfrm>
          <a:off x="0" y="0"/>
          <a:ext cx="0" cy="0"/>
          <a:chOff x="0" y="0"/>
          <a:chExt cx="0" cy="0"/>
        </a:xfrm>
      </p:grpSpPr>
      <p:sp>
        <p:nvSpPr>
          <p:cNvPr id="44" name="Shape 44"/>
          <p:cNvSpPr/>
          <p:nvPr/>
        </p:nvSpPr>
        <p:spPr>
          <a:xfrm>
            <a:off x="0" y="758951"/>
            <a:ext cx="3443591" cy="5330954"/>
          </a:xfrm>
          <a:prstGeom prst="rect">
            <a:avLst/>
          </a:prstGeom>
          <a:solidFill>
            <a:schemeClr val="accent1"/>
          </a:solidFill>
          <a:ln w="12700">
            <a:miter lim="400000"/>
          </a:ln>
        </p:spPr>
        <p:txBody>
          <a:bodyPr lIns="45719" rIns="45719"/>
          <a:lstStyle/>
          <a:p>
            <a:endParaRPr/>
          </a:p>
        </p:txBody>
      </p:sp>
      <p:sp>
        <p:nvSpPr>
          <p:cNvPr id="45" name="Shape 45"/>
          <p:cNvSpPr/>
          <p:nvPr/>
        </p:nvSpPr>
        <p:spPr>
          <a:xfrm>
            <a:off x="11815864" y="758951"/>
            <a:ext cx="384049" cy="5330954"/>
          </a:xfrm>
          <a:prstGeom prst="rect">
            <a:avLst/>
          </a:prstGeom>
          <a:solidFill>
            <a:srgbClr val="C8C8C8">
              <a:alpha val="49804"/>
            </a:srgbClr>
          </a:solidFill>
          <a:ln w="12700">
            <a:miter lim="400000"/>
          </a:ln>
        </p:spPr>
        <p:txBody>
          <a:bodyPr lIns="45719" rIns="45719"/>
          <a:lstStyle/>
          <a:p>
            <a:endParaRPr/>
          </a:p>
        </p:txBody>
      </p:sp>
      <p:sp>
        <p:nvSpPr>
          <p:cNvPr id="46" name="Shape 46"/>
          <p:cNvSpPr>
            <a:spLocks noGrp="1"/>
          </p:cNvSpPr>
          <p:nvPr>
            <p:ph type="title"/>
          </p:nvPr>
        </p:nvSpPr>
        <p:spPr>
          <a:xfrm>
            <a:off x="252919" y="1123837"/>
            <a:ext cx="2947482" cy="4601184"/>
          </a:xfrm>
          <a:prstGeom prst="rect">
            <a:avLst/>
          </a:prstGeom>
          <a:extLst>
            <a:ext uri="{C572A759-6A51-4108-AA02-DFA0A04FC94B}">
              <ma14:wrappingTextBoxFlag xmlns:ma14="http://schemas.microsoft.com/office/mac/drawingml/2011/main" xmlns="" val="1"/>
            </a:ext>
          </a:extLst>
        </p:spPr>
        <p:txBody>
          <a:bodyPr/>
          <a:lstStyle>
            <a:lvl1pPr>
              <a:defRPr>
                <a:latin typeface="+mn-lt"/>
              </a:defRPr>
            </a:lvl1pPr>
          </a:lstStyle>
          <a:p>
            <a:r>
              <a:rPr dirty="0" err="1"/>
              <a:t>Tekst</a:t>
            </a:r>
            <a:r>
              <a:rPr dirty="0"/>
              <a:t> </a:t>
            </a:r>
            <a:r>
              <a:rPr dirty="0" err="1"/>
              <a:t>tytułowy</a:t>
            </a:r>
            <a:endParaRPr dirty="0"/>
          </a:p>
        </p:txBody>
      </p:sp>
      <p:sp>
        <p:nvSpPr>
          <p:cNvPr id="47" name="Shape 47"/>
          <p:cNvSpPr>
            <a:spLocks noGrp="1"/>
          </p:cNvSpPr>
          <p:nvPr>
            <p:ph type="body" sz="half" idx="1"/>
          </p:nvPr>
        </p:nvSpPr>
        <p:spPr>
          <a:xfrm>
            <a:off x="3867911" y="868680"/>
            <a:ext cx="3474722" cy="5120641"/>
          </a:xfrm>
          <a:prstGeom prst="rect">
            <a:avLst/>
          </a:prstGeom>
          <a:extLst>
            <a:ext uri="{C572A759-6A51-4108-AA02-DFA0A04FC94B}">
              <ma14:wrappingTextBoxFlag xmlns:ma14="http://schemas.microsoft.com/office/mac/drawingml/2011/main" xmlns="" val="1"/>
            </a:ext>
          </a:extLst>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r>
              <a:rPr dirty="0" err="1"/>
              <a:t>Treść</a:t>
            </a:r>
            <a:r>
              <a:rPr dirty="0"/>
              <a:t> - </a:t>
            </a:r>
            <a:r>
              <a:rPr dirty="0" err="1"/>
              <a:t>poziom</a:t>
            </a:r>
            <a:r>
              <a:rPr dirty="0"/>
              <a:t> 1</a:t>
            </a:r>
          </a:p>
          <a:p>
            <a:pPr lvl="1"/>
            <a:r>
              <a:rPr dirty="0" err="1"/>
              <a:t>Treść</a:t>
            </a:r>
            <a:r>
              <a:rPr dirty="0"/>
              <a:t> - </a:t>
            </a:r>
            <a:r>
              <a:rPr dirty="0" err="1"/>
              <a:t>poziom</a:t>
            </a:r>
            <a:r>
              <a:rPr dirty="0"/>
              <a:t> 2</a:t>
            </a:r>
          </a:p>
          <a:p>
            <a:pPr lvl="2"/>
            <a:r>
              <a:rPr dirty="0" err="1"/>
              <a:t>Treść</a:t>
            </a:r>
            <a:r>
              <a:rPr dirty="0"/>
              <a:t> - </a:t>
            </a:r>
            <a:r>
              <a:rPr dirty="0" err="1"/>
              <a:t>poziom</a:t>
            </a:r>
            <a:r>
              <a:rPr dirty="0"/>
              <a:t> 3</a:t>
            </a:r>
          </a:p>
          <a:p>
            <a:pPr lvl="3"/>
            <a:r>
              <a:rPr dirty="0" err="1"/>
              <a:t>Treść</a:t>
            </a:r>
            <a:r>
              <a:rPr dirty="0"/>
              <a:t> - </a:t>
            </a:r>
            <a:r>
              <a:rPr dirty="0" err="1"/>
              <a:t>poziom</a:t>
            </a:r>
            <a:r>
              <a:rPr dirty="0"/>
              <a:t> 4</a:t>
            </a:r>
          </a:p>
          <a:p>
            <a:pPr lvl="4"/>
            <a:r>
              <a:rPr dirty="0" err="1"/>
              <a:t>Treść</a:t>
            </a:r>
            <a:r>
              <a:rPr dirty="0"/>
              <a:t> - </a:t>
            </a:r>
            <a:r>
              <a:rPr dirty="0" err="1"/>
              <a:t>poziom</a:t>
            </a:r>
            <a:r>
              <a:rPr dirty="0"/>
              <a:t> 5</a:t>
            </a:r>
          </a:p>
        </p:txBody>
      </p:sp>
      <p:sp>
        <p:nvSpPr>
          <p:cNvPr id="48" name="Shape 48"/>
          <p:cNvSpPr>
            <a:spLocks noGrp="1"/>
          </p:cNvSpPr>
          <p:nvPr>
            <p:ph type="sldNum" sz="quarter" idx="2"/>
          </p:nvPr>
        </p:nvSpPr>
        <p:spPr>
          <a:xfrm>
            <a:off x="11908521" y="6404292"/>
            <a:ext cx="256541" cy="26924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2_Dwa elementy zawartości">
    <p:spTree>
      <p:nvGrpSpPr>
        <p:cNvPr id="1" name=""/>
        <p:cNvGrpSpPr/>
        <p:nvPr/>
      </p:nvGrpSpPr>
      <p:grpSpPr>
        <a:xfrm>
          <a:off x="0" y="0"/>
          <a:ext cx="0" cy="0"/>
          <a:chOff x="0" y="0"/>
          <a:chExt cx="0" cy="0"/>
        </a:xfrm>
      </p:grpSpPr>
      <p:sp>
        <p:nvSpPr>
          <p:cNvPr id="232" name="Shape 232"/>
          <p:cNvSpPr>
            <a:spLocks noGrp="1"/>
          </p:cNvSpPr>
          <p:nvPr>
            <p:ph type="body" sz="quarter" idx="1"/>
          </p:nvPr>
        </p:nvSpPr>
        <p:spPr>
          <a:xfrm>
            <a:off x="609600" y="1600200"/>
            <a:ext cx="2628001" cy="4525964"/>
          </a:xfrm>
          <a:prstGeom prst="rect">
            <a:avLst/>
          </a:prstGeom>
          <a:extLst>
            <a:ext uri="{C572A759-6A51-4108-AA02-DFA0A04FC94B}">
              <ma14:wrappingTextBoxFlag xmlns:ma14="http://schemas.microsoft.com/office/mac/drawingml/2011/main" xmlns="" val="1"/>
            </a:ext>
          </a:extLst>
        </p:spPr>
        <p:txBody>
          <a:bodyPr anchor="t"/>
          <a:lstStyle>
            <a:lvl1pPr marL="342900" indent="-342900">
              <a:lnSpc>
                <a:spcPct val="100000"/>
              </a:lnSpc>
              <a:spcBef>
                <a:spcPts val="600"/>
              </a:spcBef>
              <a:buClrTx/>
              <a:buFont typeface="Arial"/>
              <a:buChar char="•"/>
              <a:defRPr sz="2800">
                <a:solidFill>
                  <a:srgbClr val="000000"/>
                </a:solidFill>
                <a:latin typeface="+mn-lt"/>
                <a:ea typeface="+mn-ea"/>
                <a:cs typeface="+mn-cs"/>
                <a:sym typeface="Arial"/>
              </a:defRPr>
            </a:lvl1pPr>
            <a:lvl2pPr marL="790575" indent="-333375">
              <a:lnSpc>
                <a:spcPct val="100000"/>
              </a:lnSpc>
              <a:spcBef>
                <a:spcPts val="600"/>
              </a:spcBef>
              <a:buClrTx/>
              <a:buFont typeface="Arial"/>
              <a:buChar char="–"/>
              <a:defRPr sz="2800">
                <a:solidFill>
                  <a:srgbClr val="000000"/>
                </a:solidFill>
                <a:latin typeface="+mn-lt"/>
                <a:ea typeface="+mn-ea"/>
                <a:cs typeface="+mn-cs"/>
                <a:sym typeface="Arial"/>
              </a:defRPr>
            </a:lvl2pPr>
            <a:lvl3pPr marL="1234439" indent="-320039">
              <a:lnSpc>
                <a:spcPct val="100000"/>
              </a:lnSpc>
              <a:spcBef>
                <a:spcPts val="600"/>
              </a:spcBef>
              <a:buClrTx/>
              <a:buFont typeface="Arial"/>
              <a:buChar char="•"/>
              <a:defRPr sz="2800">
                <a:solidFill>
                  <a:srgbClr val="000000"/>
                </a:solidFill>
                <a:latin typeface="+mn-lt"/>
                <a:ea typeface="+mn-ea"/>
                <a:cs typeface="+mn-cs"/>
                <a:sym typeface="Arial"/>
              </a:defRPr>
            </a:lvl3pPr>
            <a:lvl4pPr marL="1727200" indent="-355600">
              <a:lnSpc>
                <a:spcPct val="100000"/>
              </a:lnSpc>
              <a:spcBef>
                <a:spcPts val="600"/>
              </a:spcBef>
              <a:buClrTx/>
              <a:buFont typeface="Arial"/>
              <a:buChar char="–"/>
              <a:defRPr sz="2800">
                <a:solidFill>
                  <a:srgbClr val="000000"/>
                </a:solidFill>
                <a:latin typeface="+mn-lt"/>
                <a:ea typeface="+mn-ea"/>
                <a:cs typeface="+mn-cs"/>
                <a:sym typeface="Arial"/>
              </a:defRPr>
            </a:lvl4pPr>
            <a:lvl5pPr marL="2184400" indent="-355600">
              <a:lnSpc>
                <a:spcPct val="100000"/>
              </a:lnSpc>
              <a:spcBef>
                <a:spcPts val="600"/>
              </a:spcBef>
              <a:buClrTx/>
              <a:buFont typeface="Arial"/>
              <a:buChar char="»"/>
              <a:defRPr sz="2800">
                <a:solidFill>
                  <a:srgbClr val="000000"/>
                </a:solidFill>
                <a:latin typeface="+mn-lt"/>
                <a:ea typeface="+mn-ea"/>
                <a:cs typeface="+mn-cs"/>
                <a:sym typeface="Arial"/>
              </a:defRPr>
            </a:lvl5pPr>
          </a:lstStyle>
          <a:p>
            <a:r>
              <a:t>Kliknij, aby edytować style wzorca tekstu</a:t>
            </a:r>
          </a:p>
          <a:p>
            <a:pPr lvl="1"/>
            <a:r>
              <a:t>Drugi poziom</a:t>
            </a:r>
          </a:p>
          <a:p>
            <a:pPr lvl="2"/>
            <a:r>
              <a:t>Trzeci poziom</a:t>
            </a:r>
          </a:p>
          <a:p>
            <a:pPr lvl="3"/>
            <a:r>
              <a:t>Czwarty poziom</a:t>
            </a:r>
          </a:p>
          <a:p>
            <a:pPr lvl="4"/>
            <a:r>
              <a:t>Piąty poziom</a:t>
            </a:r>
          </a:p>
        </p:txBody>
      </p:sp>
      <p:sp>
        <p:nvSpPr>
          <p:cNvPr id="233" name="Shape 233"/>
          <p:cNvSpPr>
            <a:spLocks noGrp="1"/>
          </p:cNvSpPr>
          <p:nvPr>
            <p:ph type="sldNum" sz="quarter" idx="2"/>
          </p:nvPr>
        </p:nvSpPr>
        <p:spPr>
          <a:xfrm>
            <a:off x="11336997" y="6425421"/>
            <a:ext cx="245404" cy="226986"/>
          </a:xfrm>
          <a:prstGeom prst="rect">
            <a:avLst/>
          </a:prstGeom>
        </p:spPr>
        <p:txBody>
          <a:bodyPr/>
          <a:lstStyle>
            <a:lvl1pPr>
              <a:defRPr sz="1000">
                <a:solidFill>
                  <a:srgbClr val="888888"/>
                </a:solidFill>
                <a:latin typeface="+mn-lt"/>
                <a:ea typeface="+mn-ea"/>
                <a:cs typeface="+mn-cs"/>
                <a:sym typeface="Arial"/>
              </a:defRPr>
            </a:lvl1pPr>
          </a:lstStyle>
          <a:p>
            <a:fld id="{86CB4B4D-7CA3-9044-876B-883B54F8677D}" type="slidenum">
              <a:t>‹#›</a:t>
            </a:fld>
            <a:endParaRPr/>
          </a:p>
        </p:txBody>
      </p:sp>
      <p:sp>
        <p:nvSpPr>
          <p:cNvPr id="234" name="Shape 234"/>
          <p:cNvSpPr>
            <a:spLocks noGrp="1"/>
          </p:cNvSpPr>
          <p:nvPr>
            <p:ph type="title"/>
          </p:nvPr>
        </p:nvSpPr>
        <p:spPr>
          <a:xfrm>
            <a:off x="609600" y="274638"/>
            <a:ext cx="10972800" cy="778099"/>
          </a:xfrm>
          <a:prstGeom prst="rect">
            <a:avLst/>
          </a:prstGeom>
          <a:extLst>
            <a:ext uri="{C572A759-6A51-4108-AA02-DFA0A04FC94B}">
              <ma14:wrappingTextBoxFlag xmlns:ma14="http://schemas.microsoft.com/office/mac/drawingml/2011/main" xmlns="" val="1"/>
            </a:ext>
          </a:extLst>
        </p:spPr>
        <p:txBody>
          <a:bodyPr/>
          <a:lstStyle>
            <a:lvl1pPr>
              <a:lnSpc>
                <a:spcPct val="100000"/>
              </a:lnSpc>
              <a:defRPr sz="3200" b="1" spc="0">
                <a:solidFill>
                  <a:srgbClr val="000000"/>
                </a:solidFill>
                <a:latin typeface="+mn-lt"/>
                <a:ea typeface="+mn-ea"/>
                <a:cs typeface="+mn-cs"/>
                <a:sym typeface="Arial"/>
              </a:defRPr>
            </a:lvl1pPr>
          </a:lstStyle>
          <a:p>
            <a:r>
              <a:t>Kliknij, aby edytować styl</a:t>
            </a: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1_Dwa elementy zawartości">
    <p:spTree>
      <p:nvGrpSpPr>
        <p:cNvPr id="1" name=""/>
        <p:cNvGrpSpPr/>
        <p:nvPr/>
      </p:nvGrpSpPr>
      <p:grpSpPr>
        <a:xfrm>
          <a:off x="0" y="0"/>
          <a:ext cx="0" cy="0"/>
          <a:chOff x="0" y="0"/>
          <a:chExt cx="0" cy="0"/>
        </a:xfrm>
      </p:grpSpPr>
      <p:sp>
        <p:nvSpPr>
          <p:cNvPr id="241" name="Shape 241"/>
          <p:cNvSpPr>
            <a:spLocks noGrp="1"/>
          </p:cNvSpPr>
          <p:nvPr>
            <p:ph type="body" sz="half" idx="1"/>
          </p:nvPr>
        </p:nvSpPr>
        <p:spPr>
          <a:xfrm>
            <a:off x="609600" y="1830833"/>
            <a:ext cx="6998569" cy="4295332"/>
          </a:xfrm>
          <a:prstGeom prst="rect">
            <a:avLst/>
          </a:prstGeom>
          <a:extLst>
            <a:ext uri="{C572A759-6A51-4108-AA02-DFA0A04FC94B}">
              <ma14:wrappingTextBoxFlag xmlns:ma14="http://schemas.microsoft.com/office/mac/drawingml/2011/main" xmlns="" val="1"/>
            </a:ext>
          </a:extLst>
        </p:spPr>
        <p:txBody>
          <a:bodyPr anchor="t"/>
          <a:lstStyle>
            <a:lvl1pPr marL="342900" indent="-342900">
              <a:lnSpc>
                <a:spcPct val="100000"/>
              </a:lnSpc>
              <a:spcBef>
                <a:spcPts val="600"/>
              </a:spcBef>
              <a:buClrTx/>
              <a:buFont typeface="Arial"/>
              <a:buChar char="•"/>
              <a:defRPr sz="2800">
                <a:solidFill>
                  <a:srgbClr val="000000"/>
                </a:solidFill>
                <a:latin typeface="+mn-lt"/>
                <a:ea typeface="+mn-ea"/>
                <a:cs typeface="+mn-cs"/>
                <a:sym typeface="Arial"/>
              </a:defRPr>
            </a:lvl1pPr>
            <a:lvl2pPr marL="790575" indent="-333375">
              <a:lnSpc>
                <a:spcPct val="100000"/>
              </a:lnSpc>
              <a:spcBef>
                <a:spcPts val="600"/>
              </a:spcBef>
              <a:buClrTx/>
              <a:buFont typeface="Arial"/>
              <a:buChar char="–"/>
              <a:defRPr sz="2800">
                <a:solidFill>
                  <a:srgbClr val="000000"/>
                </a:solidFill>
                <a:latin typeface="+mn-lt"/>
                <a:ea typeface="+mn-ea"/>
                <a:cs typeface="+mn-cs"/>
                <a:sym typeface="Arial"/>
              </a:defRPr>
            </a:lvl2pPr>
            <a:lvl3pPr marL="1234439" indent="-320039">
              <a:lnSpc>
                <a:spcPct val="100000"/>
              </a:lnSpc>
              <a:spcBef>
                <a:spcPts val="600"/>
              </a:spcBef>
              <a:buClrTx/>
              <a:buFont typeface="Arial"/>
              <a:buChar char="•"/>
              <a:defRPr sz="2800">
                <a:solidFill>
                  <a:srgbClr val="000000"/>
                </a:solidFill>
                <a:latin typeface="+mn-lt"/>
                <a:ea typeface="+mn-ea"/>
                <a:cs typeface="+mn-cs"/>
                <a:sym typeface="Arial"/>
              </a:defRPr>
            </a:lvl3pPr>
            <a:lvl4pPr marL="1727200" indent="-355600">
              <a:lnSpc>
                <a:spcPct val="100000"/>
              </a:lnSpc>
              <a:spcBef>
                <a:spcPts val="600"/>
              </a:spcBef>
              <a:buClrTx/>
              <a:buFont typeface="Arial"/>
              <a:buChar char="–"/>
              <a:defRPr sz="2800">
                <a:solidFill>
                  <a:srgbClr val="000000"/>
                </a:solidFill>
                <a:latin typeface="+mn-lt"/>
                <a:ea typeface="+mn-ea"/>
                <a:cs typeface="+mn-cs"/>
                <a:sym typeface="Arial"/>
              </a:defRPr>
            </a:lvl4pPr>
            <a:lvl5pPr marL="2184400" indent="-355600">
              <a:lnSpc>
                <a:spcPct val="100000"/>
              </a:lnSpc>
              <a:spcBef>
                <a:spcPts val="600"/>
              </a:spcBef>
              <a:buClrTx/>
              <a:buFont typeface="Arial"/>
              <a:buChar char="»"/>
              <a:defRPr sz="2800">
                <a:solidFill>
                  <a:srgbClr val="000000"/>
                </a:solidFill>
                <a:latin typeface="+mn-lt"/>
                <a:ea typeface="+mn-ea"/>
                <a:cs typeface="+mn-cs"/>
                <a:sym typeface="Arial"/>
              </a:defRPr>
            </a:lvl5pPr>
          </a:lstStyle>
          <a:p>
            <a:r>
              <a:t>Kliknij, aby edytować style wzorca tekstu</a:t>
            </a:r>
          </a:p>
          <a:p>
            <a:pPr lvl="1"/>
            <a:r>
              <a:t>Drugi poziom</a:t>
            </a:r>
          </a:p>
          <a:p>
            <a:pPr lvl="2"/>
            <a:r>
              <a:t>Trzeci poziom</a:t>
            </a:r>
          </a:p>
          <a:p>
            <a:pPr lvl="3"/>
            <a:r>
              <a:t>Czwarty poziom</a:t>
            </a:r>
          </a:p>
          <a:p>
            <a:pPr lvl="4"/>
            <a:r>
              <a:t>Piąty poziom</a:t>
            </a:r>
          </a:p>
        </p:txBody>
      </p:sp>
      <p:sp>
        <p:nvSpPr>
          <p:cNvPr id="242" name="Shape 242"/>
          <p:cNvSpPr>
            <a:spLocks noGrp="1"/>
          </p:cNvSpPr>
          <p:nvPr>
            <p:ph type="sldNum" sz="quarter" idx="2"/>
          </p:nvPr>
        </p:nvSpPr>
        <p:spPr>
          <a:xfrm>
            <a:off x="11336997" y="6425421"/>
            <a:ext cx="245404" cy="226986"/>
          </a:xfrm>
          <a:prstGeom prst="rect">
            <a:avLst/>
          </a:prstGeom>
        </p:spPr>
        <p:txBody>
          <a:bodyPr/>
          <a:lstStyle>
            <a:lvl1pPr>
              <a:defRPr sz="1000">
                <a:solidFill>
                  <a:srgbClr val="888888"/>
                </a:solidFill>
                <a:latin typeface="+mn-lt"/>
                <a:ea typeface="+mn-ea"/>
                <a:cs typeface="+mn-cs"/>
                <a:sym typeface="Arial"/>
              </a:defRPr>
            </a:lvl1pPr>
          </a:lstStyle>
          <a:p>
            <a:fld id="{86CB4B4D-7CA3-9044-876B-883B54F8677D}" type="slidenum">
              <a:t>‹#›</a:t>
            </a:fld>
            <a:endParaRPr/>
          </a:p>
        </p:txBody>
      </p:sp>
      <p:sp>
        <p:nvSpPr>
          <p:cNvPr id="243" name="Shape 243"/>
          <p:cNvSpPr>
            <a:spLocks noGrp="1"/>
          </p:cNvSpPr>
          <p:nvPr>
            <p:ph type="title"/>
          </p:nvPr>
        </p:nvSpPr>
        <p:spPr>
          <a:xfrm>
            <a:off x="609600" y="274638"/>
            <a:ext cx="10972800" cy="778099"/>
          </a:xfrm>
          <a:prstGeom prst="rect">
            <a:avLst/>
          </a:prstGeom>
          <a:extLst>
            <a:ext uri="{C572A759-6A51-4108-AA02-DFA0A04FC94B}">
              <ma14:wrappingTextBoxFlag xmlns:ma14="http://schemas.microsoft.com/office/mac/drawingml/2011/main" xmlns="" val="1"/>
            </a:ext>
          </a:extLst>
        </p:spPr>
        <p:txBody>
          <a:bodyPr/>
          <a:lstStyle>
            <a:lvl1pPr>
              <a:lnSpc>
                <a:spcPct val="100000"/>
              </a:lnSpc>
              <a:defRPr sz="3200" b="1" spc="0">
                <a:solidFill>
                  <a:srgbClr val="000000"/>
                </a:solidFill>
                <a:latin typeface="+mn-lt"/>
                <a:ea typeface="+mn-ea"/>
                <a:cs typeface="+mn-cs"/>
                <a:sym typeface="Arial"/>
              </a:defRPr>
            </a:lvl1pPr>
          </a:lstStyle>
          <a:p>
            <a:r>
              <a:t>Kliknij, aby edytować styl</a:t>
            </a:r>
          </a:p>
        </p:txBody>
      </p:sp>
      <p:sp>
        <p:nvSpPr>
          <p:cNvPr id="244" name="Shape 244"/>
          <p:cNvSpPr/>
          <p:nvPr/>
        </p:nvSpPr>
        <p:spPr>
          <a:xfrm>
            <a:off x="7824192" y="1805159"/>
            <a:ext cx="4439816" cy="1"/>
          </a:xfrm>
          <a:prstGeom prst="line">
            <a:avLst/>
          </a:prstGeom>
          <a:ln w="57150">
            <a:solidFill>
              <a:srgbClr val="239127"/>
            </a:solidFill>
          </a:ln>
        </p:spPr>
        <p:txBody>
          <a:bodyPr lIns="45719" rIns="45719"/>
          <a:lstStyle/>
          <a:p>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Porównanie">
    <p:spTree>
      <p:nvGrpSpPr>
        <p:cNvPr id="1" name=""/>
        <p:cNvGrpSpPr/>
        <p:nvPr/>
      </p:nvGrpSpPr>
      <p:grpSpPr>
        <a:xfrm>
          <a:off x="0" y="0"/>
          <a:ext cx="0" cy="0"/>
          <a:chOff x="0" y="0"/>
          <a:chExt cx="0" cy="0"/>
        </a:xfrm>
      </p:grpSpPr>
      <p:sp>
        <p:nvSpPr>
          <p:cNvPr id="251" name="Shape 251"/>
          <p:cNvSpPr>
            <a:spLocks noGrp="1"/>
          </p:cNvSpPr>
          <p:nvPr>
            <p:ph type="body" sz="quarter" idx="1"/>
          </p:nvPr>
        </p:nvSpPr>
        <p:spPr>
          <a:xfrm>
            <a:off x="609600" y="1117497"/>
            <a:ext cx="5386917" cy="639763"/>
          </a:xfrm>
          <a:prstGeom prst="rect">
            <a:avLst/>
          </a:prstGeom>
          <a:extLst>
            <a:ext uri="{C572A759-6A51-4108-AA02-DFA0A04FC94B}">
              <ma14:wrappingTextBoxFlag xmlns:ma14="http://schemas.microsoft.com/office/mac/drawingml/2011/main" xmlns="" val="1"/>
            </a:ext>
          </a:extLst>
        </p:spPr>
        <p:txBody>
          <a:bodyPr anchor="b"/>
          <a:lstStyle>
            <a:lvl1pPr marL="0" indent="0">
              <a:lnSpc>
                <a:spcPct val="100000"/>
              </a:lnSpc>
              <a:spcBef>
                <a:spcPts val="400"/>
              </a:spcBef>
              <a:buClrTx/>
              <a:buSzTx/>
              <a:buFontTx/>
              <a:buNone/>
              <a:defRPr b="1">
                <a:solidFill>
                  <a:srgbClr val="000000"/>
                </a:solidFill>
                <a:latin typeface="+mn-lt"/>
                <a:ea typeface="+mn-ea"/>
                <a:cs typeface="+mn-cs"/>
                <a:sym typeface="Arial"/>
              </a:defRPr>
            </a:lvl1pPr>
          </a:lstStyle>
          <a:p>
            <a:r>
              <a:t>Kliknij, aby edytować style wzorca tekstu</a:t>
            </a:r>
          </a:p>
        </p:txBody>
      </p:sp>
      <p:sp>
        <p:nvSpPr>
          <p:cNvPr id="252" name="Shape 252"/>
          <p:cNvSpPr>
            <a:spLocks noGrp="1"/>
          </p:cNvSpPr>
          <p:nvPr>
            <p:ph type="body" sz="quarter" idx="13"/>
          </p:nvPr>
        </p:nvSpPr>
        <p:spPr>
          <a:xfrm>
            <a:off x="6193368" y="1117496"/>
            <a:ext cx="5389034" cy="639764"/>
          </a:xfrm>
          <a:prstGeom prst="rect">
            <a:avLst/>
          </a:prstGeom>
        </p:spPr>
        <p:txBody>
          <a:bodyPr anchor="b"/>
          <a:lstStyle/>
          <a:p>
            <a:pPr marL="0" indent="0">
              <a:lnSpc>
                <a:spcPct val="100000"/>
              </a:lnSpc>
              <a:spcBef>
                <a:spcPts val="400"/>
              </a:spcBef>
              <a:buClrTx/>
              <a:buSzTx/>
              <a:buFontTx/>
              <a:buNone/>
              <a:defRPr b="1">
                <a:solidFill>
                  <a:srgbClr val="000000"/>
                </a:solidFill>
                <a:latin typeface="+mn-lt"/>
                <a:ea typeface="+mn-ea"/>
                <a:cs typeface="+mn-cs"/>
                <a:sym typeface="Arial"/>
              </a:defRPr>
            </a:pPr>
            <a:endParaRPr/>
          </a:p>
        </p:txBody>
      </p:sp>
      <p:sp>
        <p:nvSpPr>
          <p:cNvPr id="253" name="Shape 253"/>
          <p:cNvSpPr>
            <a:spLocks noGrp="1"/>
          </p:cNvSpPr>
          <p:nvPr>
            <p:ph type="sldNum" sz="quarter" idx="2"/>
          </p:nvPr>
        </p:nvSpPr>
        <p:spPr>
          <a:xfrm>
            <a:off x="11336997" y="6425421"/>
            <a:ext cx="245404" cy="226986"/>
          </a:xfrm>
          <a:prstGeom prst="rect">
            <a:avLst/>
          </a:prstGeom>
        </p:spPr>
        <p:txBody>
          <a:bodyPr/>
          <a:lstStyle>
            <a:lvl1pPr>
              <a:defRPr sz="1000">
                <a:solidFill>
                  <a:srgbClr val="888888"/>
                </a:solidFill>
                <a:latin typeface="+mn-lt"/>
                <a:ea typeface="+mn-ea"/>
                <a:cs typeface="+mn-cs"/>
                <a:sym typeface="Arial"/>
              </a:defRPr>
            </a:lvl1pPr>
          </a:lstStyle>
          <a:p>
            <a:fld id="{86CB4B4D-7CA3-9044-876B-883B54F8677D}" type="slidenum">
              <a:t>‹#›</a:t>
            </a:fld>
            <a:endParaRPr/>
          </a:p>
        </p:txBody>
      </p:sp>
      <p:sp>
        <p:nvSpPr>
          <p:cNvPr id="254" name="Shape 254"/>
          <p:cNvSpPr>
            <a:spLocks noGrp="1"/>
          </p:cNvSpPr>
          <p:nvPr>
            <p:ph type="title"/>
          </p:nvPr>
        </p:nvSpPr>
        <p:spPr>
          <a:xfrm>
            <a:off x="609600" y="274638"/>
            <a:ext cx="10972800" cy="778099"/>
          </a:xfrm>
          <a:prstGeom prst="rect">
            <a:avLst/>
          </a:prstGeom>
          <a:extLst>
            <a:ext uri="{C572A759-6A51-4108-AA02-DFA0A04FC94B}">
              <ma14:wrappingTextBoxFlag xmlns:ma14="http://schemas.microsoft.com/office/mac/drawingml/2011/main" xmlns="" val="1"/>
            </a:ext>
          </a:extLst>
        </p:spPr>
        <p:txBody>
          <a:bodyPr/>
          <a:lstStyle>
            <a:lvl1pPr>
              <a:lnSpc>
                <a:spcPct val="100000"/>
              </a:lnSpc>
              <a:defRPr sz="3200" b="1" spc="0">
                <a:solidFill>
                  <a:srgbClr val="000000"/>
                </a:solidFill>
                <a:latin typeface="+mn-lt"/>
                <a:ea typeface="+mn-ea"/>
                <a:cs typeface="+mn-cs"/>
                <a:sym typeface="Arial"/>
              </a:defRPr>
            </a:lvl1pPr>
          </a:lstStyle>
          <a:p>
            <a:r>
              <a:t>Kliknij, aby edytować styl</a:t>
            </a: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ylko tytuł">
    <p:spTree>
      <p:nvGrpSpPr>
        <p:cNvPr id="1" name=""/>
        <p:cNvGrpSpPr/>
        <p:nvPr/>
      </p:nvGrpSpPr>
      <p:grpSpPr>
        <a:xfrm>
          <a:off x="0" y="0"/>
          <a:ext cx="0" cy="0"/>
          <a:chOff x="0" y="0"/>
          <a:chExt cx="0" cy="0"/>
        </a:xfrm>
      </p:grpSpPr>
      <p:sp>
        <p:nvSpPr>
          <p:cNvPr id="261" name="Shape 261"/>
          <p:cNvSpPr>
            <a:spLocks noGrp="1"/>
          </p:cNvSpPr>
          <p:nvPr>
            <p:ph type="sldNum" sz="quarter" idx="2"/>
          </p:nvPr>
        </p:nvSpPr>
        <p:spPr>
          <a:xfrm>
            <a:off x="11336997" y="6425421"/>
            <a:ext cx="245404" cy="226986"/>
          </a:xfrm>
          <a:prstGeom prst="rect">
            <a:avLst/>
          </a:prstGeom>
        </p:spPr>
        <p:txBody>
          <a:bodyPr/>
          <a:lstStyle>
            <a:lvl1pPr>
              <a:defRPr sz="1000">
                <a:solidFill>
                  <a:srgbClr val="888888"/>
                </a:solidFill>
                <a:latin typeface="+mn-lt"/>
                <a:ea typeface="+mn-ea"/>
                <a:cs typeface="+mn-cs"/>
                <a:sym typeface="Arial"/>
              </a:defRPr>
            </a:lvl1pPr>
          </a:lstStyle>
          <a:p>
            <a:fld id="{86CB4B4D-7CA3-9044-876B-883B54F8677D}" type="slidenum">
              <a:t>‹#›</a:t>
            </a:fld>
            <a:endParaRPr/>
          </a:p>
        </p:txBody>
      </p:sp>
      <p:sp>
        <p:nvSpPr>
          <p:cNvPr id="262" name="Shape 262"/>
          <p:cNvSpPr>
            <a:spLocks noGrp="1"/>
          </p:cNvSpPr>
          <p:nvPr>
            <p:ph type="title"/>
          </p:nvPr>
        </p:nvSpPr>
        <p:spPr>
          <a:xfrm>
            <a:off x="609600" y="274638"/>
            <a:ext cx="10972800" cy="778099"/>
          </a:xfrm>
          <a:prstGeom prst="rect">
            <a:avLst/>
          </a:prstGeom>
          <a:extLst>
            <a:ext uri="{C572A759-6A51-4108-AA02-DFA0A04FC94B}">
              <ma14:wrappingTextBoxFlag xmlns:ma14="http://schemas.microsoft.com/office/mac/drawingml/2011/main" xmlns="" val="1"/>
            </a:ext>
          </a:extLst>
        </p:spPr>
        <p:txBody>
          <a:bodyPr/>
          <a:lstStyle>
            <a:lvl1pPr>
              <a:lnSpc>
                <a:spcPct val="100000"/>
              </a:lnSpc>
              <a:defRPr sz="3200" b="1" spc="0">
                <a:solidFill>
                  <a:srgbClr val="000000"/>
                </a:solidFill>
                <a:latin typeface="+mn-lt"/>
                <a:ea typeface="+mn-ea"/>
                <a:cs typeface="+mn-cs"/>
                <a:sym typeface="Arial"/>
              </a:defRPr>
            </a:lvl1pPr>
          </a:lstStyle>
          <a:p>
            <a:r>
              <a:t>Kliknij, aby edytować styl</a:t>
            </a:r>
          </a:p>
        </p:txBody>
      </p:sp>
      <p:sp>
        <p:nvSpPr>
          <p:cNvPr id="263" name="Shape 263"/>
          <p:cNvSpPr>
            <a:spLocks noGrp="1"/>
          </p:cNvSpPr>
          <p:nvPr>
            <p:ph type="body" sz="quarter" idx="1"/>
          </p:nvPr>
        </p:nvSpPr>
        <p:spPr>
          <a:xfrm>
            <a:off x="609600" y="1052736"/>
            <a:ext cx="10972800" cy="400111"/>
          </a:xfrm>
          <a:prstGeom prst="rect">
            <a:avLst/>
          </a:prstGeom>
          <a:extLst>
            <a:ext uri="{C572A759-6A51-4108-AA02-DFA0A04FC94B}">
              <ma14:wrappingTextBoxFlag xmlns:ma14="http://schemas.microsoft.com/office/mac/drawingml/2011/main" xmlns="" val="1"/>
            </a:ext>
          </a:extLst>
        </p:spPr>
        <p:txBody>
          <a:bodyPr anchor="t"/>
          <a:lstStyle>
            <a:lvl1pPr marL="0" indent="0">
              <a:lnSpc>
                <a:spcPct val="100000"/>
              </a:lnSpc>
              <a:spcBef>
                <a:spcPts val="400"/>
              </a:spcBef>
              <a:buClrTx/>
              <a:buSzTx/>
              <a:buFontTx/>
              <a:buNone/>
              <a:defRPr i="1">
                <a:solidFill>
                  <a:srgbClr val="027223"/>
                </a:solidFill>
                <a:latin typeface="+mn-lt"/>
                <a:ea typeface="+mn-ea"/>
                <a:cs typeface="+mn-cs"/>
                <a:sym typeface="Arial"/>
              </a:defRPr>
            </a:lvl1pPr>
          </a:lstStyle>
          <a:p>
            <a:r>
              <a:t>Kliknij, aby edytować style wzorca tekstu</a:t>
            </a: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1_Tylko tytuł">
    <p:spTree>
      <p:nvGrpSpPr>
        <p:cNvPr id="1" name=""/>
        <p:cNvGrpSpPr/>
        <p:nvPr/>
      </p:nvGrpSpPr>
      <p:grpSpPr>
        <a:xfrm>
          <a:off x="0" y="0"/>
          <a:ext cx="0" cy="0"/>
          <a:chOff x="0" y="0"/>
          <a:chExt cx="0" cy="0"/>
        </a:xfrm>
      </p:grpSpPr>
      <p:sp>
        <p:nvSpPr>
          <p:cNvPr id="270" name="Shape 270"/>
          <p:cNvSpPr>
            <a:spLocks noGrp="1"/>
          </p:cNvSpPr>
          <p:nvPr>
            <p:ph type="sldNum" sz="quarter" idx="2"/>
          </p:nvPr>
        </p:nvSpPr>
        <p:spPr>
          <a:xfrm>
            <a:off x="11336997" y="6425421"/>
            <a:ext cx="245404" cy="226986"/>
          </a:xfrm>
          <a:prstGeom prst="rect">
            <a:avLst/>
          </a:prstGeom>
        </p:spPr>
        <p:txBody>
          <a:bodyPr/>
          <a:lstStyle>
            <a:lvl1pPr>
              <a:defRPr sz="1000">
                <a:solidFill>
                  <a:srgbClr val="888888"/>
                </a:solidFill>
                <a:latin typeface="+mn-lt"/>
                <a:ea typeface="+mn-ea"/>
                <a:cs typeface="+mn-cs"/>
                <a:sym typeface="Arial"/>
              </a:defRPr>
            </a:lvl1pPr>
          </a:lstStyle>
          <a:p>
            <a:fld id="{86CB4B4D-7CA3-9044-876B-883B54F8677D}" type="slidenum">
              <a:t>‹#›</a:t>
            </a:fld>
            <a:endParaRPr/>
          </a:p>
        </p:txBody>
      </p:sp>
      <p:sp>
        <p:nvSpPr>
          <p:cNvPr id="271" name="Shape 271"/>
          <p:cNvSpPr>
            <a:spLocks noGrp="1"/>
          </p:cNvSpPr>
          <p:nvPr>
            <p:ph type="title"/>
          </p:nvPr>
        </p:nvSpPr>
        <p:spPr>
          <a:xfrm>
            <a:off x="609600" y="274638"/>
            <a:ext cx="10972800" cy="778099"/>
          </a:xfrm>
          <a:prstGeom prst="rect">
            <a:avLst/>
          </a:prstGeom>
          <a:extLst>
            <a:ext uri="{C572A759-6A51-4108-AA02-DFA0A04FC94B}">
              <ma14:wrappingTextBoxFlag xmlns:ma14="http://schemas.microsoft.com/office/mac/drawingml/2011/main" xmlns="" val="1"/>
            </a:ext>
          </a:extLst>
        </p:spPr>
        <p:txBody>
          <a:bodyPr/>
          <a:lstStyle>
            <a:lvl1pPr>
              <a:lnSpc>
                <a:spcPct val="100000"/>
              </a:lnSpc>
              <a:defRPr sz="3200" b="1" spc="0">
                <a:solidFill>
                  <a:srgbClr val="000000"/>
                </a:solidFill>
                <a:latin typeface="+mn-lt"/>
                <a:ea typeface="+mn-ea"/>
                <a:cs typeface="+mn-cs"/>
                <a:sym typeface="Arial"/>
              </a:defRPr>
            </a:lvl1pPr>
          </a:lstStyle>
          <a:p>
            <a:r>
              <a:t>Kliknij, aby edytować styl</a:t>
            </a: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Pusty">
    <p:spTree>
      <p:nvGrpSpPr>
        <p:cNvPr id="1" name=""/>
        <p:cNvGrpSpPr/>
        <p:nvPr/>
      </p:nvGrpSpPr>
      <p:grpSpPr>
        <a:xfrm>
          <a:off x="0" y="0"/>
          <a:ext cx="0" cy="0"/>
          <a:chOff x="0" y="0"/>
          <a:chExt cx="0" cy="0"/>
        </a:xfrm>
      </p:grpSpPr>
      <p:sp>
        <p:nvSpPr>
          <p:cNvPr id="278" name="Shape 278"/>
          <p:cNvSpPr>
            <a:spLocks noGrp="1"/>
          </p:cNvSpPr>
          <p:nvPr>
            <p:ph type="sldNum" sz="quarter" idx="2"/>
          </p:nvPr>
        </p:nvSpPr>
        <p:spPr>
          <a:xfrm>
            <a:off x="11336997" y="6425421"/>
            <a:ext cx="245404" cy="226986"/>
          </a:xfrm>
          <a:prstGeom prst="rect">
            <a:avLst/>
          </a:prstGeom>
        </p:spPr>
        <p:txBody>
          <a:bodyPr/>
          <a:lstStyle>
            <a:lvl1pPr>
              <a:defRPr sz="1000">
                <a:solidFill>
                  <a:srgbClr val="888888"/>
                </a:solidFill>
                <a:latin typeface="+mn-lt"/>
                <a:ea typeface="+mn-ea"/>
                <a:cs typeface="+mn-cs"/>
                <a:sym typeface="Arial"/>
              </a:defRPr>
            </a:lvl1p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Zawartość z podpisem">
    <p:spTree>
      <p:nvGrpSpPr>
        <p:cNvPr id="1" name=""/>
        <p:cNvGrpSpPr/>
        <p:nvPr/>
      </p:nvGrpSpPr>
      <p:grpSpPr>
        <a:xfrm>
          <a:off x="0" y="0"/>
          <a:ext cx="0" cy="0"/>
          <a:chOff x="0" y="0"/>
          <a:chExt cx="0" cy="0"/>
        </a:xfrm>
      </p:grpSpPr>
      <p:sp>
        <p:nvSpPr>
          <p:cNvPr id="285" name="Shape 285"/>
          <p:cNvSpPr>
            <a:spLocks noGrp="1"/>
          </p:cNvSpPr>
          <p:nvPr>
            <p:ph type="title"/>
          </p:nvPr>
        </p:nvSpPr>
        <p:spPr>
          <a:xfrm>
            <a:off x="609601" y="273050"/>
            <a:ext cx="4011084" cy="1162050"/>
          </a:xfrm>
          <a:prstGeom prst="rect">
            <a:avLst/>
          </a:prstGeom>
          <a:extLst>
            <a:ext uri="{C572A759-6A51-4108-AA02-DFA0A04FC94B}">
              <ma14:wrappingTextBoxFlag xmlns:ma14="http://schemas.microsoft.com/office/mac/drawingml/2011/main" xmlns="" val="1"/>
            </a:ext>
          </a:extLst>
        </p:spPr>
        <p:txBody>
          <a:bodyPr anchor="b"/>
          <a:lstStyle>
            <a:lvl1pPr>
              <a:lnSpc>
                <a:spcPct val="100000"/>
              </a:lnSpc>
              <a:defRPr sz="2000" b="1" spc="0">
                <a:solidFill>
                  <a:srgbClr val="000000"/>
                </a:solidFill>
                <a:latin typeface="+mn-lt"/>
                <a:ea typeface="+mn-ea"/>
                <a:cs typeface="+mn-cs"/>
                <a:sym typeface="Arial"/>
              </a:defRPr>
            </a:lvl1pPr>
          </a:lstStyle>
          <a:p>
            <a:r>
              <a:t>Tekst tytułowy</a:t>
            </a:r>
          </a:p>
        </p:txBody>
      </p:sp>
      <p:sp>
        <p:nvSpPr>
          <p:cNvPr id="286" name="Shape 286"/>
          <p:cNvSpPr>
            <a:spLocks noGrp="1"/>
          </p:cNvSpPr>
          <p:nvPr>
            <p:ph type="body" idx="1"/>
          </p:nvPr>
        </p:nvSpPr>
        <p:spPr>
          <a:xfrm>
            <a:off x="4766733" y="273050"/>
            <a:ext cx="6815667" cy="5853114"/>
          </a:xfrm>
          <a:prstGeom prst="rect">
            <a:avLst/>
          </a:prstGeom>
          <a:extLst>
            <a:ext uri="{C572A759-6A51-4108-AA02-DFA0A04FC94B}">
              <ma14:wrappingTextBoxFlag xmlns:ma14="http://schemas.microsoft.com/office/mac/drawingml/2011/main" xmlns="" val="1"/>
            </a:ext>
          </a:extLst>
        </p:spPr>
        <p:txBody>
          <a:bodyPr anchor="t"/>
          <a:lstStyle>
            <a:lvl1pPr marL="342900" indent="-342900">
              <a:lnSpc>
                <a:spcPct val="100000"/>
              </a:lnSpc>
              <a:spcBef>
                <a:spcPts val="700"/>
              </a:spcBef>
              <a:buClrTx/>
              <a:buFont typeface="Arial"/>
              <a:buChar char="•"/>
              <a:defRPr sz="3200">
                <a:solidFill>
                  <a:srgbClr val="000000"/>
                </a:solidFill>
                <a:latin typeface="+mn-lt"/>
                <a:ea typeface="+mn-ea"/>
                <a:cs typeface="+mn-cs"/>
                <a:sym typeface="Arial"/>
              </a:defRPr>
            </a:lvl1pPr>
            <a:lvl2pPr marL="783771" indent="-326571">
              <a:lnSpc>
                <a:spcPct val="100000"/>
              </a:lnSpc>
              <a:spcBef>
                <a:spcPts val="700"/>
              </a:spcBef>
              <a:buClrTx/>
              <a:buFont typeface="Arial"/>
              <a:buChar char="–"/>
              <a:defRPr sz="3200">
                <a:solidFill>
                  <a:srgbClr val="000000"/>
                </a:solidFill>
                <a:latin typeface="+mn-lt"/>
                <a:ea typeface="+mn-ea"/>
                <a:cs typeface="+mn-cs"/>
                <a:sym typeface="Arial"/>
              </a:defRPr>
            </a:lvl2pPr>
            <a:lvl3pPr marL="1219200" indent="-304800">
              <a:lnSpc>
                <a:spcPct val="100000"/>
              </a:lnSpc>
              <a:spcBef>
                <a:spcPts val="700"/>
              </a:spcBef>
              <a:buClrTx/>
              <a:buFont typeface="Arial"/>
              <a:buChar char="•"/>
              <a:defRPr sz="3200">
                <a:solidFill>
                  <a:srgbClr val="000000"/>
                </a:solidFill>
                <a:latin typeface="+mn-lt"/>
                <a:ea typeface="+mn-ea"/>
                <a:cs typeface="+mn-cs"/>
                <a:sym typeface="Arial"/>
              </a:defRPr>
            </a:lvl3pPr>
            <a:lvl4pPr marL="1737360" indent="-365760">
              <a:lnSpc>
                <a:spcPct val="100000"/>
              </a:lnSpc>
              <a:spcBef>
                <a:spcPts val="700"/>
              </a:spcBef>
              <a:buClrTx/>
              <a:buFont typeface="Arial"/>
              <a:buChar char="–"/>
              <a:defRPr sz="3200">
                <a:solidFill>
                  <a:srgbClr val="000000"/>
                </a:solidFill>
                <a:latin typeface="+mn-lt"/>
                <a:ea typeface="+mn-ea"/>
                <a:cs typeface="+mn-cs"/>
                <a:sym typeface="Arial"/>
              </a:defRPr>
            </a:lvl4pPr>
            <a:lvl5pPr marL="2194560" indent="-365760">
              <a:lnSpc>
                <a:spcPct val="100000"/>
              </a:lnSpc>
              <a:spcBef>
                <a:spcPts val="700"/>
              </a:spcBef>
              <a:buClrTx/>
              <a:buFont typeface="Arial"/>
              <a:buChar char="»"/>
              <a:defRPr sz="3200">
                <a:solidFill>
                  <a:srgbClr val="000000"/>
                </a:solidFill>
                <a:latin typeface="+mn-lt"/>
                <a:ea typeface="+mn-ea"/>
                <a:cs typeface="+mn-cs"/>
                <a:sym typeface="Arial"/>
              </a:defRPr>
            </a:lvl5pPr>
          </a:lstStyle>
          <a:p>
            <a:r>
              <a:t>Treść - poziom 1</a:t>
            </a:r>
          </a:p>
          <a:p>
            <a:pPr lvl="1"/>
            <a:r>
              <a:t>Treść - poziom 2</a:t>
            </a:r>
          </a:p>
          <a:p>
            <a:pPr lvl="2"/>
            <a:r>
              <a:t>Treść - poziom 3</a:t>
            </a:r>
          </a:p>
          <a:p>
            <a:pPr lvl="3"/>
            <a:r>
              <a:t>Treść - poziom 4</a:t>
            </a:r>
          </a:p>
          <a:p>
            <a:pPr lvl="4"/>
            <a:r>
              <a:t>Treść - poziom 5</a:t>
            </a:r>
          </a:p>
        </p:txBody>
      </p:sp>
      <p:sp>
        <p:nvSpPr>
          <p:cNvPr id="287" name="Shape 287"/>
          <p:cNvSpPr>
            <a:spLocks noGrp="1"/>
          </p:cNvSpPr>
          <p:nvPr>
            <p:ph type="body" sz="half" idx="13"/>
          </p:nvPr>
        </p:nvSpPr>
        <p:spPr>
          <a:xfrm>
            <a:off x="609600" y="1435101"/>
            <a:ext cx="4011085" cy="4691063"/>
          </a:xfrm>
          <a:prstGeom prst="rect">
            <a:avLst/>
          </a:prstGeom>
        </p:spPr>
        <p:txBody>
          <a:bodyPr anchor="t"/>
          <a:lstStyle/>
          <a:p>
            <a:pPr marL="0" indent="0">
              <a:lnSpc>
                <a:spcPct val="100000"/>
              </a:lnSpc>
              <a:spcBef>
                <a:spcPts val="300"/>
              </a:spcBef>
              <a:buClrTx/>
              <a:buSzTx/>
              <a:buFontTx/>
              <a:buNone/>
              <a:defRPr sz="1400">
                <a:solidFill>
                  <a:srgbClr val="000000"/>
                </a:solidFill>
                <a:latin typeface="+mn-lt"/>
                <a:ea typeface="+mn-ea"/>
                <a:cs typeface="+mn-cs"/>
                <a:sym typeface="Arial"/>
              </a:defRPr>
            </a:pPr>
            <a:endParaRPr/>
          </a:p>
        </p:txBody>
      </p:sp>
      <p:sp>
        <p:nvSpPr>
          <p:cNvPr id="288" name="Shape 288"/>
          <p:cNvSpPr>
            <a:spLocks noGrp="1"/>
          </p:cNvSpPr>
          <p:nvPr>
            <p:ph type="sldNum" sz="quarter" idx="2"/>
          </p:nvPr>
        </p:nvSpPr>
        <p:spPr>
          <a:xfrm>
            <a:off x="11336997" y="6425421"/>
            <a:ext cx="245404" cy="226986"/>
          </a:xfrm>
          <a:prstGeom prst="rect">
            <a:avLst/>
          </a:prstGeom>
        </p:spPr>
        <p:txBody>
          <a:bodyPr/>
          <a:lstStyle>
            <a:lvl1pPr>
              <a:defRPr sz="1000">
                <a:solidFill>
                  <a:srgbClr val="888888"/>
                </a:solidFill>
                <a:latin typeface="+mn-lt"/>
                <a:ea typeface="+mn-ea"/>
                <a:cs typeface="+mn-cs"/>
                <a:sym typeface="Arial"/>
              </a:defRPr>
            </a:lvl1p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Obraz z podpisem">
    <p:spTree>
      <p:nvGrpSpPr>
        <p:cNvPr id="1" name=""/>
        <p:cNvGrpSpPr/>
        <p:nvPr/>
      </p:nvGrpSpPr>
      <p:grpSpPr>
        <a:xfrm>
          <a:off x="0" y="0"/>
          <a:ext cx="0" cy="0"/>
          <a:chOff x="0" y="0"/>
          <a:chExt cx="0" cy="0"/>
        </a:xfrm>
      </p:grpSpPr>
      <p:sp>
        <p:nvSpPr>
          <p:cNvPr id="295" name="Shape 295"/>
          <p:cNvSpPr>
            <a:spLocks noGrp="1"/>
          </p:cNvSpPr>
          <p:nvPr>
            <p:ph type="title"/>
          </p:nvPr>
        </p:nvSpPr>
        <p:spPr>
          <a:xfrm>
            <a:off x="2389716" y="4800600"/>
            <a:ext cx="7315201" cy="566738"/>
          </a:xfrm>
          <a:prstGeom prst="rect">
            <a:avLst/>
          </a:prstGeom>
          <a:extLst>
            <a:ext uri="{C572A759-6A51-4108-AA02-DFA0A04FC94B}">
              <ma14:wrappingTextBoxFlag xmlns:ma14="http://schemas.microsoft.com/office/mac/drawingml/2011/main" xmlns="" val="1"/>
            </a:ext>
          </a:extLst>
        </p:spPr>
        <p:txBody>
          <a:bodyPr anchor="b"/>
          <a:lstStyle>
            <a:lvl1pPr>
              <a:lnSpc>
                <a:spcPct val="100000"/>
              </a:lnSpc>
              <a:defRPr sz="2000" b="1" spc="0">
                <a:solidFill>
                  <a:srgbClr val="000000"/>
                </a:solidFill>
                <a:latin typeface="+mn-lt"/>
                <a:ea typeface="+mn-ea"/>
                <a:cs typeface="+mn-cs"/>
                <a:sym typeface="Arial"/>
              </a:defRPr>
            </a:lvl1pPr>
          </a:lstStyle>
          <a:p>
            <a:r>
              <a:t>Kliknij, aby edytować styl</a:t>
            </a:r>
          </a:p>
        </p:txBody>
      </p:sp>
      <p:sp>
        <p:nvSpPr>
          <p:cNvPr id="296" name="Shape 296"/>
          <p:cNvSpPr>
            <a:spLocks noGrp="1"/>
          </p:cNvSpPr>
          <p:nvPr>
            <p:ph type="pic" sz="half" idx="13"/>
          </p:nvPr>
        </p:nvSpPr>
        <p:spPr>
          <a:xfrm>
            <a:off x="2389716" y="612775"/>
            <a:ext cx="7315201" cy="4114800"/>
          </a:xfrm>
          <a:prstGeom prst="rect">
            <a:avLst/>
          </a:prstGeom>
        </p:spPr>
        <p:txBody>
          <a:bodyPr lIns="91439" rIns="91439" anchor="t">
            <a:noAutofit/>
          </a:bodyPr>
          <a:lstStyle/>
          <a:p>
            <a:endParaRPr/>
          </a:p>
        </p:txBody>
      </p:sp>
      <p:sp>
        <p:nvSpPr>
          <p:cNvPr id="297" name="Shape 297"/>
          <p:cNvSpPr>
            <a:spLocks noGrp="1"/>
          </p:cNvSpPr>
          <p:nvPr>
            <p:ph type="body" sz="quarter" idx="1"/>
          </p:nvPr>
        </p:nvSpPr>
        <p:spPr>
          <a:xfrm>
            <a:off x="2389716" y="5367337"/>
            <a:ext cx="7315201" cy="804863"/>
          </a:xfrm>
          <a:prstGeom prst="rect">
            <a:avLst/>
          </a:prstGeom>
          <a:extLst>
            <a:ext uri="{C572A759-6A51-4108-AA02-DFA0A04FC94B}">
              <ma14:wrappingTextBoxFlag xmlns:ma14="http://schemas.microsoft.com/office/mac/drawingml/2011/main" xmlns="" val="1"/>
            </a:ext>
          </a:extLst>
        </p:spPr>
        <p:txBody>
          <a:bodyPr anchor="t"/>
          <a:lstStyle>
            <a:lvl1pPr marL="0" indent="0">
              <a:lnSpc>
                <a:spcPct val="100000"/>
              </a:lnSpc>
              <a:spcBef>
                <a:spcPts val="300"/>
              </a:spcBef>
              <a:buClrTx/>
              <a:buSzTx/>
              <a:buFontTx/>
              <a:buNone/>
              <a:defRPr sz="1400">
                <a:solidFill>
                  <a:srgbClr val="000000"/>
                </a:solidFill>
                <a:latin typeface="+mn-lt"/>
                <a:ea typeface="+mn-ea"/>
                <a:cs typeface="+mn-cs"/>
                <a:sym typeface="Arial"/>
              </a:defRPr>
            </a:lvl1pPr>
          </a:lstStyle>
          <a:p>
            <a:r>
              <a:t>Kliknij, aby edytować style wzorca tekstu</a:t>
            </a:r>
          </a:p>
        </p:txBody>
      </p:sp>
      <p:sp>
        <p:nvSpPr>
          <p:cNvPr id="298" name="Shape 298"/>
          <p:cNvSpPr>
            <a:spLocks noGrp="1"/>
          </p:cNvSpPr>
          <p:nvPr>
            <p:ph type="sldNum" sz="quarter" idx="2"/>
          </p:nvPr>
        </p:nvSpPr>
        <p:spPr>
          <a:xfrm>
            <a:off x="11336997" y="6425421"/>
            <a:ext cx="245404" cy="226986"/>
          </a:xfrm>
          <a:prstGeom prst="rect">
            <a:avLst/>
          </a:prstGeom>
        </p:spPr>
        <p:txBody>
          <a:bodyPr/>
          <a:lstStyle>
            <a:lvl1pPr>
              <a:defRPr sz="1000">
                <a:solidFill>
                  <a:srgbClr val="888888"/>
                </a:solidFill>
                <a:latin typeface="+mn-lt"/>
                <a:ea typeface="+mn-ea"/>
                <a:cs typeface="+mn-cs"/>
                <a:sym typeface="Arial"/>
              </a:defRPr>
            </a:lvl1p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Tytuł i tekst pionowy">
    <p:spTree>
      <p:nvGrpSpPr>
        <p:cNvPr id="1" name=""/>
        <p:cNvGrpSpPr/>
        <p:nvPr/>
      </p:nvGrpSpPr>
      <p:grpSpPr>
        <a:xfrm>
          <a:off x="0" y="0"/>
          <a:ext cx="0" cy="0"/>
          <a:chOff x="0" y="0"/>
          <a:chExt cx="0" cy="0"/>
        </a:xfrm>
      </p:grpSpPr>
      <p:sp>
        <p:nvSpPr>
          <p:cNvPr id="305" name="Shape 305"/>
          <p:cNvSpPr>
            <a:spLocks noGrp="1"/>
          </p:cNvSpPr>
          <p:nvPr>
            <p:ph type="body" idx="1"/>
          </p:nvPr>
        </p:nvSpPr>
        <p:spPr>
          <a:xfrm>
            <a:off x="609600" y="1600200"/>
            <a:ext cx="10972800" cy="4525964"/>
          </a:xfrm>
          <a:prstGeom prst="rect">
            <a:avLst/>
          </a:prstGeom>
          <a:extLst>
            <a:ext uri="{C572A759-6A51-4108-AA02-DFA0A04FC94B}">
              <ma14:wrappingTextBoxFlag xmlns:ma14="http://schemas.microsoft.com/office/mac/drawingml/2011/main" xmlns="" val="1"/>
            </a:ext>
          </a:extLst>
        </p:spPr>
        <p:txBody>
          <a:bodyPr anchor="t"/>
          <a:lstStyle>
            <a:lvl1pPr marL="342900" indent="-342900">
              <a:lnSpc>
                <a:spcPct val="100000"/>
              </a:lnSpc>
              <a:spcBef>
                <a:spcPts val="700"/>
              </a:spcBef>
              <a:buClrTx/>
              <a:buFont typeface="Arial"/>
              <a:buChar char="•"/>
              <a:defRPr sz="3200">
                <a:solidFill>
                  <a:srgbClr val="000000"/>
                </a:solidFill>
                <a:latin typeface="+mn-lt"/>
                <a:ea typeface="+mn-ea"/>
                <a:cs typeface="+mn-cs"/>
                <a:sym typeface="Arial"/>
              </a:defRPr>
            </a:lvl1pPr>
            <a:lvl2pPr marL="783771" indent="-326571">
              <a:lnSpc>
                <a:spcPct val="100000"/>
              </a:lnSpc>
              <a:spcBef>
                <a:spcPts val="700"/>
              </a:spcBef>
              <a:buClrTx/>
              <a:buFont typeface="Arial"/>
              <a:buChar char="–"/>
              <a:defRPr sz="3200">
                <a:solidFill>
                  <a:srgbClr val="000000"/>
                </a:solidFill>
                <a:latin typeface="+mn-lt"/>
                <a:ea typeface="+mn-ea"/>
                <a:cs typeface="+mn-cs"/>
                <a:sym typeface="Arial"/>
              </a:defRPr>
            </a:lvl2pPr>
            <a:lvl3pPr marL="1219200" indent="-304800">
              <a:lnSpc>
                <a:spcPct val="100000"/>
              </a:lnSpc>
              <a:spcBef>
                <a:spcPts val="700"/>
              </a:spcBef>
              <a:buClrTx/>
              <a:buFont typeface="Arial"/>
              <a:buChar char="•"/>
              <a:defRPr sz="3200">
                <a:solidFill>
                  <a:srgbClr val="000000"/>
                </a:solidFill>
                <a:latin typeface="+mn-lt"/>
                <a:ea typeface="+mn-ea"/>
                <a:cs typeface="+mn-cs"/>
                <a:sym typeface="Arial"/>
              </a:defRPr>
            </a:lvl3pPr>
            <a:lvl4pPr marL="1737360" indent="-365760">
              <a:lnSpc>
                <a:spcPct val="100000"/>
              </a:lnSpc>
              <a:spcBef>
                <a:spcPts val="700"/>
              </a:spcBef>
              <a:buClrTx/>
              <a:buFont typeface="Arial"/>
              <a:buChar char="–"/>
              <a:defRPr sz="3200">
                <a:solidFill>
                  <a:srgbClr val="000000"/>
                </a:solidFill>
                <a:latin typeface="+mn-lt"/>
                <a:ea typeface="+mn-ea"/>
                <a:cs typeface="+mn-cs"/>
                <a:sym typeface="Arial"/>
              </a:defRPr>
            </a:lvl4pPr>
            <a:lvl5pPr marL="2194560" indent="-365760">
              <a:lnSpc>
                <a:spcPct val="100000"/>
              </a:lnSpc>
              <a:spcBef>
                <a:spcPts val="700"/>
              </a:spcBef>
              <a:buClrTx/>
              <a:buFont typeface="Arial"/>
              <a:buChar char="»"/>
              <a:defRPr sz="3200">
                <a:solidFill>
                  <a:srgbClr val="000000"/>
                </a:solidFill>
                <a:latin typeface="+mn-lt"/>
                <a:ea typeface="+mn-ea"/>
                <a:cs typeface="+mn-cs"/>
                <a:sym typeface="Arial"/>
              </a:defRPr>
            </a:lvl5pPr>
          </a:lstStyle>
          <a:p>
            <a:r>
              <a:t>Kliknij, aby edytować style wzorca tekstu</a:t>
            </a:r>
          </a:p>
          <a:p>
            <a:pPr lvl="1"/>
            <a:r>
              <a:t>Drugi poziom</a:t>
            </a:r>
          </a:p>
          <a:p>
            <a:pPr lvl="2"/>
            <a:r>
              <a:t>Trzeci poziom</a:t>
            </a:r>
          </a:p>
          <a:p>
            <a:pPr lvl="3"/>
            <a:r>
              <a:t>Czwarty poziom</a:t>
            </a:r>
          </a:p>
          <a:p>
            <a:pPr lvl="4"/>
            <a:r>
              <a:t>Piąty poziom</a:t>
            </a:r>
          </a:p>
        </p:txBody>
      </p:sp>
      <p:sp>
        <p:nvSpPr>
          <p:cNvPr id="306" name="Shape 306"/>
          <p:cNvSpPr>
            <a:spLocks noGrp="1"/>
          </p:cNvSpPr>
          <p:nvPr>
            <p:ph type="sldNum" sz="quarter" idx="2"/>
          </p:nvPr>
        </p:nvSpPr>
        <p:spPr>
          <a:xfrm>
            <a:off x="11336997" y="6425421"/>
            <a:ext cx="245404" cy="226986"/>
          </a:xfrm>
          <a:prstGeom prst="rect">
            <a:avLst/>
          </a:prstGeom>
        </p:spPr>
        <p:txBody>
          <a:bodyPr/>
          <a:lstStyle>
            <a:lvl1pPr>
              <a:defRPr sz="1000">
                <a:solidFill>
                  <a:srgbClr val="888888"/>
                </a:solidFill>
                <a:latin typeface="+mn-lt"/>
                <a:ea typeface="+mn-ea"/>
                <a:cs typeface="+mn-cs"/>
                <a:sym typeface="Arial"/>
              </a:defRPr>
            </a:lvl1pPr>
          </a:lstStyle>
          <a:p>
            <a:fld id="{86CB4B4D-7CA3-9044-876B-883B54F8677D}" type="slidenum">
              <a:t>‹#›</a:t>
            </a:fld>
            <a:endParaRPr/>
          </a:p>
        </p:txBody>
      </p:sp>
      <p:sp>
        <p:nvSpPr>
          <p:cNvPr id="307" name="Shape 307"/>
          <p:cNvSpPr>
            <a:spLocks noGrp="1"/>
          </p:cNvSpPr>
          <p:nvPr>
            <p:ph type="title"/>
          </p:nvPr>
        </p:nvSpPr>
        <p:spPr>
          <a:xfrm>
            <a:off x="609600" y="274638"/>
            <a:ext cx="10972800" cy="778099"/>
          </a:xfrm>
          <a:prstGeom prst="rect">
            <a:avLst/>
          </a:prstGeom>
          <a:extLst>
            <a:ext uri="{C572A759-6A51-4108-AA02-DFA0A04FC94B}">
              <ma14:wrappingTextBoxFlag xmlns:ma14="http://schemas.microsoft.com/office/mac/drawingml/2011/main" xmlns="" val="1"/>
            </a:ext>
          </a:extLst>
        </p:spPr>
        <p:txBody>
          <a:bodyPr/>
          <a:lstStyle>
            <a:lvl1pPr>
              <a:lnSpc>
                <a:spcPct val="100000"/>
              </a:lnSpc>
              <a:defRPr sz="3200" b="1" spc="0">
                <a:solidFill>
                  <a:srgbClr val="000000"/>
                </a:solidFill>
                <a:latin typeface="+mn-lt"/>
                <a:ea typeface="+mn-ea"/>
                <a:cs typeface="+mn-cs"/>
                <a:sym typeface="Arial"/>
              </a:defRPr>
            </a:lvl1pPr>
          </a:lstStyle>
          <a:p>
            <a:r>
              <a:t>Kliknij, aby edytować styl</a:t>
            </a: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Tytuł pionowy i tekst">
    <p:spTree>
      <p:nvGrpSpPr>
        <p:cNvPr id="1" name=""/>
        <p:cNvGrpSpPr/>
        <p:nvPr/>
      </p:nvGrpSpPr>
      <p:grpSpPr>
        <a:xfrm>
          <a:off x="0" y="0"/>
          <a:ext cx="0" cy="0"/>
          <a:chOff x="0" y="0"/>
          <a:chExt cx="0" cy="0"/>
        </a:xfrm>
      </p:grpSpPr>
      <p:sp>
        <p:nvSpPr>
          <p:cNvPr id="314" name="Shape 314"/>
          <p:cNvSpPr>
            <a:spLocks noGrp="1"/>
          </p:cNvSpPr>
          <p:nvPr>
            <p:ph type="title"/>
          </p:nvPr>
        </p:nvSpPr>
        <p:spPr>
          <a:xfrm>
            <a:off x="8839200" y="274639"/>
            <a:ext cx="2743200" cy="5851526"/>
          </a:xfrm>
          <a:prstGeom prst="rect">
            <a:avLst/>
          </a:prstGeom>
          <a:extLst>
            <a:ext uri="{C572A759-6A51-4108-AA02-DFA0A04FC94B}">
              <ma14:wrappingTextBoxFlag xmlns:ma14="http://schemas.microsoft.com/office/mac/drawingml/2011/main" xmlns="" val="1"/>
            </a:ext>
          </a:extLst>
        </p:spPr>
        <p:txBody>
          <a:bodyPr/>
          <a:lstStyle>
            <a:lvl1pPr algn="ctr">
              <a:lnSpc>
                <a:spcPct val="100000"/>
              </a:lnSpc>
              <a:defRPr sz="4400" spc="0">
                <a:solidFill>
                  <a:srgbClr val="000000"/>
                </a:solidFill>
                <a:latin typeface="+mn-lt"/>
                <a:ea typeface="+mn-ea"/>
                <a:cs typeface="+mn-cs"/>
                <a:sym typeface="Arial"/>
              </a:defRPr>
            </a:lvl1pPr>
          </a:lstStyle>
          <a:p>
            <a:r>
              <a:t>Kliknij, aby edytować styl</a:t>
            </a:r>
          </a:p>
        </p:txBody>
      </p:sp>
      <p:sp>
        <p:nvSpPr>
          <p:cNvPr id="315" name="Shape 315"/>
          <p:cNvSpPr>
            <a:spLocks noGrp="1"/>
          </p:cNvSpPr>
          <p:nvPr>
            <p:ph type="body" idx="1"/>
          </p:nvPr>
        </p:nvSpPr>
        <p:spPr>
          <a:xfrm>
            <a:off x="609600" y="274639"/>
            <a:ext cx="8026400" cy="5851526"/>
          </a:xfrm>
          <a:prstGeom prst="rect">
            <a:avLst/>
          </a:prstGeom>
          <a:extLst>
            <a:ext uri="{C572A759-6A51-4108-AA02-DFA0A04FC94B}">
              <ma14:wrappingTextBoxFlag xmlns:ma14="http://schemas.microsoft.com/office/mac/drawingml/2011/main" xmlns="" val="1"/>
            </a:ext>
          </a:extLst>
        </p:spPr>
        <p:txBody>
          <a:bodyPr anchor="t"/>
          <a:lstStyle>
            <a:lvl1pPr marL="342900" indent="-342900">
              <a:lnSpc>
                <a:spcPct val="100000"/>
              </a:lnSpc>
              <a:spcBef>
                <a:spcPts val="700"/>
              </a:spcBef>
              <a:buClrTx/>
              <a:buFont typeface="Arial"/>
              <a:buChar char="•"/>
              <a:defRPr sz="3200">
                <a:solidFill>
                  <a:srgbClr val="000000"/>
                </a:solidFill>
                <a:latin typeface="+mn-lt"/>
                <a:ea typeface="+mn-ea"/>
                <a:cs typeface="+mn-cs"/>
                <a:sym typeface="Arial"/>
              </a:defRPr>
            </a:lvl1pPr>
            <a:lvl2pPr marL="783771" indent="-326571">
              <a:lnSpc>
                <a:spcPct val="100000"/>
              </a:lnSpc>
              <a:spcBef>
                <a:spcPts val="700"/>
              </a:spcBef>
              <a:buClrTx/>
              <a:buFont typeface="Arial"/>
              <a:buChar char="–"/>
              <a:defRPr sz="3200">
                <a:solidFill>
                  <a:srgbClr val="000000"/>
                </a:solidFill>
                <a:latin typeface="+mn-lt"/>
                <a:ea typeface="+mn-ea"/>
                <a:cs typeface="+mn-cs"/>
                <a:sym typeface="Arial"/>
              </a:defRPr>
            </a:lvl2pPr>
            <a:lvl3pPr marL="1219200" indent="-304800">
              <a:lnSpc>
                <a:spcPct val="100000"/>
              </a:lnSpc>
              <a:spcBef>
                <a:spcPts val="700"/>
              </a:spcBef>
              <a:buClrTx/>
              <a:buFont typeface="Arial"/>
              <a:buChar char="•"/>
              <a:defRPr sz="3200">
                <a:solidFill>
                  <a:srgbClr val="000000"/>
                </a:solidFill>
                <a:latin typeface="+mn-lt"/>
                <a:ea typeface="+mn-ea"/>
                <a:cs typeface="+mn-cs"/>
                <a:sym typeface="Arial"/>
              </a:defRPr>
            </a:lvl3pPr>
            <a:lvl4pPr marL="1737360" indent="-365760">
              <a:lnSpc>
                <a:spcPct val="100000"/>
              </a:lnSpc>
              <a:spcBef>
                <a:spcPts val="700"/>
              </a:spcBef>
              <a:buClrTx/>
              <a:buFont typeface="Arial"/>
              <a:buChar char="–"/>
              <a:defRPr sz="3200">
                <a:solidFill>
                  <a:srgbClr val="000000"/>
                </a:solidFill>
                <a:latin typeface="+mn-lt"/>
                <a:ea typeface="+mn-ea"/>
                <a:cs typeface="+mn-cs"/>
                <a:sym typeface="Arial"/>
              </a:defRPr>
            </a:lvl4pPr>
            <a:lvl5pPr marL="2194560" indent="-365760">
              <a:lnSpc>
                <a:spcPct val="100000"/>
              </a:lnSpc>
              <a:spcBef>
                <a:spcPts val="700"/>
              </a:spcBef>
              <a:buClrTx/>
              <a:buFont typeface="Arial"/>
              <a:buChar char="»"/>
              <a:defRPr sz="3200">
                <a:solidFill>
                  <a:srgbClr val="000000"/>
                </a:solidFill>
                <a:latin typeface="+mn-lt"/>
                <a:ea typeface="+mn-ea"/>
                <a:cs typeface="+mn-cs"/>
                <a:sym typeface="Arial"/>
              </a:defRPr>
            </a:lvl5pPr>
          </a:lstStyle>
          <a:p>
            <a:r>
              <a:t>Kliknij, aby edytować style wzorca tekstu</a:t>
            </a:r>
          </a:p>
          <a:p>
            <a:pPr lvl="1"/>
            <a:r>
              <a:t>Drugi poziom</a:t>
            </a:r>
          </a:p>
          <a:p>
            <a:pPr lvl="2"/>
            <a:r>
              <a:t>Trzeci poziom</a:t>
            </a:r>
          </a:p>
          <a:p>
            <a:pPr lvl="3"/>
            <a:r>
              <a:t>Czwarty poziom</a:t>
            </a:r>
          </a:p>
          <a:p>
            <a:pPr lvl="4"/>
            <a:r>
              <a:t>Piąty poziom</a:t>
            </a:r>
          </a:p>
        </p:txBody>
      </p:sp>
      <p:sp>
        <p:nvSpPr>
          <p:cNvPr id="316" name="Shape 316"/>
          <p:cNvSpPr>
            <a:spLocks noGrp="1"/>
          </p:cNvSpPr>
          <p:nvPr>
            <p:ph type="sldNum" sz="quarter" idx="2"/>
          </p:nvPr>
        </p:nvSpPr>
        <p:spPr>
          <a:xfrm>
            <a:off x="11336997" y="6425421"/>
            <a:ext cx="245404" cy="226986"/>
          </a:xfrm>
          <a:prstGeom prst="rect">
            <a:avLst/>
          </a:prstGeom>
        </p:spPr>
        <p:txBody>
          <a:bodyPr/>
          <a:lstStyle>
            <a:lvl1pPr>
              <a:defRPr sz="1000">
                <a:solidFill>
                  <a:srgbClr val="888888"/>
                </a:solidFill>
                <a:latin typeface="+mn-lt"/>
                <a:ea typeface="+mn-ea"/>
                <a:cs typeface="+mn-cs"/>
                <a:sym typeface="Aria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orównanie">
    <p:spTree>
      <p:nvGrpSpPr>
        <p:cNvPr id="1" name=""/>
        <p:cNvGrpSpPr/>
        <p:nvPr/>
      </p:nvGrpSpPr>
      <p:grpSpPr>
        <a:xfrm>
          <a:off x="0" y="0"/>
          <a:ext cx="0" cy="0"/>
          <a:chOff x="0" y="0"/>
          <a:chExt cx="0" cy="0"/>
        </a:xfrm>
      </p:grpSpPr>
      <p:sp>
        <p:nvSpPr>
          <p:cNvPr id="55" name="Shape 55"/>
          <p:cNvSpPr/>
          <p:nvPr/>
        </p:nvSpPr>
        <p:spPr>
          <a:xfrm>
            <a:off x="0" y="758951"/>
            <a:ext cx="3443591" cy="5330954"/>
          </a:xfrm>
          <a:prstGeom prst="rect">
            <a:avLst/>
          </a:prstGeom>
          <a:solidFill>
            <a:schemeClr val="accent1"/>
          </a:solidFill>
          <a:ln w="12700">
            <a:miter lim="400000"/>
          </a:ln>
        </p:spPr>
        <p:txBody>
          <a:bodyPr lIns="45719" rIns="45719"/>
          <a:lstStyle/>
          <a:p>
            <a:endParaRPr/>
          </a:p>
        </p:txBody>
      </p:sp>
      <p:sp>
        <p:nvSpPr>
          <p:cNvPr id="56" name="Shape 56"/>
          <p:cNvSpPr/>
          <p:nvPr/>
        </p:nvSpPr>
        <p:spPr>
          <a:xfrm>
            <a:off x="11815864" y="758951"/>
            <a:ext cx="384049" cy="5330954"/>
          </a:xfrm>
          <a:prstGeom prst="rect">
            <a:avLst/>
          </a:prstGeom>
          <a:solidFill>
            <a:srgbClr val="C8C8C8">
              <a:alpha val="49804"/>
            </a:srgbClr>
          </a:solidFill>
          <a:ln w="12700">
            <a:miter lim="400000"/>
          </a:ln>
        </p:spPr>
        <p:txBody>
          <a:bodyPr lIns="45719" rIns="45719"/>
          <a:lstStyle/>
          <a:p>
            <a:endParaRPr/>
          </a:p>
        </p:txBody>
      </p:sp>
      <p:sp>
        <p:nvSpPr>
          <p:cNvPr id="57" name="Shape 57"/>
          <p:cNvSpPr>
            <a:spLocks noGrp="1"/>
          </p:cNvSpPr>
          <p:nvPr>
            <p:ph type="title"/>
          </p:nvPr>
        </p:nvSpPr>
        <p:spPr>
          <a:xfrm>
            <a:off x="252919" y="1123837"/>
            <a:ext cx="2947482" cy="4601184"/>
          </a:xfrm>
          <a:prstGeom prst="rect">
            <a:avLst/>
          </a:prstGeom>
          <a:extLst>
            <a:ext uri="{C572A759-6A51-4108-AA02-DFA0A04FC94B}">
              <ma14:wrappingTextBoxFlag xmlns:ma14="http://schemas.microsoft.com/office/mac/drawingml/2011/main" xmlns="" val="1"/>
            </a:ext>
          </a:extLst>
        </p:spPr>
        <p:txBody>
          <a:bodyPr/>
          <a:lstStyle/>
          <a:p>
            <a:r>
              <a:t>Kliknij, aby edytować styl</a:t>
            </a:r>
          </a:p>
        </p:txBody>
      </p:sp>
      <p:sp>
        <p:nvSpPr>
          <p:cNvPr id="58" name="Shape 58"/>
          <p:cNvSpPr>
            <a:spLocks noGrp="1"/>
          </p:cNvSpPr>
          <p:nvPr>
            <p:ph type="body" sz="quarter" idx="1"/>
          </p:nvPr>
        </p:nvSpPr>
        <p:spPr>
          <a:xfrm>
            <a:off x="3867911" y="1023585"/>
            <a:ext cx="3474722" cy="807721"/>
          </a:xfrm>
          <a:prstGeom prst="rect">
            <a:avLst/>
          </a:prstGeom>
          <a:extLst>
            <a:ext uri="{C572A759-6A51-4108-AA02-DFA0A04FC94B}">
              <ma14:wrappingTextBoxFlag xmlns:ma14="http://schemas.microsoft.com/office/mac/drawingml/2011/main" xmlns="" val="1"/>
            </a:ext>
          </a:extLst>
        </p:spPr>
        <p:txBody>
          <a:bodyPr anchor="b"/>
          <a:lstStyle>
            <a:lvl1pPr marL="0" indent="0">
              <a:spcBef>
                <a:spcPts val="0"/>
              </a:spcBef>
              <a:buClrTx/>
              <a:buSzTx/>
              <a:buFontTx/>
              <a:buNone/>
            </a:lvl1pPr>
          </a:lstStyle>
          <a:p>
            <a:r>
              <a:t>Kliknij, aby edytować style wzorca tekstu</a:t>
            </a:r>
          </a:p>
        </p:txBody>
      </p:sp>
      <p:sp>
        <p:nvSpPr>
          <p:cNvPr id="59" name="Shape 59"/>
          <p:cNvSpPr>
            <a:spLocks noGrp="1"/>
          </p:cNvSpPr>
          <p:nvPr>
            <p:ph type="body" sz="quarter" idx="13"/>
          </p:nvPr>
        </p:nvSpPr>
        <p:spPr>
          <a:xfrm>
            <a:off x="7818463" y="1023585"/>
            <a:ext cx="3474721" cy="813172"/>
          </a:xfrm>
          <a:prstGeom prst="rect">
            <a:avLst/>
          </a:prstGeom>
        </p:spPr>
        <p:txBody>
          <a:bodyPr anchor="b"/>
          <a:lstStyle/>
          <a:p>
            <a:pPr marL="0" indent="0">
              <a:spcBef>
                <a:spcPts val="0"/>
              </a:spcBef>
              <a:buClrTx/>
              <a:buSzTx/>
              <a:buFontTx/>
              <a:buNone/>
            </a:pPr>
            <a:endParaRPr/>
          </a:p>
        </p:txBody>
      </p:sp>
      <p:sp>
        <p:nvSpPr>
          <p:cNvPr id="60" name="Shape 6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graphicFrame>
        <p:nvGraphicFramePr>
          <p:cNvPr id="8" name="Obiekt 7" hidden="1">
            <a:extLst>
              <a:ext uri="{FF2B5EF4-FFF2-40B4-BE49-F238E27FC236}">
                <a16:creationId xmlns:a16="http://schemas.microsoft.com/office/drawing/2014/main" id="{E7A4F023-C47D-45F0-861D-FF63BBAA667C}"/>
              </a:ext>
            </a:extLst>
          </p:cNvPr>
          <p:cNvGraphicFramePr>
            <a:graphicFrameLocks noChangeAspect="1"/>
          </p:cNvGraphicFramePr>
          <p:nvPr userDrawn="1">
            <p:custDataLst>
              <p:tags r:id="rId2"/>
            </p:custDataLst>
            <p:extLst>
              <p:ext uri="{D42A27DB-BD31-4B8C-83A1-F6EECF244321}">
                <p14:modId xmlns:p14="http://schemas.microsoft.com/office/powerpoint/2010/main" val="33779663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07" name="think-cell Slide" r:id="rId5" imgW="425" imgH="426" progId="TCLayout.ActiveDocument.1">
                  <p:embed/>
                </p:oleObj>
              </mc:Choice>
              <mc:Fallback>
                <p:oleObj name="think-cell Slide" r:id="rId5" imgW="425" imgH="426" progId="TCLayout.ActiveDocument.1">
                  <p:embed/>
                  <p:pic>
                    <p:nvPicPr>
                      <p:cNvPr id="8" name="Obiekt 7" hidden="1">
                        <a:extLst>
                          <a:ext uri="{FF2B5EF4-FFF2-40B4-BE49-F238E27FC236}">
                            <a16:creationId xmlns:a16="http://schemas.microsoft.com/office/drawing/2014/main" id="{E7A4F023-C47D-45F0-861D-FF63BBAA667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Prostokąt 6" hidden="1">
            <a:extLst>
              <a:ext uri="{FF2B5EF4-FFF2-40B4-BE49-F238E27FC236}">
                <a16:creationId xmlns:a16="http://schemas.microsoft.com/office/drawing/2014/main" id="{BA19CAB8-DA5E-43FA-8F46-A5444E2CA32D}"/>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pl-PL" sz="4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ytuł 1"/>
          <p:cNvSpPr>
            <a:spLocks noGrp="1"/>
          </p:cNvSpPr>
          <p:nvPr>
            <p:ph type="ctrTitle"/>
          </p:nvPr>
        </p:nvSpPr>
        <p:spPr>
          <a:xfrm>
            <a:off x="914400" y="2130426"/>
            <a:ext cx="10363200" cy="1470025"/>
          </a:xfrm>
          <a:prstGeom prst="rect">
            <a:avLst/>
          </a:prstGeom>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r>
              <a:rPr lang="pl-PL"/>
              <a:t>Kliknij, aby edytować styl</a:t>
            </a:r>
          </a:p>
        </p:txBody>
      </p:sp>
      <p:sp>
        <p:nvSpPr>
          <p:cNvPr id="3" name="Podtytuł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sym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
        <p:nvSpPr>
          <p:cNvPr id="5" name="Symbol zastępczy stopki 4"/>
          <p:cNvSpPr>
            <a:spLocks noGrp="1"/>
          </p:cNvSpPr>
          <p:nvPr>
            <p:ph type="ftr" sz="quarter" idx="11"/>
          </p:nvPr>
        </p:nvSpPr>
        <p:spPr/>
        <p:txBody>
          <a:bodyPr/>
          <a:lstStyle>
            <a:lvl1pPr marL="0" algn="l" defTabSz="914400" rtl="0" eaLnBrk="1" latinLnBrk="0" hangingPunct="1">
              <a:defRPr lang="pl-PL" sz="1000" kern="1200" smtClean="0">
                <a:solidFill>
                  <a:schemeClr val="tx1">
                    <a:tint val="75000"/>
                  </a:schemeClr>
                </a:solidFill>
                <a:latin typeface="Arial Narrow" panose="020B0606020202030204" pitchFamily="34" charset="0"/>
                <a:ea typeface="+mn-ea"/>
                <a:cs typeface="Arial" panose="020B0604020202020204" pitchFamily="34" charset="0"/>
                <a:sym typeface="Arial" panose="020B0604020202020204" pitchFamily="34" charset="0"/>
              </a:defRPr>
            </a:lvl1pPr>
          </a:lstStyle>
          <a:p>
            <a:endParaRPr lang="pl-PL" dirty="0"/>
          </a:p>
        </p:txBody>
      </p:sp>
      <p:sp>
        <p:nvSpPr>
          <p:cNvPr id="6" name="Symbol zastępczy numeru slajdu 5"/>
          <p:cNvSpPr>
            <a:spLocks noGrp="1"/>
          </p:cNvSpPr>
          <p:nvPr>
            <p:ph type="sldNum" sz="quarter" idx="12"/>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fld id="{C881FB35-C199-4C8E-8254-67B4F36231FF}" type="slidenum">
              <a:rPr lang="pl-PL" smtClean="0"/>
              <a:pPr/>
              <a:t>‹#›</a:t>
            </a:fld>
            <a:endParaRPr lang="pl-PL" dirty="0"/>
          </a:p>
        </p:txBody>
      </p:sp>
    </p:spTree>
    <p:extLst>
      <p:ext uri="{BB962C8B-B14F-4D97-AF65-F5344CB8AC3E}">
        <p14:creationId xmlns:p14="http://schemas.microsoft.com/office/powerpoint/2010/main" val="22305882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graphicFrame>
        <p:nvGraphicFramePr>
          <p:cNvPr id="10" name="Obiekt 9" hidden="1">
            <a:extLst>
              <a:ext uri="{FF2B5EF4-FFF2-40B4-BE49-F238E27FC236}">
                <a16:creationId xmlns:a16="http://schemas.microsoft.com/office/drawing/2014/main" id="{ECD4E531-84FC-4D78-8DF7-66D386E5F8A9}"/>
              </a:ext>
            </a:extLst>
          </p:cNvPr>
          <p:cNvGraphicFramePr>
            <a:graphicFrameLocks noChangeAspect="1"/>
          </p:cNvGraphicFramePr>
          <p:nvPr userDrawn="1">
            <p:custDataLst>
              <p:tags r:id="rId2"/>
            </p:custDataLst>
            <p:extLst>
              <p:ext uri="{D42A27DB-BD31-4B8C-83A1-F6EECF244321}">
                <p14:modId xmlns:p14="http://schemas.microsoft.com/office/powerpoint/2010/main" val="3017125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31" name="think-cell Slide" r:id="rId5" imgW="425" imgH="426" progId="TCLayout.ActiveDocument.1">
                  <p:embed/>
                </p:oleObj>
              </mc:Choice>
              <mc:Fallback>
                <p:oleObj name="think-cell Slide" r:id="rId5" imgW="425" imgH="426" progId="TCLayout.ActiveDocument.1">
                  <p:embed/>
                  <p:pic>
                    <p:nvPicPr>
                      <p:cNvPr id="10" name="Obiekt 9" hidden="1">
                        <a:extLst>
                          <a:ext uri="{FF2B5EF4-FFF2-40B4-BE49-F238E27FC236}">
                            <a16:creationId xmlns:a16="http://schemas.microsoft.com/office/drawing/2014/main" id="{ECD4E531-84FC-4D78-8DF7-66D386E5F8A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Prostokąt 13" hidden="1">
            <a:extLst>
              <a:ext uri="{FF2B5EF4-FFF2-40B4-BE49-F238E27FC236}">
                <a16:creationId xmlns:a16="http://schemas.microsoft.com/office/drawing/2014/main" id="{C0E6A168-3A6A-4376-82A7-77F1EA3DB020}"/>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pl-PL" sz="32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ytuł 1"/>
          <p:cNvSpPr>
            <a:spLocks noGrp="1"/>
          </p:cNvSpPr>
          <p:nvPr>
            <p:ph type="title"/>
          </p:nvPr>
        </p:nvSpPr>
        <p:spPr>
          <a:xfrm>
            <a:off x="609600" y="274638"/>
            <a:ext cx="10972800" cy="778098"/>
          </a:xfrm>
          <a:prstGeom prst="rect">
            <a:avLst/>
          </a:prstGeom>
        </p:spPr>
        <p:txBody>
          <a:bodyPr>
            <a:normAutofit/>
          </a:bodyPr>
          <a:lstStyle>
            <a:lvl1pPr algn="l" defTabSz="914400" rtl="0" eaLnBrk="1" latinLnBrk="0" hangingPunct="1">
              <a:spcBef>
                <a:spcPct val="0"/>
              </a:spcBef>
              <a:buNone/>
              <a:defRPr lang="pl-PL" sz="3200" b="1" kern="1200" dirty="0">
                <a:solidFill>
                  <a:schemeClr val="tx1"/>
                </a:solidFill>
                <a:latin typeface="Arial" panose="020B0604020202020204" pitchFamily="34" charset="0"/>
                <a:ea typeface="+mj-ea"/>
                <a:cs typeface="Arial" panose="020B0604020202020204" pitchFamily="34" charset="0"/>
                <a:sym typeface="Arial" panose="020B0604020202020204" pitchFamily="34" charset="0"/>
              </a:defRPr>
            </a:lvl1pPr>
          </a:lstStyle>
          <a:p>
            <a:r>
              <a:rPr lang="pl-PL" dirty="0"/>
              <a:t>Kliknij, aby edytować styl</a:t>
            </a:r>
          </a:p>
        </p:txBody>
      </p:sp>
      <p:sp>
        <p:nvSpPr>
          <p:cNvPr id="3" name="Symbol zastępczy zawartości 2"/>
          <p:cNvSpPr>
            <a:spLocks noGrp="1"/>
          </p:cNvSpPr>
          <p:nvPr>
            <p:ph idx="1"/>
          </p:nvPr>
        </p:nvSpPr>
        <p:spPr>
          <a:xfrm>
            <a:off x="609600" y="1196753"/>
            <a:ext cx="10972800" cy="4929412"/>
          </a:xfrm>
        </p:spPr>
        <p:txBody>
          <a:bodyPr/>
          <a:lstStyle>
            <a:lvl1pPr>
              <a:defRPr>
                <a:latin typeface="Arial" panose="020B0604020202020204" pitchFamily="34" charset="0"/>
                <a:cs typeface="Arial" panose="020B0604020202020204" pitchFamily="34" charset="0"/>
                <a:sym typeface="Arial" panose="020B0604020202020204" pitchFamily="34" charset="0"/>
              </a:defRPr>
            </a:lvl1pPr>
            <a:lvl2pPr>
              <a:defRPr>
                <a:latin typeface="Arial" panose="020B0604020202020204" pitchFamily="34" charset="0"/>
                <a:cs typeface="Arial" panose="020B0604020202020204" pitchFamily="34" charset="0"/>
                <a:sym typeface="Arial" panose="020B0604020202020204" pitchFamily="34" charset="0"/>
              </a:defRPr>
            </a:lvl2pPr>
            <a:lvl3pPr>
              <a:defRPr>
                <a:latin typeface="Arial" panose="020B0604020202020204" pitchFamily="34" charset="0"/>
                <a:cs typeface="Arial" panose="020B0604020202020204" pitchFamily="34" charset="0"/>
                <a:sym typeface="Arial" panose="020B0604020202020204" pitchFamily="34" charset="0"/>
              </a:defRPr>
            </a:lvl3pPr>
            <a:lvl4pPr>
              <a:defRPr>
                <a:latin typeface="Arial" panose="020B0604020202020204" pitchFamily="34" charset="0"/>
                <a:cs typeface="Arial" panose="020B0604020202020204" pitchFamily="34" charset="0"/>
                <a:sym typeface="Arial" panose="020B0604020202020204" pitchFamily="34" charset="0"/>
              </a:defRPr>
            </a:lvl4pPr>
            <a:lvl5pPr>
              <a:defRPr>
                <a:latin typeface="Arial" panose="020B0604020202020204" pitchFamily="34" charset="0"/>
                <a:cs typeface="Arial" panose="020B0604020202020204" pitchFamily="34" charset="0"/>
                <a:sym typeface="Arial" panose="020B0604020202020204" pitchFamily="34" charset="0"/>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5" name="Symbol zastępczy stopki 4"/>
          <p:cNvSpPr>
            <a:spLocks noGrp="1"/>
          </p:cNvSpPr>
          <p:nvPr>
            <p:ph type="ftr" sz="quarter" idx="11"/>
          </p:nvPr>
        </p:nvSpPr>
        <p:spPr/>
        <p:txBody>
          <a:bodyPr/>
          <a:lstStyle>
            <a:lvl1pPr marL="0" algn="l" defTabSz="914400" rtl="0" eaLnBrk="1" latinLnBrk="0" hangingPunct="1">
              <a:defRPr lang="pl-PL" sz="1000" kern="1200" smtClean="0">
                <a:solidFill>
                  <a:schemeClr val="tx1">
                    <a:tint val="75000"/>
                  </a:schemeClr>
                </a:solidFill>
                <a:latin typeface="Arial Narrow" panose="020B0606020202030204" pitchFamily="34" charset="0"/>
                <a:ea typeface="+mn-ea"/>
                <a:cs typeface="Arial" panose="020B0604020202020204" pitchFamily="34" charset="0"/>
                <a:sym typeface="Arial" panose="020B0604020202020204" pitchFamily="34" charset="0"/>
              </a:defRPr>
            </a:lvl1pPr>
          </a:lstStyle>
          <a:p>
            <a:endParaRPr lang="pl-PL" dirty="0"/>
          </a:p>
        </p:txBody>
      </p:sp>
      <p:sp>
        <p:nvSpPr>
          <p:cNvPr id="6" name="Symbol zastępczy numeru slajdu 5"/>
          <p:cNvSpPr>
            <a:spLocks noGrp="1"/>
          </p:cNvSpPr>
          <p:nvPr>
            <p:ph type="sldNum" sz="quarter" idx="12"/>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fld id="{C881FB35-C199-4C8E-8254-67B4F36231FF}" type="slidenum">
              <a:rPr lang="pl-PL" smtClean="0"/>
              <a:pPr/>
              <a:t>‹#›</a:t>
            </a:fld>
            <a:endParaRPr lang="pl-PL" dirty="0"/>
          </a:p>
        </p:txBody>
      </p:sp>
    </p:spTree>
    <p:extLst>
      <p:ext uri="{BB962C8B-B14F-4D97-AF65-F5344CB8AC3E}">
        <p14:creationId xmlns:p14="http://schemas.microsoft.com/office/powerpoint/2010/main" val="3604647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1_Tytuł i zawartość">
    <p:spTree>
      <p:nvGrpSpPr>
        <p:cNvPr id="1" name=""/>
        <p:cNvGrpSpPr/>
        <p:nvPr/>
      </p:nvGrpSpPr>
      <p:grpSpPr>
        <a:xfrm>
          <a:off x="0" y="0"/>
          <a:ext cx="0" cy="0"/>
          <a:chOff x="0" y="0"/>
          <a:chExt cx="0" cy="0"/>
        </a:xfrm>
      </p:grpSpPr>
      <p:graphicFrame>
        <p:nvGraphicFramePr>
          <p:cNvPr id="10" name="Obiekt 9" hidden="1">
            <a:extLst>
              <a:ext uri="{FF2B5EF4-FFF2-40B4-BE49-F238E27FC236}">
                <a16:creationId xmlns:a16="http://schemas.microsoft.com/office/drawing/2014/main" id="{ECD4E531-84FC-4D78-8DF7-66D386E5F8A9}"/>
              </a:ext>
            </a:extLst>
          </p:cNvPr>
          <p:cNvGraphicFramePr>
            <a:graphicFrameLocks noChangeAspect="1"/>
          </p:cNvGraphicFramePr>
          <p:nvPr userDrawn="1">
            <p:custDataLst>
              <p:tags r:id="rId2"/>
            </p:custDataLst>
            <p:extLst>
              <p:ext uri="{D42A27DB-BD31-4B8C-83A1-F6EECF244321}">
                <p14:modId xmlns:p14="http://schemas.microsoft.com/office/powerpoint/2010/main" val="23073990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55" name="think-cell Slide" r:id="rId5" imgW="425" imgH="426" progId="TCLayout.ActiveDocument.1">
                  <p:embed/>
                </p:oleObj>
              </mc:Choice>
              <mc:Fallback>
                <p:oleObj name="think-cell Slide" r:id="rId5" imgW="425" imgH="426" progId="TCLayout.ActiveDocument.1">
                  <p:embed/>
                  <p:pic>
                    <p:nvPicPr>
                      <p:cNvPr id="10" name="Obiekt 9" hidden="1">
                        <a:extLst>
                          <a:ext uri="{FF2B5EF4-FFF2-40B4-BE49-F238E27FC236}">
                            <a16:creationId xmlns:a16="http://schemas.microsoft.com/office/drawing/2014/main" id="{ECD4E531-84FC-4D78-8DF7-66D386E5F8A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Prostokąt 3" hidden="1">
            <a:extLst>
              <a:ext uri="{FF2B5EF4-FFF2-40B4-BE49-F238E27FC236}">
                <a16:creationId xmlns:a16="http://schemas.microsoft.com/office/drawing/2014/main" id="{B858F2F0-8879-4104-B65F-FF19FB2CAEAD}"/>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pl-PL" sz="32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ytuł 1"/>
          <p:cNvSpPr>
            <a:spLocks noGrp="1"/>
          </p:cNvSpPr>
          <p:nvPr>
            <p:ph type="title"/>
          </p:nvPr>
        </p:nvSpPr>
        <p:spPr>
          <a:xfrm>
            <a:off x="609600" y="274638"/>
            <a:ext cx="10972800" cy="778098"/>
          </a:xfrm>
          <a:prstGeom prst="rect">
            <a:avLst/>
          </a:prstGeom>
        </p:spPr>
        <p:txBody>
          <a:bodyPr>
            <a:normAutofit/>
          </a:bodyPr>
          <a:lstStyle>
            <a:lvl1pPr algn="l" defTabSz="914400" rtl="0" eaLnBrk="1" latinLnBrk="0" hangingPunct="1">
              <a:spcBef>
                <a:spcPct val="0"/>
              </a:spcBef>
              <a:buNone/>
              <a:defRPr lang="pl-PL" sz="3200" b="1" kern="1200" dirty="0">
                <a:solidFill>
                  <a:schemeClr val="tx1"/>
                </a:solidFill>
                <a:latin typeface="Arial" panose="020B0604020202020204" pitchFamily="34" charset="0"/>
                <a:ea typeface="+mj-ea"/>
                <a:cs typeface="Arial" panose="020B0604020202020204" pitchFamily="34" charset="0"/>
                <a:sym typeface="Arial" panose="020B0604020202020204" pitchFamily="34" charset="0"/>
              </a:defRPr>
            </a:lvl1pPr>
          </a:lstStyle>
          <a:p>
            <a:r>
              <a:rPr lang="pl-PL" dirty="0"/>
              <a:t>Kliknij, aby edytować styl</a:t>
            </a:r>
          </a:p>
        </p:txBody>
      </p:sp>
      <p:sp>
        <p:nvSpPr>
          <p:cNvPr id="3" name="Symbol zastępczy zawartości 2"/>
          <p:cNvSpPr>
            <a:spLocks noGrp="1"/>
          </p:cNvSpPr>
          <p:nvPr>
            <p:ph idx="1"/>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vl2pPr>
              <a:defRPr>
                <a:latin typeface="Arial" panose="020B0604020202020204" pitchFamily="34" charset="0"/>
                <a:cs typeface="Arial" panose="020B0604020202020204" pitchFamily="34" charset="0"/>
                <a:sym typeface="Arial" panose="020B0604020202020204" pitchFamily="34" charset="0"/>
              </a:defRPr>
            </a:lvl2pPr>
            <a:lvl3pPr>
              <a:defRPr>
                <a:latin typeface="Arial" panose="020B0604020202020204" pitchFamily="34" charset="0"/>
                <a:cs typeface="Arial" panose="020B0604020202020204" pitchFamily="34" charset="0"/>
                <a:sym typeface="Arial" panose="020B0604020202020204" pitchFamily="34" charset="0"/>
              </a:defRPr>
            </a:lvl3pPr>
            <a:lvl4pPr>
              <a:defRPr>
                <a:latin typeface="Arial" panose="020B0604020202020204" pitchFamily="34" charset="0"/>
                <a:cs typeface="Arial" panose="020B0604020202020204" pitchFamily="34" charset="0"/>
                <a:sym typeface="Arial" panose="020B0604020202020204" pitchFamily="34" charset="0"/>
              </a:defRPr>
            </a:lvl4pPr>
            <a:lvl5pPr>
              <a:defRPr>
                <a:latin typeface="Arial" panose="020B0604020202020204" pitchFamily="34" charset="0"/>
                <a:cs typeface="Arial" panose="020B0604020202020204" pitchFamily="34" charset="0"/>
                <a:sym typeface="Arial" panose="020B0604020202020204" pitchFamily="34" charset="0"/>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5" name="Symbol zastępczy stopki 4"/>
          <p:cNvSpPr>
            <a:spLocks noGrp="1"/>
          </p:cNvSpPr>
          <p:nvPr>
            <p:ph type="ftr" sz="quarter" idx="11"/>
          </p:nvPr>
        </p:nvSpPr>
        <p:spPr/>
        <p:txBody>
          <a:bodyPr/>
          <a:lstStyle>
            <a:lvl1pPr marL="0" algn="l" defTabSz="914400" rtl="0" eaLnBrk="1" latinLnBrk="0" hangingPunct="1">
              <a:defRPr lang="pl-PL" sz="1000" kern="1200" smtClean="0">
                <a:solidFill>
                  <a:schemeClr val="tx1">
                    <a:tint val="75000"/>
                  </a:schemeClr>
                </a:solidFill>
                <a:latin typeface="Arial Narrow" panose="020B0606020202030204" pitchFamily="34" charset="0"/>
                <a:ea typeface="+mn-ea"/>
                <a:cs typeface="Arial" panose="020B0604020202020204" pitchFamily="34" charset="0"/>
                <a:sym typeface="Arial" panose="020B0604020202020204" pitchFamily="34" charset="0"/>
              </a:defRPr>
            </a:lvl1pPr>
          </a:lstStyle>
          <a:p>
            <a:endParaRPr lang="pl-PL" dirty="0"/>
          </a:p>
        </p:txBody>
      </p:sp>
      <p:sp>
        <p:nvSpPr>
          <p:cNvPr id="6" name="Symbol zastępczy numeru slajdu 5"/>
          <p:cNvSpPr>
            <a:spLocks noGrp="1"/>
          </p:cNvSpPr>
          <p:nvPr>
            <p:ph type="sldNum" sz="quarter" idx="12"/>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fld id="{C881FB35-C199-4C8E-8254-67B4F36231FF}" type="slidenum">
              <a:rPr lang="pl-PL" smtClean="0"/>
              <a:pPr/>
              <a:t>‹#›</a:t>
            </a:fld>
            <a:endParaRPr lang="pl-PL" dirty="0"/>
          </a:p>
        </p:txBody>
      </p:sp>
      <p:sp>
        <p:nvSpPr>
          <p:cNvPr id="13" name="Symbol zastępczy zawartości 2">
            <a:extLst>
              <a:ext uri="{FF2B5EF4-FFF2-40B4-BE49-F238E27FC236}">
                <a16:creationId xmlns:a16="http://schemas.microsoft.com/office/drawing/2014/main" id="{87D6E8AF-D49D-4193-BDAB-952A90FDD509}"/>
              </a:ext>
            </a:extLst>
          </p:cNvPr>
          <p:cNvSpPr>
            <a:spLocks noGrp="1"/>
          </p:cNvSpPr>
          <p:nvPr>
            <p:ph idx="13"/>
          </p:nvPr>
        </p:nvSpPr>
        <p:spPr>
          <a:xfrm>
            <a:off x="609600" y="1052736"/>
            <a:ext cx="10972800" cy="400110"/>
          </a:xfrm>
        </p:spPr>
        <p:txBody>
          <a:bodyPr>
            <a:spAutoFit/>
          </a:bodyPr>
          <a:lstStyle>
            <a:lvl1pPr marL="0" indent="0">
              <a:buNone/>
              <a:defRPr sz="2000" i="1">
                <a:solidFill>
                  <a:srgbClr val="027223"/>
                </a:solidFill>
                <a:latin typeface="Arial" panose="020B0604020202020204" pitchFamily="34" charset="0"/>
                <a:cs typeface="Arial" panose="020B0604020202020204" pitchFamily="34" charset="0"/>
                <a:sym typeface="Arial" panose="020B0604020202020204" pitchFamily="34" charset="0"/>
              </a:defRPr>
            </a:lvl1pPr>
          </a:lstStyle>
          <a:p>
            <a:pPr lvl="0"/>
            <a:r>
              <a:rPr lang="pl-PL" dirty="0"/>
              <a:t>Kliknij, aby edytować style wzorca tekstu</a:t>
            </a:r>
          </a:p>
        </p:txBody>
      </p:sp>
    </p:spTree>
    <p:extLst>
      <p:ext uri="{BB962C8B-B14F-4D97-AF65-F5344CB8AC3E}">
        <p14:creationId xmlns:p14="http://schemas.microsoft.com/office/powerpoint/2010/main" val="31078978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graphicFrame>
        <p:nvGraphicFramePr>
          <p:cNvPr id="8" name="Obiekt 7" hidden="1">
            <a:extLst>
              <a:ext uri="{FF2B5EF4-FFF2-40B4-BE49-F238E27FC236}">
                <a16:creationId xmlns:a16="http://schemas.microsoft.com/office/drawing/2014/main" id="{83E15FB9-5E5C-47A2-A660-E76B2877F413}"/>
              </a:ext>
            </a:extLst>
          </p:cNvPr>
          <p:cNvGraphicFramePr>
            <a:graphicFrameLocks noChangeAspect="1"/>
          </p:cNvGraphicFramePr>
          <p:nvPr userDrawn="1">
            <p:custDataLst>
              <p:tags r:id="rId2"/>
            </p:custDataLst>
            <p:extLst>
              <p:ext uri="{D42A27DB-BD31-4B8C-83A1-F6EECF244321}">
                <p14:modId xmlns:p14="http://schemas.microsoft.com/office/powerpoint/2010/main" val="711496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479" name="think-cell Slide" r:id="rId5" imgW="425" imgH="426" progId="TCLayout.ActiveDocument.1">
                  <p:embed/>
                </p:oleObj>
              </mc:Choice>
              <mc:Fallback>
                <p:oleObj name="think-cell Slide" r:id="rId5" imgW="425" imgH="426" progId="TCLayout.ActiveDocument.1">
                  <p:embed/>
                  <p:pic>
                    <p:nvPicPr>
                      <p:cNvPr id="8" name="Obiekt 7" hidden="1">
                        <a:extLst>
                          <a:ext uri="{FF2B5EF4-FFF2-40B4-BE49-F238E27FC236}">
                            <a16:creationId xmlns:a16="http://schemas.microsoft.com/office/drawing/2014/main" id="{83E15FB9-5E5C-47A2-A660-E76B2877F41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Prostokąt 6" hidden="1">
            <a:extLst>
              <a:ext uri="{FF2B5EF4-FFF2-40B4-BE49-F238E27FC236}">
                <a16:creationId xmlns:a16="http://schemas.microsoft.com/office/drawing/2014/main" id="{1561224F-E3BE-442B-8810-5D8B2C3F9DCC}"/>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pl-PL" sz="40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ytuł 1"/>
          <p:cNvSpPr>
            <a:spLocks noGrp="1"/>
          </p:cNvSpPr>
          <p:nvPr>
            <p:ph type="title"/>
          </p:nvPr>
        </p:nvSpPr>
        <p:spPr>
          <a:xfrm>
            <a:off x="963084" y="4406901"/>
            <a:ext cx="10363200" cy="1362075"/>
          </a:xfrm>
          <a:prstGeom prst="rect">
            <a:avLst/>
          </a:prstGeom>
        </p:spPr>
        <p:txBody>
          <a:bodyPr anchor="t"/>
          <a:lstStyle>
            <a:lvl1pPr algn="l">
              <a:defRPr sz="4000" b="1" cap="all">
                <a:latin typeface="Arial" panose="020B0604020202020204" pitchFamily="34" charset="0"/>
                <a:cs typeface="Arial" panose="020B0604020202020204" pitchFamily="34" charset="0"/>
                <a:sym typeface="Arial" panose="020B0604020202020204" pitchFamily="34" charset="0"/>
              </a:defRPr>
            </a:lvl1pPr>
          </a:lstStyle>
          <a:p>
            <a:r>
              <a:rPr lang="pl-PL"/>
              <a:t>Kliknij, aby edytować styl</a:t>
            </a:r>
          </a:p>
        </p:txBody>
      </p:sp>
      <p:sp>
        <p:nvSpPr>
          <p:cNvPr id="3" name="Symbol zastępczy tekstu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sym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5" name="Symbol zastępczy stopki 4"/>
          <p:cNvSpPr>
            <a:spLocks noGrp="1"/>
          </p:cNvSpPr>
          <p:nvPr>
            <p:ph type="ftr" sz="quarter" idx="11"/>
          </p:nvPr>
        </p:nvSpPr>
        <p:spPr/>
        <p:txBody>
          <a:bodyPr/>
          <a:lstStyle>
            <a:lvl1pPr marL="0" algn="l" defTabSz="914400" rtl="0" eaLnBrk="1" latinLnBrk="0" hangingPunct="1">
              <a:defRPr lang="pl-PL" sz="1000" kern="1200" smtClean="0">
                <a:solidFill>
                  <a:schemeClr val="tx1">
                    <a:tint val="75000"/>
                  </a:schemeClr>
                </a:solidFill>
                <a:latin typeface="Arial Narrow" panose="020B0606020202030204" pitchFamily="34" charset="0"/>
                <a:ea typeface="+mn-ea"/>
                <a:cs typeface="Arial" panose="020B0604020202020204" pitchFamily="34" charset="0"/>
                <a:sym typeface="Arial" panose="020B0604020202020204" pitchFamily="34" charset="0"/>
              </a:defRPr>
            </a:lvl1pPr>
          </a:lstStyle>
          <a:p>
            <a:endParaRPr lang="pl-PL" dirty="0"/>
          </a:p>
        </p:txBody>
      </p:sp>
      <p:sp>
        <p:nvSpPr>
          <p:cNvPr id="6" name="Symbol zastępczy numeru slajdu 5"/>
          <p:cNvSpPr>
            <a:spLocks noGrp="1"/>
          </p:cNvSpPr>
          <p:nvPr>
            <p:ph type="sldNum" sz="quarter" idx="12"/>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fld id="{C881FB35-C199-4C8E-8254-67B4F36231FF}" type="slidenum">
              <a:rPr lang="pl-PL" smtClean="0"/>
              <a:pPr/>
              <a:t>‹#›</a:t>
            </a:fld>
            <a:endParaRPr lang="pl-PL" dirty="0"/>
          </a:p>
        </p:txBody>
      </p:sp>
    </p:spTree>
    <p:extLst>
      <p:ext uri="{BB962C8B-B14F-4D97-AF65-F5344CB8AC3E}">
        <p14:creationId xmlns:p14="http://schemas.microsoft.com/office/powerpoint/2010/main" val="29752660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wa elementy zawartości">
    <p:spTree>
      <p:nvGrpSpPr>
        <p:cNvPr id="1" name=""/>
        <p:cNvGrpSpPr/>
        <p:nvPr/>
      </p:nvGrpSpPr>
      <p:grpSpPr>
        <a:xfrm>
          <a:off x="0" y="0"/>
          <a:ext cx="0" cy="0"/>
          <a:chOff x="0" y="0"/>
          <a:chExt cx="0" cy="0"/>
        </a:xfrm>
      </p:grpSpPr>
      <p:graphicFrame>
        <p:nvGraphicFramePr>
          <p:cNvPr id="8" name="Obiekt 7" hidden="1">
            <a:extLst>
              <a:ext uri="{FF2B5EF4-FFF2-40B4-BE49-F238E27FC236}">
                <a16:creationId xmlns:a16="http://schemas.microsoft.com/office/drawing/2014/main" id="{81238833-F4C4-4E98-B17F-F5D68296F80A}"/>
              </a:ext>
            </a:extLst>
          </p:cNvPr>
          <p:cNvGraphicFramePr>
            <a:graphicFrameLocks noChangeAspect="1"/>
          </p:cNvGraphicFramePr>
          <p:nvPr userDrawn="1">
            <p:custDataLst>
              <p:tags r:id="rId2"/>
            </p:custDataLst>
            <p:extLst>
              <p:ext uri="{D42A27DB-BD31-4B8C-83A1-F6EECF244321}">
                <p14:modId xmlns:p14="http://schemas.microsoft.com/office/powerpoint/2010/main" val="18718402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503" name="think-cell Slide" r:id="rId5" imgW="425" imgH="426" progId="TCLayout.ActiveDocument.1">
                  <p:embed/>
                </p:oleObj>
              </mc:Choice>
              <mc:Fallback>
                <p:oleObj name="think-cell Slide" r:id="rId5" imgW="425" imgH="426" progId="TCLayout.ActiveDocument.1">
                  <p:embed/>
                  <p:pic>
                    <p:nvPicPr>
                      <p:cNvPr id="8" name="Obiekt 7" hidden="1">
                        <a:extLst>
                          <a:ext uri="{FF2B5EF4-FFF2-40B4-BE49-F238E27FC236}">
                            <a16:creationId xmlns:a16="http://schemas.microsoft.com/office/drawing/2014/main" id="{81238833-F4C4-4E98-B17F-F5D68296F80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3" name="Prostokąt 12" hidden="1">
            <a:extLst>
              <a:ext uri="{FF2B5EF4-FFF2-40B4-BE49-F238E27FC236}">
                <a16:creationId xmlns:a16="http://schemas.microsoft.com/office/drawing/2014/main" id="{9F028B16-D187-4493-83B4-CD664AD94E17}"/>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pl-PL" sz="32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3" name="Symbol zastępczy zawartości 2"/>
          <p:cNvSpPr>
            <a:spLocks noGrp="1"/>
          </p:cNvSpPr>
          <p:nvPr>
            <p:ph sz="half" idx="1"/>
          </p:nvPr>
        </p:nvSpPr>
        <p:spPr>
          <a:xfrm>
            <a:off x="609600" y="1600201"/>
            <a:ext cx="5384800" cy="4525963"/>
          </a:xfrm>
        </p:spPr>
        <p:txBody>
          <a:bodyPr/>
          <a:lstStyle>
            <a:lvl1pPr>
              <a:defRPr sz="2800">
                <a:latin typeface="Arial" panose="020B0604020202020204" pitchFamily="34" charset="0"/>
                <a:cs typeface="Arial" panose="020B0604020202020204" pitchFamily="34" charset="0"/>
                <a:sym typeface="Arial" panose="020B0604020202020204" pitchFamily="34" charset="0"/>
              </a:defRPr>
            </a:lvl1pPr>
            <a:lvl2pPr>
              <a:defRPr sz="2400">
                <a:latin typeface="Arial" panose="020B0604020202020204" pitchFamily="34" charset="0"/>
                <a:cs typeface="Arial" panose="020B0604020202020204" pitchFamily="34" charset="0"/>
                <a:sym typeface="Arial" panose="020B0604020202020204" pitchFamily="34" charset="0"/>
              </a:defRPr>
            </a:lvl2pPr>
            <a:lvl3pPr>
              <a:defRPr sz="2000">
                <a:latin typeface="Arial" panose="020B0604020202020204" pitchFamily="34" charset="0"/>
                <a:cs typeface="Arial" panose="020B0604020202020204" pitchFamily="34" charset="0"/>
                <a:sym typeface="Arial" panose="020B0604020202020204" pitchFamily="34" charset="0"/>
              </a:defRPr>
            </a:lvl3pPr>
            <a:lvl4pPr>
              <a:defRPr sz="1800">
                <a:latin typeface="Arial" panose="020B0604020202020204" pitchFamily="34" charset="0"/>
                <a:cs typeface="Arial" panose="020B0604020202020204" pitchFamily="34" charset="0"/>
                <a:sym typeface="Arial" panose="020B0604020202020204" pitchFamily="34" charset="0"/>
              </a:defRPr>
            </a:lvl4pPr>
            <a:lvl5pPr>
              <a:defRPr sz="1800">
                <a:latin typeface="Arial" panose="020B0604020202020204" pitchFamily="34" charset="0"/>
                <a:cs typeface="Arial" panose="020B0604020202020204" pitchFamily="34" charset="0"/>
                <a:sym typeface="Arial" panose="020B0604020202020204" pitchFamily="34" charset="0"/>
              </a:defRPr>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lvl1pPr>
              <a:defRPr sz="2800">
                <a:latin typeface="Arial" panose="020B0604020202020204" pitchFamily="34" charset="0"/>
                <a:cs typeface="Arial" panose="020B0604020202020204" pitchFamily="34" charset="0"/>
                <a:sym typeface="Arial" panose="020B0604020202020204" pitchFamily="34" charset="0"/>
              </a:defRPr>
            </a:lvl1pPr>
            <a:lvl2pPr>
              <a:defRPr sz="2400">
                <a:latin typeface="Arial" panose="020B0604020202020204" pitchFamily="34" charset="0"/>
                <a:cs typeface="Arial" panose="020B0604020202020204" pitchFamily="34" charset="0"/>
                <a:sym typeface="Arial" panose="020B0604020202020204" pitchFamily="34" charset="0"/>
              </a:defRPr>
            </a:lvl2pPr>
            <a:lvl3pPr>
              <a:defRPr sz="2000">
                <a:latin typeface="Arial" panose="020B0604020202020204" pitchFamily="34" charset="0"/>
                <a:cs typeface="Arial" panose="020B0604020202020204" pitchFamily="34" charset="0"/>
                <a:sym typeface="Arial" panose="020B0604020202020204" pitchFamily="34" charset="0"/>
              </a:defRPr>
            </a:lvl3pPr>
            <a:lvl4pPr>
              <a:defRPr sz="1800">
                <a:latin typeface="Arial" panose="020B0604020202020204" pitchFamily="34" charset="0"/>
                <a:cs typeface="Arial" panose="020B0604020202020204" pitchFamily="34" charset="0"/>
                <a:sym typeface="Arial" panose="020B0604020202020204" pitchFamily="34" charset="0"/>
              </a:defRPr>
            </a:lvl4pPr>
            <a:lvl5pPr>
              <a:defRPr sz="1800">
                <a:latin typeface="Arial" panose="020B0604020202020204" pitchFamily="34" charset="0"/>
                <a:cs typeface="Arial" panose="020B0604020202020204" pitchFamily="34" charset="0"/>
                <a:sym typeface="Arial" panose="020B0604020202020204" pitchFamily="34" charset="0"/>
              </a:defRPr>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11"/>
          </p:nvPr>
        </p:nvSpPr>
        <p:spPr/>
        <p:txBody>
          <a:bodyPr/>
          <a:lstStyle>
            <a:lvl1pPr marL="0" algn="l" defTabSz="914400" rtl="0" eaLnBrk="1" latinLnBrk="0" hangingPunct="1">
              <a:defRPr lang="pl-PL" sz="1000" kern="1200" smtClean="0">
                <a:solidFill>
                  <a:schemeClr val="tx1">
                    <a:tint val="75000"/>
                  </a:schemeClr>
                </a:solidFill>
                <a:latin typeface="Arial Narrow" panose="020B0606020202030204" pitchFamily="34" charset="0"/>
                <a:ea typeface="+mn-ea"/>
                <a:cs typeface="Arial" panose="020B0604020202020204" pitchFamily="34" charset="0"/>
                <a:sym typeface="Arial" panose="020B0604020202020204" pitchFamily="34" charset="0"/>
              </a:defRPr>
            </a:lvl1pPr>
          </a:lstStyle>
          <a:p>
            <a:endParaRPr lang="pl-PL" dirty="0"/>
          </a:p>
        </p:txBody>
      </p:sp>
      <p:sp>
        <p:nvSpPr>
          <p:cNvPr id="7" name="Symbol zastępczy numeru slajdu 6"/>
          <p:cNvSpPr>
            <a:spLocks noGrp="1"/>
          </p:cNvSpPr>
          <p:nvPr>
            <p:ph type="sldNum" sz="quarter" idx="12"/>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fld id="{C881FB35-C199-4C8E-8254-67B4F36231FF}" type="slidenum">
              <a:rPr lang="pl-PL" smtClean="0"/>
              <a:pPr/>
              <a:t>‹#›</a:t>
            </a:fld>
            <a:endParaRPr lang="pl-PL" dirty="0"/>
          </a:p>
        </p:txBody>
      </p:sp>
      <p:sp>
        <p:nvSpPr>
          <p:cNvPr id="10" name="Tytuł 1">
            <a:extLst>
              <a:ext uri="{FF2B5EF4-FFF2-40B4-BE49-F238E27FC236}">
                <a16:creationId xmlns:a16="http://schemas.microsoft.com/office/drawing/2014/main" id="{34E8D7E8-E3A5-4CD1-973F-B3F0ADEF917A}"/>
              </a:ext>
            </a:extLst>
          </p:cNvPr>
          <p:cNvSpPr>
            <a:spLocks noGrp="1"/>
          </p:cNvSpPr>
          <p:nvPr>
            <p:ph type="title"/>
          </p:nvPr>
        </p:nvSpPr>
        <p:spPr>
          <a:xfrm>
            <a:off x="609600" y="274638"/>
            <a:ext cx="10972800" cy="778098"/>
          </a:xfrm>
          <a:prstGeom prst="rect">
            <a:avLst/>
          </a:prstGeom>
        </p:spPr>
        <p:txBody>
          <a:bodyPr>
            <a:normAutofit/>
          </a:bodyPr>
          <a:lstStyle>
            <a:lvl1pPr algn="l" defTabSz="914400" rtl="0" eaLnBrk="1" latinLnBrk="0" hangingPunct="1">
              <a:spcBef>
                <a:spcPct val="0"/>
              </a:spcBef>
              <a:buNone/>
              <a:defRPr lang="pl-PL" sz="3200" b="1" kern="1200" dirty="0">
                <a:solidFill>
                  <a:schemeClr val="tx1"/>
                </a:solidFill>
                <a:latin typeface="Arial" panose="020B0604020202020204" pitchFamily="34" charset="0"/>
                <a:ea typeface="+mj-ea"/>
                <a:cs typeface="Arial" panose="020B0604020202020204" pitchFamily="34" charset="0"/>
                <a:sym typeface="Arial" panose="020B0604020202020204" pitchFamily="34" charset="0"/>
              </a:defRPr>
            </a:lvl1pPr>
          </a:lstStyle>
          <a:p>
            <a:r>
              <a:rPr lang="pl-PL" dirty="0"/>
              <a:t>Kliknij, aby edytować styl</a:t>
            </a:r>
          </a:p>
        </p:txBody>
      </p:sp>
      <p:sp>
        <p:nvSpPr>
          <p:cNvPr id="11" name="Symbol zastępczy zawartości 2">
            <a:extLst>
              <a:ext uri="{FF2B5EF4-FFF2-40B4-BE49-F238E27FC236}">
                <a16:creationId xmlns:a16="http://schemas.microsoft.com/office/drawing/2014/main" id="{0B7A1CE3-D12C-4F93-B5D3-686419F99065}"/>
              </a:ext>
            </a:extLst>
          </p:cNvPr>
          <p:cNvSpPr>
            <a:spLocks noGrp="1"/>
          </p:cNvSpPr>
          <p:nvPr>
            <p:ph idx="13"/>
          </p:nvPr>
        </p:nvSpPr>
        <p:spPr>
          <a:xfrm>
            <a:off x="609600" y="1052736"/>
            <a:ext cx="10972800" cy="400110"/>
          </a:xfrm>
        </p:spPr>
        <p:txBody>
          <a:bodyPr>
            <a:spAutoFit/>
          </a:bodyPr>
          <a:lstStyle>
            <a:lvl1pPr marL="0" indent="0">
              <a:buNone/>
              <a:defRPr sz="2000" i="1">
                <a:solidFill>
                  <a:srgbClr val="027223"/>
                </a:solidFill>
                <a:latin typeface="Arial" panose="020B0604020202020204" pitchFamily="34" charset="0"/>
                <a:cs typeface="Arial" panose="020B0604020202020204" pitchFamily="34" charset="0"/>
                <a:sym typeface="Arial" panose="020B0604020202020204" pitchFamily="34" charset="0"/>
              </a:defRPr>
            </a:lvl1pPr>
          </a:lstStyle>
          <a:p>
            <a:pPr lvl="0"/>
            <a:r>
              <a:rPr lang="pl-PL" dirty="0"/>
              <a:t>Kliknij, aby edytować style wzorca tekstu</a:t>
            </a:r>
          </a:p>
        </p:txBody>
      </p:sp>
    </p:spTree>
    <p:extLst>
      <p:ext uri="{BB962C8B-B14F-4D97-AF65-F5344CB8AC3E}">
        <p14:creationId xmlns:p14="http://schemas.microsoft.com/office/powerpoint/2010/main" val="36281611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Dwa elementy zawartości">
    <p:spTree>
      <p:nvGrpSpPr>
        <p:cNvPr id="1" name=""/>
        <p:cNvGrpSpPr/>
        <p:nvPr/>
      </p:nvGrpSpPr>
      <p:grpSpPr>
        <a:xfrm>
          <a:off x="0" y="0"/>
          <a:ext cx="0" cy="0"/>
          <a:chOff x="0" y="0"/>
          <a:chExt cx="0" cy="0"/>
        </a:xfrm>
      </p:grpSpPr>
      <p:graphicFrame>
        <p:nvGraphicFramePr>
          <p:cNvPr id="8" name="Obiekt 7" hidden="1">
            <a:extLst>
              <a:ext uri="{FF2B5EF4-FFF2-40B4-BE49-F238E27FC236}">
                <a16:creationId xmlns:a16="http://schemas.microsoft.com/office/drawing/2014/main" id="{81238833-F4C4-4E98-B17F-F5D68296F80A}"/>
              </a:ext>
            </a:extLst>
          </p:cNvPr>
          <p:cNvGraphicFramePr>
            <a:graphicFrameLocks noChangeAspect="1"/>
          </p:cNvGraphicFramePr>
          <p:nvPr userDrawn="1">
            <p:custDataLst>
              <p:tags r:id="rId2"/>
            </p:custDataLst>
            <p:extLst>
              <p:ext uri="{D42A27DB-BD31-4B8C-83A1-F6EECF244321}">
                <p14:modId xmlns:p14="http://schemas.microsoft.com/office/powerpoint/2010/main" val="35421724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527" name="think-cell Slide" r:id="rId5" imgW="425" imgH="426" progId="TCLayout.ActiveDocument.1">
                  <p:embed/>
                </p:oleObj>
              </mc:Choice>
              <mc:Fallback>
                <p:oleObj name="think-cell Slide" r:id="rId5" imgW="425" imgH="426" progId="TCLayout.ActiveDocument.1">
                  <p:embed/>
                  <p:pic>
                    <p:nvPicPr>
                      <p:cNvPr id="8" name="Obiekt 7" hidden="1">
                        <a:extLst>
                          <a:ext uri="{FF2B5EF4-FFF2-40B4-BE49-F238E27FC236}">
                            <a16:creationId xmlns:a16="http://schemas.microsoft.com/office/drawing/2014/main" id="{81238833-F4C4-4E98-B17F-F5D68296F80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3" name="Prostokąt 12" hidden="1">
            <a:extLst>
              <a:ext uri="{FF2B5EF4-FFF2-40B4-BE49-F238E27FC236}">
                <a16:creationId xmlns:a16="http://schemas.microsoft.com/office/drawing/2014/main" id="{9F028B16-D187-4493-83B4-CD664AD94E17}"/>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pl-PL" sz="32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3" name="Symbol zastępczy zawartości 2"/>
          <p:cNvSpPr>
            <a:spLocks noGrp="1"/>
          </p:cNvSpPr>
          <p:nvPr>
            <p:ph sz="half" idx="1"/>
          </p:nvPr>
        </p:nvSpPr>
        <p:spPr>
          <a:xfrm>
            <a:off x="609600" y="1600201"/>
            <a:ext cx="2628000" cy="4525963"/>
          </a:xfrm>
        </p:spPr>
        <p:txBody>
          <a:bodyPr/>
          <a:lstStyle>
            <a:lvl1pPr>
              <a:defRPr sz="2800">
                <a:latin typeface="Arial" panose="020B0604020202020204" pitchFamily="34" charset="0"/>
                <a:cs typeface="Arial" panose="020B0604020202020204" pitchFamily="34" charset="0"/>
                <a:sym typeface="Arial" panose="020B0604020202020204" pitchFamily="34" charset="0"/>
              </a:defRPr>
            </a:lvl1pPr>
            <a:lvl2pPr>
              <a:defRPr sz="2400">
                <a:latin typeface="Arial" panose="020B0604020202020204" pitchFamily="34" charset="0"/>
                <a:cs typeface="Arial" panose="020B0604020202020204" pitchFamily="34" charset="0"/>
                <a:sym typeface="Arial" panose="020B0604020202020204" pitchFamily="34" charset="0"/>
              </a:defRPr>
            </a:lvl2pPr>
            <a:lvl3pPr>
              <a:defRPr sz="2000">
                <a:latin typeface="Arial" panose="020B0604020202020204" pitchFamily="34" charset="0"/>
                <a:cs typeface="Arial" panose="020B0604020202020204" pitchFamily="34" charset="0"/>
                <a:sym typeface="Arial" panose="020B0604020202020204" pitchFamily="34" charset="0"/>
              </a:defRPr>
            </a:lvl3pPr>
            <a:lvl4pPr>
              <a:defRPr sz="1800">
                <a:latin typeface="Arial" panose="020B0604020202020204" pitchFamily="34" charset="0"/>
                <a:cs typeface="Arial" panose="020B0604020202020204" pitchFamily="34" charset="0"/>
                <a:sym typeface="Arial" panose="020B0604020202020204" pitchFamily="34" charset="0"/>
              </a:defRPr>
            </a:lvl4pPr>
            <a:lvl5pPr>
              <a:defRPr sz="1800">
                <a:latin typeface="Arial" panose="020B0604020202020204" pitchFamily="34" charset="0"/>
                <a:cs typeface="Arial" panose="020B0604020202020204" pitchFamily="34" charset="0"/>
                <a:sym typeface="Arial" panose="020B0604020202020204" pitchFamily="34" charset="0"/>
              </a:defRPr>
            </a:lvl5pPr>
            <a:lvl6pPr>
              <a:defRPr sz="1800"/>
            </a:lvl6pPr>
            <a:lvl7pPr>
              <a:defRPr sz="1800"/>
            </a:lvl7pPr>
            <a:lvl8pPr>
              <a:defRPr sz="1800"/>
            </a:lvl8pPr>
            <a:lvl9pPr>
              <a:defRPr sz="1800"/>
            </a:lvl9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zawartości 3"/>
          <p:cNvSpPr>
            <a:spLocks noGrp="1"/>
          </p:cNvSpPr>
          <p:nvPr>
            <p:ph sz="half" idx="2"/>
          </p:nvPr>
        </p:nvSpPr>
        <p:spPr>
          <a:xfrm>
            <a:off x="6168330" y="1600201"/>
            <a:ext cx="2628000" cy="4525963"/>
          </a:xfrm>
        </p:spPr>
        <p:txBody>
          <a:bodyPr/>
          <a:lstStyle>
            <a:lvl1pPr>
              <a:defRPr sz="2800">
                <a:latin typeface="Arial" panose="020B0604020202020204" pitchFamily="34" charset="0"/>
                <a:cs typeface="Arial" panose="020B0604020202020204" pitchFamily="34" charset="0"/>
                <a:sym typeface="Arial" panose="020B0604020202020204" pitchFamily="34" charset="0"/>
              </a:defRPr>
            </a:lvl1pPr>
            <a:lvl2pPr>
              <a:defRPr sz="2400">
                <a:latin typeface="Arial" panose="020B0604020202020204" pitchFamily="34" charset="0"/>
                <a:cs typeface="Arial" panose="020B0604020202020204" pitchFamily="34" charset="0"/>
                <a:sym typeface="Arial" panose="020B0604020202020204" pitchFamily="34" charset="0"/>
              </a:defRPr>
            </a:lvl2pPr>
            <a:lvl3pPr>
              <a:defRPr sz="2000">
                <a:latin typeface="Arial" panose="020B0604020202020204" pitchFamily="34" charset="0"/>
                <a:cs typeface="Arial" panose="020B0604020202020204" pitchFamily="34" charset="0"/>
                <a:sym typeface="Arial" panose="020B0604020202020204" pitchFamily="34" charset="0"/>
              </a:defRPr>
            </a:lvl3pPr>
            <a:lvl4pPr>
              <a:defRPr sz="1800">
                <a:latin typeface="Arial" panose="020B0604020202020204" pitchFamily="34" charset="0"/>
                <a:cs typeface="Arial" panose="020B0604020202020204" pitchFamily="34" charset="0"/>
                <a:sym typeface="Arial" panose="020B0604020202020204" pitchFamily="34" charset="0"/>
              </a:defRPr>
            </a:lvl4pPr>
            <a:lvl5pPr>
              <a:defRPr sz="1800">
                <a:latin typeface="Arial" panose="020B0604020202020204" pitchFamily="34" charset="0"/>
                <a:cs typeface="Arial" panose="020B0604020202020204" pitchFamily="34" charset="0"/>
                <a:sym typeface="Arial" panose="020B0604020202020204" pitchFamily="34" charset="0"/>
              </a:defRPr>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11"/>
          </p:nvPr>
        </p:nvSpPr>
        <p:spPr/>
        <p:txBody>
          <a:bodyPr/>
          <a:lstStyle>
            <a:lvl1pPr marL="0" algn="l" defTabSz="914400" rtl="0" eaLnBrk="1" latinLnBrk="0" hangingPunct="1">
              <a:defRPr lang="pl-PL" sz="1000" kern="1200" smtClean="0">
                <a:solidFill>
                  <a:schemeClr val="tx1">
                    <a:tint val="75000"/>
                  </a:schemeClr>
                </a:solidFill>
                <a:latin typeface="Arial Narrow" panose="020B0606020202030204" pitchFamily="34" charset="0"/>
                <a:ea typeface="+mn-ea"/>
                <a:cs typeface="Arial" panose="020B0604020202020204" pitchFamily="34" charset="0"/>
                <a:sym typeface="Arial" panose="020B0604020202020204" pitchFamily="34" charset="0"/>
              </a:defRPr>
            </a:lvl1pPr>
          </a:lstStyle>
          <a:p>
            <a:endParaRPr lang="pl-PL" dirty="0"/>
          </a:p>
        </p:txBody>
      </p:sp>
      <p:sp>
        <p:nvSpPr>
          <p:cNvPr id="7" name="Symbol zastępczy numeru slajdu 6"/>
          <p:cNvSpPr>
            <a:spLocks noGrp="1"/>
          </p:cNvSpPr>
          <p:nvPr>
            <p:ph type="sldNum" sz="quarter" idx="12"/>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fld id="{C881FB35-C199-4C8E-8254-67B4F36231FF}" type="slidenum">
              <a:rPr lang="pl-PL" smtClean="0"/>
              <a:pPr/>
              <a:t>‹#›</a:t>
            </a:fld>
            <a:endParaRPr lang="pl-PL" dirty="0"/>
          </a:p>
        </p:txBody>
      </p:sp>
      <p:sp>
        <p:nvSpPr>
          <p:cNvPr id="10" name="Tytuł 1">
            <a:extLst>
              <a:ext uri="{FF2B5EF4-FFF2-40B4-BE49-F238E27FC236}">
                <a16:creationId xmlns:a16="http://schemas.microsoft.com/office/drawing/2014/main" id="{34E8D7E8-E3A5-4CD1-973F-B3F0ADEF917A}"/>
              </a:ext>
            </a:extLst>
          </p:cNvPr>
          <p:cNvSpPr>
            <a:spLocks noGrp="1"/>
          </p:cNvSpPr>
          <p:nvPr>
            <p:ph type="title"/>
          </p:nvPr>
        </p:nvSpPr>
        <p:spPr>
          <a:xfrm>
            <a:off x="609600" y="274638"/>
            <a:ext cx="10972800" cy="778098"/>
          </a:xfrm>
          <a:prstGeom prst="rect">
            <a:avLst/>
          </a:prstGeom>
        </p:spPr>
        <p:txBody>
          <a:bodyPr>
            <a:normAutofit/>
          </a:bodyPr>
          <a:lstStyle>
            <a:lvl1pPr algn="l" defTabSz="914400" rtl="0" eaLnBrk="1" latinLnBrk="0" hangingPunct="1">
              <a:spcBef>
                <a:spcPct val="0"/>
              </a:spcBef>
              <a:buNone/>
              <a:defRPr lang="pl-PL" sz="3200" b="1" kern="1200" dirty="0">
                <a:solidFill>
                  <a:schemeClr val="tx1"/>
                </a:solidFill>
                <a:latin typeface="Arial" panose="020B0604020202020204" pitchFamily="34" charset="0"/>
                <a:ea typeface="+mj-ea"/>
                <a:cs typeface="Arial" panose="020B0604020202020204" pitchFamily="34" charset="0"/>
                <a:sym typeface="Arial" panose="020B0604020202020204" pitchFamily="34" charset="0"/>
              </a:defRPr>
            </a:lvl1pPr>
          </a:lstStyle>
          <a:p>
            <a:r>
              <a:rPr lang="pl-PL" dirty="0"/>
              <a:t>Kliknij, aby edytować styl</a:t>
            </a:r>
          </a:p>
        </p:txBody>
      </p:sp>
      <p:sp>
        <p:nvSpPr>
          <p:cNvPr id="11" name="Symbol zastępczy zawartości 2">
            <a:extLst>
              <a:ext uri="{FF2B5EF4-FFF2-40B4-BE49-F238E27FC236}">
                <a16:creationId xmlns:a16="http://schemas.microsoft.com/office/drawing/2014/main" id="{0B7A1CE3-D12C-4F93-B5D3-686419F99065}"/>
              </a:ext>
            </a:extLst>
          </p:cNvPr>
          <p:cNvSpPr>
            <a:spLocks noGrp="1"/>
          </p:cNvSpPr>
          <p:nvPr>
            <p:ph idx="13"/>
          </p:nvPr>
        </p:nvSpPr>
        <p:spPr>
          <a:xfrm>
            <a:off x="609600" y="1052736"/>
            <a:ext cx="10972800" cy="400110"/>
          </a:xfrm>
        </p:spPr>
        <p:txBody>
          <a:bodyPr>
            <a:spAutoFit/>
          </a:bodyPr>
          <a:lstStyle>
            <a:lvl1pPr marL="0" indent="0">
              <a:buNone/>
              <a:defRPr sz="2000" i="1">
                <a:solidFill>
                  <a:srgbClr val="027223"/>
                </a:solidFill>
                <a:latin typeface="Arial" panose="020B0604020202020204" pitchFamily="34" charset="0"/>
                <a:cs typeface="Arial" panose="020B0604020202020204" pitchFamily="34" charset="0"/>
                <a:sym typeface="Arial" panose="020B0604020202020204" pitchFamily="34" charset="0"/>
              </a:defRPr>
            </a:lvl1pPr>
          </a:lstStyle>
          <a:p>
            <a:pPr lvl="0"/>
            <a:r>
              <a:rPr lang="pl-PL" dirty="0"/>
              <a:t>Kliknij, aby edytować style wzorca tekstu</a:t>
            </a:r>
          </a:p>
        </p:txBody>
      </p:sp>
      <p:sp>
        <p:nvSpPr>
          <p:cNvPr id="12" name="Symbol zastępczy zawartości 2">
            <a:extLst>
              <a:ext uri="{FF2B5EF4-FFF2-40B4-BE49-F238E27FC236}">
                <a16:creationId xmlns:a16="http://schemas.microsoft.com/office/drawing/2014/main" id="{FE6F973A-3BD2-4143-BE3C-BD398D705CF5}"/>
              </a:ext>
            </a:extLst>
          </p:cNvPr>
          <p:cNvSpPr>
            <a:spLocks noGrp="1"/>
          </p:cNvSpPr>
          <p:nvPr>
            <p:ph sz="half" idx="14"/>
          </p:nvPr>
        </p:nvSpPr>
        <p:spPr>
          <a:xfrm>
            <a:off x="3388965" y="1600201"/>
            <a:ext cx="2628000" cy="4525963"/>
          </a:xfrm>
        </p:spPr>
        <p:txBody>
          <a:bodyPr/>
          <a:lstStyle>
            <a:lvl1pPr>
              <a:defRPr sz="2800">
                <a:latin typeface="Arial" panose="020B0604020202020204" pitchFamily="34" charset="0"/>
                <a:cs typeface="Arial" panose="020B0604020202020204" pitchFamily="34" charset="0"/>
                <a:sym typeface="Arial" panose="020B0604020202020204" pitchFamily="34" charset="0"/>
              </a:defRPr>
            </a:lvl1pPr>
            <a:lvl2pPr>
              <a:defRPr sz="2400">
                <a:latin typeface="Arial" panose="020B0604020202020204" pitchFamily="34" charset="0"/>
                <a:cs typeface="Arial" panose="020B0604020202020204" pitchFamily="34" charset="0"/>
                <a:sym typeface="Arial" panose="020B0604020202020204" pitchFamily="34" charset="0"/>
              </a:defRPr>
            </a:lvl2pPr>
            <a:lvl3pPr>
              <a:defRPr sz="2000">
                <a:latin typeface="Arial" panose="020B0604020202020204" pitchFamily="34" charset="0"/>
                <a:cs typeface="Arial" panose="020B0604020202020204" pitchFamily="34" charset="0"/>
                <a:sym typeface="Arial" panose="020B0604020202020204" pitchFamily="34" charset="0"/>
              </a:defRPr>
            </a:lvl3pPr>
            <a:lvl4pPr>
              <a:defRPr sz="1800">
                <a:latin typeface="Arial" panose="020B0604020202020204" pitchFamily="34" charset="0"/>
                <a:cs typeface="Arial" panose="020B0604020202020204" pitchFamily="34" charset="0"/>
                <a:sym typeface="Arial" panose="020B0604020202020204" pitchFamily="34" charset="0"/>
              </a:defRPr>
            </a:lvl4pPr>
            <a:lvl5pPr>
              <a:defRPr sz="1800">
                <a:latin typeface="Arial" panose="020B0604020202020204" pitchFamily="34" charset="0"/>
                <a:cs typeface="Arial" panose="020B0604020202020204" pitchFamily="34" charset="0"/>
                <a:sym typeface="Arial" panose="020B0604020202020204" pitchFamily="34" charset="0"/>
              </a:defRPr>
            </a:lvl5pPr>
            <a:lvl6pPr>
              <a:defRPr sz="1800"/>
            </a:lvl6pPr>
            <a:lvl7pPr>
              <a:defRPr sz="1800"/>
            </a:lvl7pPr>
            <a:lvl8pPr>
              <a:defRPr sz="1800"/>
            </a:lvl8pPr>
            <a:lvl9pPr>
              <a:defRPr sz="1800"/>
            </a:lvl9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14" name="Symbol zastępczy zawartości 3">
            <a:extLst>
              <a:ext uri="{FF2B5EF4-FFF2-40B4-BE49-F238E27FC236}">
                <a16:creationId xmlns:a16="http://schemas.microsoft.com/office/drawing/2014/main" id="{7370CDC7-2E10-49F7-BC77-66C6A905BB5C}"/>
              </a:ext>
            </a:extLst>
          </p:cNvPr>
          <p:cNvSpPr>
            <a:spLocks noGrp="1"/>
          </p:cNvSpPr>
          <p:nvPr>
            <p:ph sz="half" idx="15"/>
          </p:nvPr>
        </p:nvSpPr>
        <p:spPr>
          <a:xfrm>
            <a:off x="8947696" y="1600201"/>
            <a:ext cx="2628000" cy="4525963"/>
          </a:xfrm>
        </p:spPr>
        <p:txBody>
          <a:bodyPr/>
          <a:lstStyle>
            <a:lvl1pPr>
              <a:defRPr sz="2800">
                <a:latin typeface="Arial" panose="020B0604020202020204" pitchFamily="34" charset="0"/>
                <a:cs typeface="Arial" panose="020B0604020202020204" pitchFamily="34" charset="0"/>
                <a:sym typeface="Arial" panose="020B0604020202020204" pitchFamily="34" charset="0"/>
              </a:defRPr>
            </a:lvl1pPr>
            <a:lvl2pPr>
              <a:defRPr sz="2400">
                <a:latin typeface="Arial" panose="020B0604020202020204" pitchFamily="34" charset="0"/>
                <a:cs typeface="Arial" panose="020B0604020202020204" pitchFamily="34" charset="0"/>
                <a:sym typeface="Arial" panose="020B0604020202020204" pitchFamily="34" charset="0"/>
              </a:defRPr>
            </a:lvl2pPr>
            <a:lvl3pPr>
              <a:defRPr sz="2000">
                <a:latin typeface="Arial" panose="020B0604020202020204" pitchFamily="34" charset="0"/>
                <a:cs typeface="Arial" panose="020B0604020202020204" pitchFamily="34" charset="0"/>
                <a:sym typeface="Arial" panose="020B0604020202020204" pitchFamily="34" charset="0"/>
              </a:defRPr>
            </a:lvl3pPr>
            <a:lvl4pPr>
              <a:defRPr sz="1800">
                <a:latin typeface="Arial" panose="020B0604020202020204" pitchFamily="34" charset="0"/>
                <a:cs typeface="Arial" panose="020B0604020202020204" pitchFamily="34" charset="0"/>
                <a:sym typeface="Arial" panose="020B0604020202020204" pitchFamily="34" charset="0"/>
              </a:defRPr>
            </a:lvl4pPr>
            <a:lvl5pPr>
              <a:defRPr sz="1800">
                <a:latin typeface="Arial" panose="020B0604020202020204" pitchFamily="34" charset="0"/>
                <a:cs typeface="Arial" panose="020B0604020202020204" pitchFamily="34" charset="0"/>
                <a:sym typeface="Arial" panose="020B0604020202020204" pitchFamily="34" charset="0"/>
              </a:defRPr>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26196597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Dwa elementy zawartości">
    <p:spTree>
      <p:nvGrpSpPr>
        <p:cNvPr id="1" name=""/>
        <p:cNvGrpSpPr/>
        <p:nvPr/>
      </p:nvGrpSpPr>
      <p:grpSpPr>
        <a:xfrm>
          <a:off x="0" y="0"/>
          <a:ext cx="0" cy="0"/>
          <a:chOff x="0" y="0"/>
          <a:chExt cx="0" cy="0"/>
        </a:xfrm>
      </p:grpSpPr>
      <p:graphicFrame>
        <p:nvGraphicFramePr>
          <p:cNvPr id="8" name="Obiekt 7" hidden="1">
            <a:extLst>
              <a:ext uri="{FF2B5EF4-FFF2-40B4-BE49-F238E27FC236}">
                <a16:creationId xmlns:a16="http://schemas.microsoft.com/office/drawing/2014/main" id="{81238833-F4C4-4E98-B17F-F5D68296F80A}"/>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551" name="think-cell Slide" r:id="rId5" imgW="425" imgH="426" progId="TCLayout.ActiveDocument.1">
                  <p:embed/>
                </p:oleObj>
              </mc:Choice>
              <mc:Fallback>
                <p:oleObj name="think-cell Slide" r:id="rId5" imgW="425" imgH="426" progId="TCLayout.ActiveDocument.1">
                  <p:embed/>
                  <p:pic>
                    <p:nvPicPr>
                      <p:cNvPr id="8" name="Obiekt 7" hidden="1">
                        <a:extLst>
                          <a:ext uri="{FF2B5EF4-FFF2-40B4-BE49-F238E27FC236}">
                            <a16:creationId xmlns:a16="http://schemas.microsoft.com/office/drawing/2014/main" id="{81238833-F4C4-4E98-B17F-F5D68296F80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3" name="Prostokąt 12" hidden="1">
            <a:extLst>
              <a:ext uri="{FF2B5EF4-FFF2-40B4-BE49-F238E27FC236}">
                <a16:creationId xmlns:a16="http://schemas.microsoft.com/office/drawing/2014/main" id="{9F028B16-D187-4493-83B4-CD664AD94E17}"/>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pl-PL" sz="32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3" name="Symbol zastępczy zawartości 2"/>
          <p:cNvSpPr>
            <a:spLocks noGrp="1"/>
          </p:cNvSpPr>
          <p:nvPr>
            <p:ph sz="half" idx="1"/>
          </p:nvPr>
        </p:nvSpPr>
        <p:spPr>
          <a:xfrm>
            <a:off x="609600" y="1830834"/>
            <a:ext cx="6998568" cy="4295330"/>
          </a:xfrm>
        </p:spPr>
        <p:txBody>
          <a:bodyPr/>
          <a:lstStyle>
            <a:lvl1pPr>
              <a:defRPr sz="2800">
                <a:latin typeface="Arial" panose="020B0604020202020204" pitchFamily="34" charset="0"/>
                <a:cs typeface="Arial" panose="020B0604020202020204" pitchFamily="34" charset="0"/>
                <a:sym typeface="Arial" panose="020B0604020202020204" pitchFamily="34" charset="0"/>
              </a:defRPr>
            </a:lvl1pPr>
            <a:lvl2pPr>
              <a:defRPr sz="2400">
                <a:latin typeface="Arial" panose="020B0604020202020204" pitchFamily="34" charset="0"/>
                <a:cs typeface="Arial" panose="020B0604020202020204" pitchFamily="34" charset="0"/>
                <a:sym typeface="Arial" panose="020B0604020202020204" pitchFamily="34" charset="0"/>
              </a:defRPr>
            </a:lvl2pPr>
            <a:lvl3pPr>
              <a:defRPr sz="2000">
                <a:latin typeface="Arial" panose="020B0604020202020204" pitchFamily="34" charset="0"/>
                <a:cs typeface="Arial" panose="020B0604020202020204" pitchFamily="34" charset="0"/>
                <a:sym typeface="Arial" panose="020B0604020202020204" pitchFamily="34" charset="0"/>
              </a:defRPr>
            </a:lvl3pPr>
            <a:lvl4pPr>
              <a:defRPr sz="1800">
                <a:latin typeface="Arial" panose="020B0604020202020204" pitchFamily="34" charset="0"/>
                <a:cs typeface="Arial" panose="020B0604020202020204" pitchFamily="34" charset="0"/>
                <a:sym typeface="Arial" panose="020B0604020202020204" pitchFamily="34" charset="0"/>
              </a:defRPr>
            </a:lvl4pPr>
            <a:lvl5pPr>
              <a:defRPr sz="1800">
                <a:latin typeface="Arial" panose="020B0604020202020204" pitchFamily="34" charset="0"/>
                <a:cs typeface="Arial" panose="020B0604020202020204" pitchFamily="34" charset="0"/>
                <a:sym typeface="Arial" panose="020B0604020202020204" pitchFamily="34" charset="0"/>
              </a:defRPr>
            </a:lvl5pPr>
            <a:lvl6pPr>
              <a:defRPr sz="1800"/>
            </a:lvl6pPr>
            <a:lvl7pPr>
              <a:defRPr sz="1800"/>
            </a:lvl7pPr>
            <a:lvl8pPr>
              <a:defRPr sz="1800"/>
            </a:lvl8pPr>
            <a:lvl9pPr>
              <a:defRPr sz="1800"/>
            </a:lvl9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zawartości 3"/>
          <p:cNvSpPr>
            <a:spLocks noGrp="1"/>
          </p:cNvSpPr>
          <p:nvPr>
            <p:ph sz="half" idx="2"/>
          </p:nvPr>
        </p:nvSpPr>
        <p:spPr>
          <a:xfrm>
            <a:off x="7824192" y="1830834"/>
            <a:ext cx="3758208" cy="4295330"/>
          </a:xfrm>
        </p:spPr>
        <p:txBody>
          <a:bodyPr/>
          <a:lstStyle>
            <a:lvl1pPr>
              <a:defRPr sz="2800">
                <a:latin typeface="Arial" panose="020B0604020202020204" pitchFamily="34" charset="0"/>
                <a:cs typeface="Arial" panose="020B0604020202020204" pitchFamily="34" charset="0"/>
                <a:sym typeface="Arial" panose="020B0604020202020204" pitchFamily="34" charset="0"/>
              </a:defRPr>
            </a:lvl1pPr>
            <a:lvl2pPr>
              <a:defRPr sz="2400">
                <a:latin typeface="Arial" panose="020B0604020202020204" pitchFamily="34" charset="0"/>
                <a:cs typeface="Arial" panose="020B0604020202020204" pitchFamily="34" charset="0"/>
                <a:sym typeface="Arial" panose="020B0604020202020204" pitchFamily="34" charset="0"/>
              </a:defRPr>
            </a:lvl2pPr>
            <a:lvl3pPr>
              <a:defRPr sz="2000">
                <a:latin typeface="Arial" panose="020B0604020202020204" pitchFamily="34" charset="0"/>
                <a:cs typeface="Arial" panose="020B0604020202020204" pitchFamily="34" charset="0"/>
                <a:sym typeface="Arial" panose="020B0604020202020204" pitchFamily="34" charset="0"/>
              </a:defRPr>
            </a:lvl3pPr>
            <a:lvl4pPr>
              <a:defRPr sz="1800">
                <a:latin typeface="Arial" panose="020B0604020202020204" pitchFamily="34" charset="0"/>
                <a:cs typeface="Arial" panose="020B0604020202020204" pitchFamily="34" charset="0"/>
                <a:sym typeface="Arial" panose="020B0604020202020204" pitchFamily="34" charset="0"/>
              </a:defRPr>
            </a:lvl4pPr>
            <a:lvl5pPr>
              <a:defRPr sz="1800">
                <a:latin typeface="Arial" panose="020B0604020202020204" pitchFamily="34" charset="0"/>
                <a:cs typeface="Arial" panose="020B0604020202020204" pitchFamily="34" charset="0"/>
                <a:sym typeface="Arial" panose="020B0604020202020204" pitchFamily="34" charset="0"/>
              </a:defRPr>
            </a:lvl5pPr>
            <a:lvl6pPr>
              <a:defRPr sz="1800"/>
            </a:lvl6pPr>
            <a:lvl7pPr>
              <a:defRPr sz="1800"/>
            </a:lvl7pPr>
            <a:lvl8pPr>
              <a:defRPr sz="1800"/>
            </a:lvl8pPr>
            <a:lvl9pPr>
              <a:defRPr sz="1800"/>
            </a:lvl9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stopki 5"/>
          <p:cNvSpPr>
            <a:spLocks noGrp="1"/>
          </p:cNvSpPr>
          <p:nvPr>
            <p:ph type="ftr" sz="quarter" idx="11"/>
          </p:nvPr>
        </p:nvSpPr>
        <p:spPr/>
        <p:txBody>
          <a:bodyPr/>
          <a:lstStyle>
            <a:lvl1pPr marL="0" algn="l" defTabSz="914400" rtl="0" eaLnBrk="1" latinLnBrk="0" hangingPunct="1">
              <a:defRPr lang="pl-PL" sz="1000" kern="1200" smtClean="0">
                <a:solidFill>
                  <a:schemeClr val="tx1">
                    <a:tint val="75000"/>
                  </a:schemeClr>
                </a:solidFill>
                <a:latin typeface="Arial Narrow" panose="020B0606020202030204" pitchFamily="34" charset="0"/>
                <a:ea typeface="+mn-ea"/>
                <a:cs typeface="Arial" panose="020B0604020202020204" pitchFamily="34" charset="0"/>
                <a:sym typeface="Arial" panose="020B0604020202020204" pitchFamily="34" charset="0"/>
              </a:defRPr>
            </a:lvl1pPr>
          </a:lstStyle>
          <a:p>
            <a:endParaRPr lang="pl-PL" dirty="0"/>
          </a:p>
        </p:txBody>
      </p:sp>
      <p:sp>
        <p:nvSpPr>
          <p:cNvPr id="7" name="Symbol zastępczy numeru slajdu 6"/>
          <p:cNvSpPr>
            <a:spLocks noGrp="1"/>
          </p:cNvSpPr>
          <p:nvPr>
            <p:ph type="sldNum" sz="quarter" idx="12"/>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fld id="{C881FB35-C199-4C8E-8254-67B4F36231FF}" type="slidenum">
              <a:rPr lang="pl-PL" smtClean="0"/>
              <a:pPr/>
              <a:t>‹#›</a:t>
            </a:fld>
            <a:endParaRPr lang="pl-PL" dirty="0"/>
          </a:p>
        </p:txBody>
      </p:sp>
      <p:sp>
        <p:nvSpPr>
          <p:cNvPr id="10" name="Tytuł 1">
            <a:extLst>
              <a:ext uri="{FF2B5EF4-FFF2-40B4-BE49-F238E27FC236}">
                <a16:creationId xmlns:a16="http://schemas.microsoft.com/office/drawing/2014/main" id="{34E8D7E8-E3A5-4CD1-973F-B3F0ADEF917A}"/>
              </a:ext>
            </a:extLst>
          </p:cNvPr>
          <p:cNvSpPr>
            <a:spLocks noGrp="1"/>
          </p:cNvSpPr>
          <p:nvPr>
            <p:ph type="title"/>
          </p:nvPr>
        </p:nvSpPr>
        <p:spPr>
          <a:xfrm>
            <a:off x="609600" y="274638"/>
            <a:ext cx="10972800" cy="778098"/>
          </a:xfrm>
          <a:prstGeom prst="rect">
            <a:avLst/>
          </a:prstGeom>
        </p:spPr>
        <p:txBody>
          <a:bodyPr>
            <a:normAutofit/>
          </a:bodyPr>
          <a:lstStyle>
            <a:lvl1pPr algn="l" defTabSz="914400" rtl="0" eaLnBrk="1" latinLnBrk="0" hangingPunct="1">
              <a:spcBef>
                <a:spcPct val="0"/>
              </a:spcBef>
              <a:buNone/>
              <a:defRPr lang="pl-PL" sz="3200" b="1" kern="1200" dirty="0">
                <a:solidFill>
                  <a:schemeClr val="tx1"/>
                </a:solidFill>
                <a:latin typeface="Arial" panose="020B0604020202020204" pitchFamily="34" charset="0"/>
                <a:ea typeface="+mj-ea"/>
                <a:cs typeface="Arial" panose="020B0604020202020204" pitchFamily="34" charset="0"/>
                <a:sym typeface="Arial" panose="020B0604020202020204" pitchFamily="34" charset="0"/>
              </a:defRPr>
            </a:lvl1pPr>
          </a:lstStyle>
          <a:p>
            <a:r>
              <a:rPr lang="pl-PL" dirty="0"/>
              <a:t>Kliknij, aby edytować styl</a:t>
            </a:r>
          </a:p>
        </p:txBody>
      </p:sp>
      <p:sp>
        <p:nvSpPr>
          <p:cNvPr id="11" name="Symbol zastępczy zawartości 2">
            <a:extLst>
              <a:ext uri="{FF2B5EF4-FFF2-40B4-BE49-F238E27FC236}">
                <a16:creationId xmlns:a16="http://schemas.microsoft.com/office/drawing/2014/main" id="{0B7A1CE3-D12C-4F93-B5D3-686419F99065}"/>
              </a:ext>
            </a:extLst>
          </p:cNvPr>
          <p:cNvSpPr>
            <a:spLocks noGrp="1"/>
          </p:cNvSpPr>
          <p:nvPr>
            <p:ph idx="13"/>
          </p:nvPr>
        </p:nvSpPr>
        <p:spPr>
          <a:xfrm>
            <a:off x="609600" y="1052736"/>
            <a:ext cx="10972800" cy="400110"/>
          </a:xfrm>
        </p:spPr>
        <p:txBody>
          <a:bodyPr>
            <a:spAutoFit/>
          </a:bodyPr>
          <a:lstStyle>
            <a:lvl1pPr marL="0" indent="0">
              <a:buNone/>
              <a:defRPr sz="2000" i="1">
                <a:solidFill>
                  <a:srgbClr val="027223"/>
                </a:solidFill>
                <a:latin typeface="Arial" panose="020B0604020202020204" pitchFamily="34" charset="0"/>
                <a:cs typeface="Arial" panose="020B0604020202020204" pitchFamily="34" charset="0"/>
                <a:sym typeface="Arial" panose="020B0604020202020204" pitchFamily="34" charset="0"/>
              </a:defRPr>
            </a:lvl1pPr>
          </a:lstStyle>
          <a:p>
            <a:pPr lvl="0"/>
            <a:r>
              <a:rPr lang="pl-PL" dirty="0"/>
              <a:t>Kliknij, aby edytować style wzorca tekstu</a:t>
            </a:r>
          </a:p>
        </p:txBody>
      </p:sp>
      <p:cxnSp>
        <p:nvCxnSpPr>
          <p:cNvPr id="5" name="Łącznik prosty 4">
            <a:extLst>
              <a:ext uri="{FF2B5EF4-FFF2-40B4-BE49-F238E27FC236}">
                <a16:creationId xmlns:a16="http://schemas.microsoft.com/office/drawing/2014/main" id="{A4D3485B-8ABD-4D1E-BD3E-8BCE6542A53B}"/>
              </a:ext>
            </a:extLst>
          </p:cNvPr>
          <p:cNvCxnSpPr/>
          <p:nvPr userDrawn="1"/>
        </p:nvCxnSpPr>
        <p:spPr>
          <a:xfrm>
            <a:off x="7824192" y="1805159"/>
            <a:ext cx="4439816" cy="0"/>
          </a:xfrm>
          <a:prstGeom prst="line">
            <a:avLst/>
          </a:prstGeom>
          <a:ln w="57150">
            <a:gradFill flip="none" rotWithShape="1">
              <a:gsLst>
                <a:gs pos="20000">
                  <a:srgbClr val="027223"/>
                </a:gs>
                <a:gs pos="80000">
                  <a:srgbClr val="43B02A"/>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62826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orównanie">
    <p:spTree>
      <p:nvGrpSpPr>
        <p:cNvPr id="1" name=""/>
        <p:cNvGrpSpPr/>
        <p:nvPr/>
      </p:nvGrpSpPr>
      <p:grpSpPr>
        <a:xfrm>
          <a:off x="0" y="0"/>
          <a:ext cx="0" cy="0"/>
          <a:chOff x="0" y="0"/>
          <a:chExt cx="0" cy="0"/>
        </a:xfrm>
      </p:grpSpPr>
      <p:graphicFrame>
        <p:nvGraphicFramePr>
          <p:cNvPr id="10" name="Obiekt 9" hidden="1">
            <a:extLst>
              <a:ext uri="{FF2B5EF4-FFF2-40B4-BE49-F238E27FC236}">
                <a16:creationId xmlns:a16="http://schemas.microsoft.com/office/drawing/2014/main" id="{35B6796B-6A8F-4AFF-B1BA-7F8411C8284F}"/>
              </a:ext>
            </a:extLst>
          </p:cNvPr>
          <p:cNvGraphicFramePr>
            <a:graphicFrameLocks noChangeAspect="1"/>
          </p:cNvGraphicFramePr>
          <p:nvPr userDrawn="1">
            <p:custDataLst>
              <p:tags r:id="rId2"/>
            </p:custDataLst>
            <p:extLst>
              <p:ext uri="{D42A27DB-BD31-4B8C-83A1-F6EECF244321}">
                <p14:modId xmlns:p14="http://schemas.microsoft.com/office/powerpoint/2010/main" val="15668084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575" name="think-cell Slide" r:id="rId5" imgW="425" imgH="426" progId="TCLayout.ActiveDocument.1">
                  <p:embed/>
                </p:oleObj>
              </mc:Choice>
              <mc:Fallback>
                <p:oleObj name="think-cell Slide" r:id="rId5" imgW="425" imgH="426" progId="TCLayout.ActiveDocument.1">
                  <p:embed/>
                  <p:pic>
                    <p:nvPicPr>
                      <p:cNvPr id="10" name="Obiekt 9" hidden="1">
                        <a:extLst>
                          <a:ext uri="{FF2B5EF4-FFF2-40B4-BE49-F238E27FC236}">
                            <a16:creationId xmlns:a16="http://schemas.microsoft.com/office/drawing/2014/main" id="{35B6796B-6A8F-4AFF-B1BA-7F8411C8284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5" name="Prostokąt 14" hidden="1">
            <a:extLst>
              <a:ext uri="{FF2B5EF4-FFF2-40B4-BE49-F238E27FC236}">
                <a16:creationId xmlns:a16="http://schemas.microsoft.com/office/drawing/2014/main" id="{0C0B20FF-6923-4E85-90A5-AB7E0ECC1820}"/>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pl-PL" sz="32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3" name="Symbol zastępczy tekstu 2"/>
          <p:cNvSpPr>
            <a:spLocks noGrp="1"/>
          </p:cNvSpPr>
          <p:nvPr>
            <p:ph type="body" idx="1"/>
          </p:nvPr>
        </p:nvSpPr>
        <p:spPr>
          <a:xfrm>
            <a:off x="609600" y="1117497"/>
            <a:ext cx="5386917" cy="639762"/>
          </a:xfrm>
        </p:spPr>
        <p:txBody>
          <a:bodyPr anchor="b">
            <a:normAutofit/>
          </a:bodyPr>
          <a:lstStyle>
            <a:lvl1pPr marL="0" indent="0">
              <a:buNone/>
              <a:defRPr sz="2000" b="1">
                <a:latin typeface="Arial" panose="020B0604020202020204" pitchFamily="34" charset="0"/>
                <a:cs typeface="Arial" panose="020B0604020202020204" pitchFamily="34" charset="0"/>
                <a:sym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a:t>Kliknij, aby edytować style wzorca tekstu</a:t>
            </a:r>
          </a:p>
        </p:txBody>
      </p:sp>
      <p:sp>
        <p:nvSpPr>
          <p:cNvPr id="4" name="Symbol zastępczy zawartości 3"/>
          <p:cNvSpPr>
            <a:spLocks noGrp="1"/>
          </p:cNvSpPr>
          <p:nvPr>
            <p:ph sz="half" idx="2"/>
          </p:nvPr>
        </p:nvSpPr>
        <p:spPr>
          <a:xfrm>
            <a:off x="609600" y="1822020"/>
            <a:ext cx="5386917" cy="4304143"/>
          </a:xfrm>
        </p:spPr>
        <p:txBody>
          <a:bodyPr/>
          <a:lstStyle>
            <a:lvl1pPr>
              <a:defRPr sz="2400">
                <a:latin typeface="Arial" panose="020B0604020202020204" pitchFamily="34" charset="0"/>
                <a:cs typeface="Arial" panose="020B0604020202020204" pitchFamily="34" charset="0"/>
                <a:sym typeface="Arial" panose="020B0604020202020204" pitchFamily="34" charset="0"/>
              </a:defRPr>
            </a:lvl1pPr>
            <a:lvl2pPr>
              <a:defRPr sz="2000">
                <a:latin typeface="Arial" panose="020B0604020202020204" pitchFamily="34" charset="0"/>
                <a:cs typeface="Arial" panose="020B0604020202020204" pitchFamily="34" charset="0"/>
                <a:sym typeface="Arial" panose="020B0604020202020204" pitchFamily="34" charset="0"/>
              </a:defRPr>
            </a:lvl2pPr>
            <a:lvl3pPr>
              <a:defRPr sz="1800">
                <a:latin typeface="Arial" panose="020B0604020202020204" pitchFamily="34" charset="0"/>
                <a:cs typeface="Arial" panose="020B0604020202020204" pitchFamily="34" charset="0"/>
                <a:sym typeface="Arial" panose="020B0604020202020204" pitchFamily="34" charset="0"/>
              </a:defRPr>
            </a:lvl3pPr>
            <a:lvl4pPr>
              <a:defRPr sz="1600">
                <a:latin typeface="Arial" panose="020B0604020202020204" pitchFamily="34" charset="0"/>
                <a:cs typeface="Arial" panose="020B0604020202020204" pitchFamily="34" charset="0"/>
                <a:sym typeface="Arial" panose="020B0604020202020204" pitchFamily="34" charset="0"/>
              </a:defRPr>
            </a:lvl4pPr>
            <a:lvl5pPr>
              <a:defRPr sz="1600">
                <a:latin typeface="Arial" panose="020B0604020202020204" pitchFamily="34" charset="0"/>
                <a:cs typeface="Arial" panose="020B0604020202020204" pitchFamily="34" charset="0"/>
                <a:sym typeface="Arial" panose="020B0604020202020204" pitchFamily="34" charset="0"/>
              </a:defRPr>
            </a:lvl5pPr>
            <a:lvl6pPr>
              <a:defRPr sz="1600"/>
            </a:lvl6pPr>
            <a:lvl7pPr>
              <a:defRPr sz="1600"/>
            </a:lvl7pPr>
            <a:lvl8pPr>
              <a:defRPr sz="1600"/>
            </a:lvl8pPr>
            <a:lvl9pPr>
              <a:defRPr sz="1600"/>
            </a:lvl9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5" name="Symbol zastępczy tekstu 4"/>
          <p:cNvSpPr>
            <a:spLocks noGrp="1"/>
          </p:cNvSpPr>
          <p:nvPr>
            <p:ph type="body" sz="quarter" idx="3"/>
          </p:nvPr>
        </p:nvSpPr>
        <p:spPr>
          <a:xfrm>
            <a:off x="6193368" y="1117497"/>
            <a:ext cx="5389033" cy="639762"/>
          </a:xfrm>
        </p:spPr>
        <p:txBody>
          <a:bodyPr anchor="b">
            <a:normAutofit/>
          </a:bodyPr>
          <a:lstStyle>
            <a:lvl1pPr marL="0" indent="0">
              <a:buNone/>
              <a:defRPr sz="2000" b="1">
                <a:latin typeface="Arial" panose="020B0604020202020204" pitchFamily="34" charset="0"/>
                <a:cs typeface="Arial" panose="020B0604020202020204" pitchFamily="34" charset="0"/>
                <a:sym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93368" y="1822020"/>
            <a:ext cx="5389033" cy="4304143"/>
          </a:xfrm>
        </p:spPr>
        <p:txBody>
          <a:bodyPr/>
          <a:lstStyle>
            <a:lvl1pPr>
              <a:defRPr sz="2400">
                <a:latin typeface="Arial" panose="020B0604020202020204" pitchFamily="34" charset="0"/>
                <a:cs typeface="Arial" panose="020B0604020202020204" pitchFamily="34" charset="0"/>
                <a:sym typeface="Arial" panose="020B0604020202020204" pitchFamily="34" charset="0"/>
              </a:defRPr>
            </a:lvl1pPr>
            <a:lvl2pPr>
              <a:defRPr sz="2000">
                <a:latin typeface="Arial" panose="020B0604020202020204" pitchFamily="34" charset="0"/>
                <a:cs typeface="Arial" panose="020B0604020202020204" pitchFamily="34" charset="0"/>
                <a:sym typeface="Arial" panose="020B0604020202020204" pitchFamily="34" charset="0"/>
              </a:defRPr>
            </a:lvl2pPr>
            <a:lvl3pPr>
              <a:defRPr sz="1800">
                <a:latin typeface="Arial" panose="020B0604020202020204" pitchFamily="34" charset="0"/>
                <a:cs typeface="Arial" panose="020B0604020202020204" pitchFamily="34" charset="0"/>
                <a:sym typeface="Arial" panose="020B0604020202020204" pitchFamily="34" charset="0"/>
              </a:defRPr>
            </a:lvl3pPr>
            <a:lvl4pPr>
              <a:defRPr sz="1600">
                <a:latin typeface="Arial" panose="020B0604020202020204" pitchFamily="34" charset="0"/>
                <a:cs typeface="Arial" panose="020B0604020202020204" pitchFamily="34" charset="0"/>
                <a:sym typeface="Arial" panose="020B0604020202020204" pitchFamily="34" charset="0"/>
              </a:defRPr>
            </a:lvl4pPr>
            <a:lvl5pPr>
              <a:defRPr sz="1600">
                <a:latin typeface="Arial" panose="020B0604020202020204" pitchFamily="34" charset="0"/>
                <a:cs typeface="Arial" panose="020B0604020202020204" pitchFamily="34" charset="0"/>
                <a:sym typeface="Arial" panose="020B0604020202020204" pitchFamily="34" charset="0"/>
              </a:defRPr>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8" name="Symbol zastępczy stopki 7"/>
          <p:cNvSpPr>
            <a:spLocks noGrp="1"/>
          </p:cNvSpPr>
          <p:nvPr>
            <p:ph type="ftr" sz="quarter" idx="11"/>
          </p:nvPr>
        </p:nvSpPr>
        <p:spPr/>
        <p:txBody>
          <a:bodyPr/>
          <a:lstStyle>
            <a:lvl1pPr marL="0" algn="l" defTabSz="914400" rtl="0" eaLnBrk="1" latinLnBrk="0" hangingPunct="1">
              <a:defRPr lang="pl-PL" sz="1000" kern="1200" smtClean="0">
                <a:solidFill>
                  <a:schemeClr val="tx1">
                    <a:tint val="75000"/>
                  </a:schemeClr>
                </a:solidFill>
                <a:latin typeface="Arial Narrow" panose="020B0606020202030204" pitchFamily="34" charset="0"/>
                <a:ea typeface="+mn-ea"/>
                <a:cs typeface="Arial" panose="020B0604020202020204" pitchFamily="34" charset="0"/>
                <a:sym typeface="Arial" panose="020B0604020202020204" pitchFamily="34" charset="0"/>
              </a:defRPr>
            </a:lvl1pPr>
          </a:lstStyle>
          <a:p>
            <a:endParaRPr lang="pl-PL" dirty="0"/>
          </a:p>
        </p:txBody>
      </p:sp>
      <p:sp>
        <p:nvSpPr>
          <p:cNvPr id="9" name="Symbol zastępczy numeru slajdu 8"/>
          <p:cNvSpPr>
            <a:spLocks noGrp="1"/>
          </p:cNvSpPr>
          <p:nvPr>
            <p:ph type="sldNum" sz="quarter" idx="12"/>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fld id="{C881FB35-C199-4C8E-8254-67B4F36231FF}" type="slidenum">
              <a:rPr lang="pl-PL" smtClean="0"/>
              <a:pPr/>
              <a:t>‹#›</a:t>
            </a:fld>
            <a:endParaRPr lang="pl-PL" dirty="0"/>
          </a:p>
        </p:txBody>
      </p:sp>
      <p:sp>
        <p:nvSpPr>
          <p:cNvPr id="12" name="Tytuł 1">
            <a:extLst>
              <a:ext uri="{FF2B5EF4-FFF2-40B4-BE49-F238E27FC236}">
                <a16:creationId xmlns:a16="http://schemas.microsoft.com/office/drawing/2014/main" id="{25A39632-5CE1-4696-9DCF-54AB237A3FDE}"/>
              </a:ext>
            </a:extLst>
          </p:cNvPr>
          <p:cNvSpPr>
            <a:spLocks noGrp="1"/>
          </p:cNvSpPr>
          <p:nvPr>
            <p:ph type="title"/>
          </p:nvPr>
        </p:nvSpPr>
        <p:spPr>
          <a:xfrm>
            <a:off x="609600" y="274638"/>
            <a:ext cx="10972800" cy="778098"/>
          </a:xfrm>
          <a:prstGeom prst="rect">
            <a:avLst/>
          </a:prstGeom>
        </p:spPr>
        <p:txBody>
          <a:bodyPr>
            <a:normAutofit/>
          </a:bodyPr>
          <a:lstStyle>
            <a:lvl1pPr algn="l" defTabSz="914400" rtl="0" eaLnBrk="1" latinLnBrk="0" hangingPunct="1">
              <a:spcBef>
                <a:spcPct val="0"/>
              </a:spcBef>
              <a:buNone/>
              <a:defRPr lang="pl-PL" sz="3200" b="1" kern="1200" dirty="0">
                <a:solidFill>
                  <a:schemeClr val="tx1"/>
                </a:solidFill>
                <a:latin typeface="Arial" panose="020B0604020202020204" pitchFamily="34" charset="0"/>
                <a:ea typeface="+mj-ea"/>
                <a:cs typeface="Arial" panose="020B0604020202020204" pitchFamily="34" charset="0"/>
                <a:sym typeface="Arial" panose="020B0604020202020204" pitchFamily="34" charset="0"/>
              </a:defRPr>
            </a:lvl1pPr>
          </a:lstStyle>
          <a:p>
            <a:r>
              <a:rPr lang="pl-PL" dirty="0"/>
              <a:t>Kliknij, aby edytować styl</a:t>
            </a:r>
          </a:p>
        </p:txBody>
      </p:sp>
    </p:spTree>
    <p:extLst>
      <p:ext uri="{BB962C8B-B14F-4D97-AF65-F5344CB8AC3E}">
        <p14:creationId xmlns:p14="http://schemas.microsoft.com/office/powerpoint/2010/main" val="38767420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ylko tytuł">
    <p:spTree>
      <p:nvGrpSpPr>
        <p:cNvPr id="1" name=""/>
        <p:cNvGrpSpPr/>
        <p:nvPr/>
      </p:nvGrpSpPr>
      <p:grpSpPr>
        <a:xfrm>
          <a:off x="0" y="0"/>
          <a:ext cx="0" cy="0"/>
          <a:chOff x="0" y="0"/>
          <a:chExt cx="0" cy="0"/>
        </a:xfrm>
      </p:grpSpPr>
      <p:graphicFrame>
        <p:nvGraphicFramePr>
          <p:cNvPr id="8" name="Obiekt 7" hidden="1">
            <a:extLst>
              <a:ext uri="{FF2B5EF4-FFF2-40B4-BE49-F238E27FC236}">
                <a16:creationId xmlns:a16="http://schemas.microsoft.com/office/drawing/2014/main" id="{0022C82B-A71B-4091-97AC-4BA52FCCCD48}"/>
              </a:ext>
            </a:extLst>
          </p:cNvPr>
          <p:cNvGraphicFramePr>
            <a:graphicFrameLocks noChangeAspect="1"/>
          </p:cNvGraphicFramePr>
          <p:nvPr userDrawn="1">
            <p:custDataLst>
              <p:tags r:id="rId2"/>
            </p:custDataLst>
            <p:extLst>
              <p:ext uri="{D42A27DB-BD31-4B8C-83A1-F6EECF244321}">
                <p14:modId xmlns:p14="http://schemas.microsoft.com/office/powerpoint/2010/main" val="24400242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599" name="think-cell Slide" r:id="rId5" imgW="425" imgH="426" progId="TCLayout.ActiveDocument.1">
                  <p:embed/>
                </p:oleObj>
              </mc:Choice>
              <mc:Fallback>
                <p:oleObj name="think-cell Slide" r:id="rId5" imgW="425" imgH="426" progId="TCLayout.ActiveDocument.1">
                  <p:embed/>
                  <p:pic>
                    <p:nvPicPr>
                      <p:cNvPr id="8" name="Obiekt 7" hidden="1">
                        <a:extLst>
                          <a:ext uri="{FF2B5EF4-FFF2-40B4-BE49-F238E27FC236}">
                            <a16:creationId xmlns:a16="http://schemas.microsoft.com/office/drawing/2014/main" id="{0022C82B-A71B-4091-97AC-4BA52FCCCD4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Prostokąt 10" hidden="1">
            <a:extLst>
              <a:ext uri="{FF2B5EF4-FFF2-40B4-BE49-F238E27FC236}">
                <a16:creationId xmlns:a16="http://schemas.microsoft.com/office/drawing/2014/main" id="{15AC6373-9865-431E-B4C3-67308DCBF9EE}"/>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pl-PL" sz="32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4" name="Symbol zastępczy stopki 3"/>
          <p:cNvSpPr>
            <a:spLocks noGrp="1"/>
          </p:cNvSpPr>
          <p:nvPr>
            <p:ph type="ftr" sz="quarter" idx="11"/>
          </p:nvPr>
        </p:nvSpPr>
        <p:spPr/>
        <p:txBody>
          <a:bodyPr/>
          <a:lstStyle>
            <a:lvl1pPr marL="0" algn="l" defTabSz="914400" rtl="0" eaLnBrk="1" latinLnBrk="0" hangingPunct="1">
              <a:defRPr lang="pl-PL" sz="1000" kern="1200" smtClean="0">
                <a:solidFill>
                  <a:schemeClr val="tx1">
                    <a:tint val="75000"/>
                  </a:schemeClr>
                </a:solidFill>
                <a:latin typeface="Arial Narrow" panose="020B0606020202030204" pitchFamily="34" charset="0"/>
                <a:ea typeface="+mn-ea"/>
                <a:cs typeface="Arial" panose="020B0604020202020204" pitchFamily="34" charset="0"/>
                <a:sym typeface="Arial" panose="020B0604020202020204" pitchFamily="34" charset="0"/>
              </a:defRPr>
            </a:lvl1pPr>
          </a:lstStyle>
          <a:p>
            <a:endParaRPr lang="pl-PL" dirty="0"/>
          </a:p>
        </p:txBody>
      </p:sp>
      <p:sp>
        <p:nvSpPr>
          <p:cNvPr id="5" name="Symbol zastępczy numeru slajdu 4"/>
          <p:cNvSpPr>
            <a:spLocks noGrp="1"/>
          </p:cNvSpPr>
          <p:nvPr>
            <p:ph type="sldNum" sz="quarter" idx="12"/>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fld id="{C881FB35-C199-4C8E-8254-67B4F36231FF}" type="slidenum">
              <a:rPr lang="pl-PL" smtClean="0"/>
              <a:pPr/>
              <a:t>‹#›</a:t>
            </a:fld>
            <a:endParaRPr lang="pl-PL" dirty="0"/>
          </a:p>
        </p:txBody>
      </p:sp>
      <p:sp>
        <p:nvSpPr>
          <p:cNvPr id="9" name="Tytuł 1">
            <a:extLst>
              <a:ext uri="{FF2B5EF4-FFF2-40B4-BE49-F238E27FC236}">
                <a16:creationId xmlns:a16="http://schemas.microsoft.com/office/drawing/2014/main" id="{FF491C0B-C522-4C25-9FE3-A767F5550000}"/>
              </a:ext>
            </a:extLst>
          </p:cNvPr>
          <p:cNvSpPr>
            <a:spLocks noGrp="1"/>
          </p:cNvSpPr>
          <p:nvPr>
            <p:ph type="title"/>
          </p:nvPr>
        </p:nvSpPr>
        <p:spPr>
          <a:xfrm>
            <a:off x="609600" y="274638"/>
            <a:ext cx="10972800" cy="778098"/>
          </a:xfrm>
          <a:prstGeom prst="rect">
            <a:avLst/>
          </a:prstGeom>
        </p:spPr>
        <p:txBody>
          <a:bodyPr>
            <a:normAutofit/>
          </a:bodyPr>
          <a:lstStyle>
            <a:lvl1pPr algn="l" defTabSz="914400" rtl="0" eaLnBrk="1" latinLnBrk="0" hangingPunct="1">
              <a:spcBef>
                <a:spcPct val="0"/>
              </a:spcBef>
              <a:buNone/>
              <a:defRPr lang="pl-PL" sz="3200" b="1" kern="1200" dirty="0">
                <a:solidFill>
                  <a:schemeClr val="tx1"/>
                </a:solidFill>
                <a:latin typeface="Arial" panose="020B0604020202020204" pitchFamily="34" charset="0"/>
                <a:ea typeface="+mj-ea"/>
                <a:cs typeface="Arial" panose="020B0604020202020204" pitchFamily="34" charset="0"/>
                <a:sym typeface="Arial" panose="020B0604020202020204" pitchFamily="34" charset="0"/>
              </a:defRPr>
            </a:lvl1pPr>
          </a:lstStyle>
          <a:p>
            <a:r>
              <a:rPr lang="pl-PL" dirty="0"/>
              <a:t>Kliknij, aby edytować styl</a:t>
            </a:r>
          </a:p>
        </p:txBody>
      </p:sp>
      <p:sp>
        <p:nvSpPr>
          <p:cNvPr id="10" name="Symbol zastępczy zawartości 2">
            <a:extLst>
              <a:ext uri="{FF2B5EF4-FFF2-40B4-BE49-F238E27FC236}">
                <a16:creationId xmlns:a16="http://schemas.microsoft.com/office/drawing/2014/main" id="{89D654B2-B4D5-4874-9541-A67AB2D4A730}"/>
              </a:ext>
            </a:extLst>
          </p:cNvPr>
          <p:cNvSpPr>
            <a:spLocks noGrp="1"/>
          </p:cNvSpPr>
          <p:nvPr>
            <p:ph idx="13"/>
          </p:nvPr>
        </p:nvSpPr>
        <p:spPr>
          <a:xfrm>
            <a:off x="609600" y="1052736"/>
            <a:ext cx="10972800" cy="400110"/>
          </a:xfrm>
        </p:spPr>
        <p:txBody>
          <a:bodyPr>
            <a:spAutoFit/>
          </a:bodyPr>
          <a:lstStyle>
            <a:lvl1pPr marL="0" indent="0">
              <a:buNone/>
              <a:defRPr sz="2000" i="1">
                <a:solidFill>
                  <a:srgbClr val="027223"/>
                </a:solidFill>
                <a:latin typeface="Arial" panose="020B0604020202020204" pitchFamily="34" charset="0"/>
                <a:cs typeface="Arial" panose="020B0604020202020204" pitchFamily="34" charset="0"/>
                <a:sym typeface="Arial" panose="020B0604020202020204" pitchFamily="34" charset="0"/>
              </a:defRPr>
            </a:lvl1pPr>
          </a:lstStyle>
          <a:p>
            <a:pPr lvl="0"/>
            <a:r>
              <a:rPr lang="pl-PL" dirty="0"/>
              <a:t>Kliknij, aby edytować style wzorca tekstu</a:t>
            </a:r>
          </a:p>
        </p:txBody>
      </p:sp>
    </p:spTree>
    <p:extLst>
      <p:ext uri="{BB962C8B-B14F-4D97-AF65-F5344CB8AC3E}">
        <p14:creationId xmlns:p14="http://schemas.microsoft.com/office/powerpoint/2010/main" val="8952606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ylko tytuł">
    <p:spTree>
      <p:nvGrpSpPr>
        <p:cNvPr id="1" name=""/>
        <p:cNvGrpSpPr/>
        <p:nvPr/>
      </p:nvGrpSpPr>
      <p:grpSpPr>
        <a:xfrm>
          <a:off x="0" y="0"/>
          <a:ext cx="0" cy="0"/>
          <a:chOff x="0" y="0"/>
          <a:chExt cx="0" cy="0"/>
        </a:xfrm>
      </p:grpSpPr>
      <p:graphicFrame>
        <p:nvGraphicFramePr>
          <p:cNvPr id="8" name="Obiekt 7" hidden="1">
            <a:extLst>
              <a:ext uri="{FF2B5EF4-FFF2-40B4-BE49-F238E27FC236}">
                <a16:creationId xmlns:a16="http://schemas.microsoft.com/office/drawing/2014/main" id="{0022C82B-A71B-4091-97AC-4BA52FCCCD48}"/>
              </a:ext>
            </a:extLst>
          </p:cNvPr>
          <p:cNvGraphicFramePr>
            <a:graphicFrameLocks noChangeAspect="1"/>
          </p:cNvGraphicFramePr>
          <p:nvPr userDrawn="1">
            <p:custDataLst>
              <p:tags r:id="rId2"/>
            </p:custDataLst>
            <p:extLst>
              <p:ext uri="{D42A27DB-BD31-4B8C-83A1-F6EECF244321}">
                <p14:modId xmlns:p14="http://schemas.microsoft.com/office/powerpoint/2010/main" val="40573898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623" name="think-cell Slide" r:id="rId5" imgW="425" imgH="426" progId="TCLayout.ActiveDocument.1">
                  <p:embed/>
                </p:oleObj>
              </mc:Choice>
              <mc:Fallback>
                <p:oleObj name="think-cell Slide" r:id="rId5" imgW="425" imgH="426" progId="TCLayout.ActiveDocument.1">
                  <p:embed/>
                  <p:pic>
                    <p:nvPicPr>
                      <p:cNvPr id="8" name="Obiekt 7" hidden="1">
                        <a:extLst>
                          <a:ext uri="{FF2B5EF4-FFF2-40B4-BE49-F238E27FC236}">
                            <a16:creationId xmlns:a16="http://schemas.microsoft.com/office/drawing/2014/main" id="{0022C82B-A71B-4091-97AC-4BA52FCCCD4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Prostokąt 1" hidden="1">
            <a:extLst>
              <a:ext uri="{FF2B5EF4-FFF2-40B4-BE49-F238E27FC236}">
                <a16:creationId xmlns:a16="http://schemas.microsoft.com/office/drawing/2014/main" id="{593DE52C-221A-45DA-8A1E-320CEB3FCEBC}"/>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pl-PL" sz="32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4" name="Symbol zastępczy stopki 3"/>
          <p:cNvSpPr>
            <a:spLocks noGrp="1"/>
          </p:cNvSpPr>
          <p:nvPr>
            <p:ph type="ftr" sz="quarter" idx="11"/>
          </p:nvPr>
        </p:nvSpPr>
        <p:spPr/>
        <p:txBody>
          <a:bodyPr/>
          <a:lstStyle>
            <a:lvl1pPr marL="0" algn="l" defTabSz="914400" rtl="0" eaLnBrk="1" latinLnBrk="0" hangingPunct="1">
              <a:defRPr lang="pl-PL" sz="1000" kern="1200" smtClean="0">
                <a:solidFill>
                  <a:schemeClr val="tx1">
                    <a:tint val="75000"/>
                  </a:schemeClr>
                </a:solidFill>
                <a:latin typeface="Arial Narrow" panose="020B0606020202030204" pitchFamily="34" charset="0"/>
                <a:ea typeface="+mn-ea"/>
                <a:cs typeface="Arial" panose="020B0604020202020204" pitchFamily="34" charset="0"/>
                <a:sym typeface="Arial" panose="020B0604020202020204" pitchFamily="34" charset="0"/>
              </a:defRPr>
            </a:lvl1pPr>
          </a:lstStyle>
          <a:p>
            <a:endParaRPr lang="pl-PL" dirty="0"/>
          </a:p>
        </p:txBody>
      </p:sp>
      <p:sp>
        <p:nvSpPr>
          <p:cNvPr id="5" name="Symbol zastępczy numeru slajdu 4"/>
          <p:cNvSpPr>
            <a:spLocks noGrp="1"/>
          </p:cNvSpPr>
          <p:nvPr>
            <p:ph type="sldNum" sz="quarter" idx="12"/>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fld id="{C881FB35-C199-4C8E-8254-67B4F36231FF}" type="slidenum">
              <a:rPr lang="pl-PL" smtClean="0"/>
              <a:pPr/>
              <a:t>‹#›</a:t>
            </a:fld>
            <a:endParaRPr lang="pl-PL" dirty="0"/>
          </a:p>
        </p:txBody>
      </p:sp>
      <p:sp>
        <p:nvSpPr>
          <p:cNvPr id="11" name="Tytuł 1">
            <a:extLst>
              <a:ext uri="{FF2B5EF4-FFF2-40B4-BE49-F238E27FC236}">
                <a16:creationId xmlns:a16="http://schemas.microsoft.com/office/drawing/2014/main" id="{9102B97D-1976-4A9D-BEDA-1C2A71B7F49A}"/>
              </a:ext>
            </a:extLst>
          </p:cNvPr>
          <p:cNvSpPr>
            <a:spLocks noGrp="1"/>
          </p:cNvSpPr>
          <p:nvPr>
            <p:ph type="title"/>
          </p:nvPr>
        </p:nvSpPr>
        <p:spPr>
          <a:xfrm>
            <a:off x="609600" y="274638"/>
            <a:ext cx="10972800" cy="778098"/>
          </a:xfrm>
          <a:prstGeom prst="rect">
            <a:avLst/>
          </a:prstGeom>
        </p:spPr>
        <p:txBody>
          <a:bodyPr>
            <a:normAutofit/>
          </a:bodyPr>
          <a:lstStyle>
            <a:lvl1pPr algn="l" defTabSz="914400" rtl="0" eaLnBrk="1" latinLnBrk="0" hangingPunct="1">
              <a:spcBef>
                <a:spcPct val="0"/>
              </a:spcBef>
              <a:buNone/>
              <a:defRPr lang="pl-PL" sz="3200" b="1" kern="1200" dirty="0">
                <a:solidFill>
                  <a:schemeClr val="tx1"/>
                </a:solidFill>
                <a:latin typeface="Arial" panose="020B0604020202020204" pitchFamily="34" charset="0"/>
                <a:ea typeface="+mj-ea"/>
                <a:cs typeface="Arial" panose="020B0604020202020204" pitchFamily="34" charset="0"/>
                <a:sym typeface="Arial" panose="020B0604020202020204" pitchFamily="34" charset="0"/>
              </a:defRPr>
            </a:lvl1pPr>
          </a:lstStyle>
          <a:p>
            <a:r>
              <a:rPr lang="pl-PL" dirty="0"/>
              <a:t>Kliknij, aby edytować styl</a:t>
            </a:r>
          </a:p>
        </p:txBody>
      </p:sp>
    </p:spTree>
    <p:extLst>
      <p:ext uri="{BB962C8B-B14F-4D97-AF65-F5344CB8AC3E}">
        <p14:creationId xmlns:p14="http://schemas.microsoft.com/office/powerpoint/2010/main" val="2534092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ylko tytuł">
    <p:spTree>
      <p:nvGrpSpPr>
        <p:cNvPr id="1" name=""/>
        <p:cNvGrpSpPr/>
        <p:nvPr/>
      </p:nvGrpSpPr>
      <p:grpSpPr>
        <a:xfrm>
          <a:off x="0" y="0"/>
          <a:ext cx="0" cy="0"/>
          <a:chOff x="0" y="0"/>
          <a:chExt cx="0" cy="0"/>
        </a:xfrm>
      </p:grpSpPr>
      <p:sp>
        <p:nvSpPr>
          <p:cNvPr id="67" name="Shape 67"/>
          <p:cNvSpPr/>
          <p:nvPr/>
        </p:nvSpPr>
        <p:spPr>
          <a:xfrm>
            <a:off x="0" y="758951"/>
            <a:ext cx="3443591" cy="5330954"/>
          </a:xfrm>
          <a:prstGeom prst="rect">
            <a:avLst/>
          </a:prstGeom>
          <a:solidFill>
            <a:schemeClr val="accent1"/>
          </a:solidFill>
          <a:ln w="12700">
            <a:miter lim="400000"/>
          </a:ln>
        </p:spPr>
        <p:txBody>
          <a:bodyPr lIns="45719" rIns="45719"/>
          <a:lstStyle/>
          <a:p>
            <a:endParaRPr/>
          </a:p>
        </p:txBody>
      </p:sp>
      <p:sp>
        <p:nvSpPr>
          <p:cNvPr id="68" name="Shape 68"/>
          <p:cNvSpPr/>
          <p:nvPr/>
        </p:nvSpPr>
        <p:spPr>
          <a:xfrm>
            <a:off x="11815864" y="758951"/>
            <a:ext cx="384049" cy="5330954"/>
          </a:xfrm>
          <a:prstGeom prst="rect">
            <a:avLst/>
          </a:prstGeom>
          <a:solidFill>
            <a:srgbClr val="C8C8C8">
              <a:alpha val="49804"/>
            </a:srgbClr>
          </a:solidFill>
          <a:ln w="12700">
            <a:miter lim="400000"/>
          </a:ln>
        </p:spPr>
        <p:txBody>
          <a:bodyPr lIns="45719" rIns="45719"/>
          <a:lstStyle/>
          <a:p>
            <a:endParaRPr/>
          </a:p>
        </p:txBody>
      </p:sp>
      <p:sp>
        <p:nvSpPr>
          <p:cNvPr id="69" name="Shape 69"/>
          <p:cNvSpPr>
            <a:spLocks noGrp="1"/>
          </p:cNvSpPr>
          <p:nvPr>
            <p:ph type="title"/>
          </p:nvPr>
        </p:nvSpPr>
        <p:spPr>
          <a:xfrm>
            <a:off x="252919" y="1123837"/>
            <a:ext cx="2947482" cy="4601184"/>
          </a:xfrm>
          <a:prstGeom prst="rect">
            <a:avLst/>
          </a:prstGeom>
          <a:extLst>
            <a:ext uri="{C572A759-6A51-4108-AA02-DFA0A04FC94B}">
              <ma14:wrappingTextBoxFlag xmlns:ma14="http://schemas.microsoft.com/office/mac/drawingml/2011/main" xmlns="" val="1"/>
            </a:ext>
          </a:extLst>
        </p:spPr>
        <p:txBody>
          <a:bodyPr/>
          <a:lstStyle/>
          <a:p>
            <a:r>
              <a:t>Kliknij, aby edytować styl</a:t>
            </a:r>
          </a:p>
        </p:txBody>
      </p:sp>
      <p:sp>
        <p:nvSpPr>
          <p:cNvPr id="70" name="Shape 7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graphicFrame>
        <p:nvGraphicFramePr>
          <p:cNvPr id="5" name="Obiekt 4" hidden="1">
            <a:extLst>
              <a:ext uri="{FF2B5EF4-FFF2-40B4-BE49-F238E27FC236}">
                <a16:creationId xmlns:a16="http://schemas.microsoft.com/office/drawing/2014/main" id="{294C4254-6A5A-4308-96BC-91A211207046}"/>
              </a:ext>
            </a:extLst>
          </p:cNvPr>
          <p:cNvGraphicFramePr>
            <a:graphicFrameLocks noChangeAspect="1"/>
          </p:cNvGraphicFramePr>
          <p:nvPr userDrawn="1">
            <p:custDataLst>
              <p:tags r:id="rId2"/>
            </p:custDataLst>
            <p:extLst>
              <p:ext uri="{D42A27DB-BD31-4B8C-83A1-F6EECF244321}">
                <p14:modId xmlns:p14="http://schemas.microsoft.com/office/powerpoint/2010/main" val="41287274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647" name="think-cell Slide" r:id="rId4" imgW="425" imgH="426" progId="TCLayout.ActiveDocument.1">
                  <p:embed/>
                </p:oleObj>
              </mc:Choice>
              <mc:Fallback>
                <p:oleObj name="think-cell Slide" r:id="rId4" imgW="425" imgH="426" progId="TCLayout.ActiveDocument.1">
                  <p:embed/>
                  <p:pic>
                    <p:nvPicPr>
                      <p:cNvPr id="5" name="Obiekt 4" hidden="1">
                        <a:extLst>
                          <a:ext uri="{FF2B5EF4-FFF2-40B4-BE49-F238E27FC236}">
                            <a16:creationId xmlns:a16="http://schemas.microsoft.com/office/drawing/2014/main" id="{294C4254-6A5A-4308-96BC-91A21120704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Symbol zastępczy stopki 2"/>
          <p:cNvSpPr>
            <a:spLocks noGrp="1"/>
          </p:cNvSpPr>
          <p:nvPr>
            <p:ph type="ftr" sz="quarter" idx="11"/>
          </p:nvPr>
        </p:nvSpPr>
        <p:spPr/>
        <p:txBody>
          <a:bodyPr/>
          <a:lstStyle>
            <a:lvl1pPr marL="0" algn="l" defTabSz="914400" rtl="0" eaLnBrk="1" latinLnBrk="0" hangingPunct="1">
              <a:defRPr lang="pl-PL" sz="1000" kern="1200" smtClean="0">
                <a:solidFill>
                  <a:schemeClr val="tx1">
                    <a:tint val="75000"/>
                  </a:schemeClr>
                </a:solidFill>
                <a:latin typeface="Arial Narrow" panose="020B0606020202030204" pitchFamily="34" charset="0"/>
                <a:ea typeface="+mn-ea"/>
                <a:cs typeface="Arial" panose="020B0604020202020204" pitchFamily="34" charset="0"/>
                <a:sym typeface="Arial" panose="020B0604020202020204" pitchFamily="34" charset="0"/>
              </a:defRPr>
            </a:lvl1pPr>
          </a:lstStyle>
          <a:p>
            <a:endParaRPr lang="pl-PL" dirty="0"/>
          </a:p>
        </p:txBody>
      </p:sp>
      <p:sp>
        <p:nvSpPr>
          <p:cNvPr id="4" name="Symbol zastępczy numeru slajdu 3"/>
          <p:cNvSpPr>
            <a:spLocks noGrp="1"/>
          </p:cNvSpPr>
          <p:nvPr>
            <p:ph type="sldNum" sz="quarter" idx="12"/>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fld id="{C881FB35-C199-4C8E-8254-67B4F36231FF}" type="slidenum">
              <a:rPr lang="pl-PL" smtClean="0"/>
              <a:pPr/>
              <a:t>‹#›</a:t>
            </a:fld>
            <a:endParaRPr lang="pl-PL" dirty="0"/>
          </a:p>
        </p:txBody>
      </p:sp>
    </p:spTree>
    <p:extLst>
      <p:ext uri="{BB962C8B-B14F-4D97-AF65-F5344CB8AC3E}">
        <p14:creationId xmlns:p14="http://schemas.microsoft.com/office/powerpoint/2010/main" val="3690126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graphicFrame>
        <p:nvGraphicFramePr>
          <p:cNvPr id="9" name="Obiekt 8" hidden="1">
            <a:extLst>
              <a:ext uri="{FF2B5EF4-FFF2-40B4-BE49-F238E27FC236}">
                <a16:creationId xmlns:a16="http://schemas.microsoft.com/office/drawing/2014/main" id="{A012E8EC-36F9-4948-9A10-C74366FE9419}"/>
              </a:ext>
            </a:extLst>
          </p:cNvPr>
          <p:cNvGraphicFramePr>
            <a:graphicFrameLocks noChangeAspect="1"/>
          </p:cNvGraphicFramePr>
          <p:nvPr userDrawn="1">
            <p:custDataLst>
              <p:tags r:id="rId2"/>
            </p:custDataLst>
            <p:extLst>
              <p:ext uri="{D42A27DB-BD31-4B8C-83A1-F6EECF244321}">
                <p14:modId xmlns:p14="http://schemas.microsoft.com/office/powerpoint/2010/main" val="23973535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671" name="think-cell Slide" r:id="rId5" imgW="425" imgH="426" progId="TCLayout.ActiveDocument.1">
                  <p:embed/>
                </p:oleObj>
              </mc:Choice>
              <mc:Fallback>
                <p:oleObj name="think-cell Slide" r:id="rId5" imgW="425" imgH="426" progId="TCLayout.ActiveDocument.1">
                  <p:embed/>
                  <p:pic>
                    <p:nvPicPr>
                      <p:cNvPr id="9" name="Obiekt 8" hidden="1">
                        <a:extLst>
                          <a:ext uri="{FF2B5EF4-FFF2-40B4-BE49-F238E27FC236}">
                            <a16:creationId xmlns:a16="http://schemas.microsoft.com/office/drawing/2014/main" id="{A012E8EC-36F9-4948-9A10-C74366FE941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Prostokąt 7" hidden="1">
            <a:extLst>
              <a:ext uri="{FF2B5EF4-FFF2-40B4-BE49-F238E27FC236}">
                <a16:creationId xmlns:a16="http://schemas.microsoft.com/office/drawing/2014/main" id="{1C318D2B-6003-4537-B55A-622FBCCA2711}"/>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pl-PL" sz="20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ytuł 1"/>
          <p:cNvSpPr>
            <a:spLocks noGrp="1"/>
          </p:cNvSpPr>
          <p:nvPr>
            <p:ph type="title"/>
          </p:nvPr>
        </p:nvSpPr>
        <p:spPr>
          <a:xfrm>
            <a:off x="609601" y="273050"/>
            <a:ext cx="4011084" cy="1162050"/>
          </a:xfrm>
          <a:prstGeom prst="rect">
            <a:avLst/>
          </a:prstGeom>
        </p:spPr>
        <p:txBody>
          <a:bodyPr anchor="b"/>
          <a:lstStyle>
            <a:lvl1pPr algn="l">
              <a:defRPr sz="2000" b="1">
                <a:latin typeface="Arial" panose="020B0604020202020204" pitchFamily="34" charset="0"/>
                <a:cs typeface="Arial" panose="020B0604020202020204" pitchFamily="34" charset="0"/>
                <a:sym typeface="Arial" panose="020B0604020202020204" pitchFamily="34" charset="0"/>
              </a:defRPr>
            </a:lvl1pPr>
          </a:lstStyle>
          <a:p>
            <a:r>
              <a:rPr lang="pl-PL"/>
              <a:t>Kliknij, aby edytować styl</a:t>
            </a:r>
          </a:p>
        </p:txBody>
      </p:sp>
      <p:sp>
        <p:nvSpPr>
          <p:cNvPr id="3" name="Symbol zastępczy zawartości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sym typeface="Arial" panose="020B0604020202020204" pitchFamily="34" charset="0"/>
              </a:defRPr>
            </a:lvl1pPr>
            <a:lvl2pPr>
              <a:defRPr sz="2800">
                <a:latin typeface="Arial" panose="020B0604020202020204" pitchFamily="34" charset="0"/>
                <a:cs typeface="Arial" panose="020B0604020202020204" pitchFamily="34" charset="0"/>
                <a:sym typeface="Arial" panose="020B0604020202020204" pitchFamily="34" charset="0"/>
              </a:defRPr>
            </a:lvl2pPr>
            <a:lvl3pPr>
              <a:defRPr sz="2400">
                <a:latin typeface="Arial" panose="020B0604020202020204" pitchFamily="34" charset="0"/>
                <a:cs typeface="Arial" panose="020B0604020202020204" pitchFamily="34" charset="0"/>
                <a:sym typeface="Arial" panose="020B0604020202020204" pitchFamily="34" charset="0"/>
              </a:defRPr>
            </a:lvl3pPr>
            <a:lvl4pPr>
              <a:defRPr sz="2000">
                <a:latin typeface="Arial" panose="020B0604020202020204" pitchFamily="34" charset="0"/>
                <a:cs typeface="Arial" panose="020B0604020202020204" pitchFamily="34" charset="0"/>
                <a:sym typeface="Arial" panose="020B0604020202020204" pitchFamily="34" charset="0"/>
              </a:defRPr>
            </a:lvl4pPr>
            <a:lvl5pPr>
              <a:defRPr sz="2000">
                <a:latin typeface="Arial" panose="020B0604020202020204" pitchFamily="34" charset="0"/>
                <a:cs typeface="Arial" panose="020B0604020202020204" pitchFamily="34" charset="0"/>
                <a:sym typeface="Arial" panose="020B0604020202020204" pitchFamily="34" charset="0"/>
              </a:defRPr>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sym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6" name="Symbol zastępczy stopki 5"/>
          <p:cNvSpPr>
            <a:spLocks noGrp="1"/>
          </p:cNvSpPr>
          <p:nvPr>
            <p:ph type="ftr" sz="quarter" idx="11"/>
          </p:nvPr>
        </p:nvSpPr>
        <p:spPr/>
        <p:txBody>
          <a:bodyPr/>
          <a:lstStyle>
            <a:lvl1pPr marL="0" algn="l" defTabSz="914400" rtl="0" eaLnBrk="1" latinLnBrk="0" hangingPunct="1">
              <a:defRPr lang="pl-PL" sz="1000" kern="1200" smtClean="0">
                <a:solidFill>
                  <a:schemeClr val="tx1">
                    <a:tint val="75000"/>
                  </a:schemeClr>
                </a:solidFill>
                <a:latin typeface="Arial Narrow" panose="020B0606020202030204" pitchFamily="34" charset="0"/>
                <a:ea typeface="+mn-ea"/>
                <a:cs typeface="Arial" panose="020B0604020202020204" pitchFamily="34" charset="0"/>
                <a:sym typeface="Arial" panose="020B0604020202020204" pitchFamily="34" charset="0"/>
              </a:defRPr>
            </a:lvl1pPr>
          </a:lstStyle>
          <a:p>
            <a:endParaRPr lang="pl-PL" dirty="0"/>
          </a:p>
        </p:txBody>
      </p:sp>
      <p:sp>
        <p:nvSpPr>
          <p:cNvPr id="7" name="Symbol zastępczy numeru slajdu 6"/>
          <p:cNvSpPr>
            <a:spLocks noGrp="1"/>
          </p:cNvSpPr>
          <p:nvPr>
            <p:ph type="sldNum" sz="quarter" idx="12"/>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fld id="{C881FB35-C199-4C8E-8254-67B4F36231FF}" type="slidenum">
              <a:rPr lang="pl-PL" smtClean="0"/>
              <a:pPr/>
              <a:t>‹#›</a:t>
            </a:fld>
            <a:endParaRPr lang="pl-PL" dirty="0"/>
          </a:p>
        </p:txBody>
      </p:sp>
    </p:spTree>
    <p:extLst>
      <p:ext uri="{BB962C8B-B14F-4D97-AF65-F5344CB8AC3E}">
        <p14:creationId xmlns:p14="http://schemas.microsoft.com/office/powerpoint/2010/main" val="13373523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graphicFrame>
        <p:nvGraphicFramePr>
          <p:cNvPr id="9" name="Obiekt 8" hidden="1">
            <a:extLst>
              <a:ext uri="{FF2B5EF4-FFF2-40B4-BE49-F238E27FC236}">
                <a16:creationId xmlns:a16="http://schemas.microsoft.com/office/drawing/2014/main" id="{281F7902-7C81-4A36-AD1F-B1E2AFF2FA2C}"/>
              </a:ext>
            </a:extLst>
          </p:cNvPr>
          <p:cNvGraphicFramePr>
            <a:graphicFrameLocks noChangeAspect="1"/>
          </p:cNvGraphicFramePr>
          <p:nvPr userDrawn="1">
            <p:custDataLst>
              <p:tags r:id="rId2"/>
            </p:custDataLst>
            <p:extLst>
              <p:ext uri="{D42A27DB-BD31-4B8C-83A1-F6EECF244321}">
                <p14:modId xmlns:p14="http://schemas.microsoft.com/office/powerpoint/2010/main" val="17832682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695" name="think-cell Slide" r:id="rId5" imgW="425" imgH="426" progId="TCLayout.ActiveDocument.1">
                  <p:embed/>
                </p:oleObj>
              </mc:Choice>
              <mc:Fallback>
                <p:oleObj name="think-cell Slide" r:id="rId5" imgW="425" imgH="426" progId="TCLayout.ActiveDocument.1">
                  <p:embed/>
                  <p:pic>
                    <p:nvPicPr>
                      <p:cNvPr id="9" name="Obiekt 8" hidden="1">
                        <a:extLst>
                          <a:ext uri="{FF2B5EF4-FFF2-40B4-BE49-F238E27FC236}">
                            <a16:creationId xmlns:a16="http://schemas.microsoft.com/office/drawing/2014/main" id="{281F7902-7C81-4A36-AD1F-B1E2AFF2FA2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Prostokąt 7" hidden="1">
            <a:extLst>
              <a:ext uri="{FF2B5EF4-FFF2-40B4-BE49-F238E27FC236}">
                <a16:creationId xmlns:a16="http://schemas.microsoft.com/office/drawing/2014/main" id="{4428C00F-CE5E-4143-B30F-39E12AACA84F}"/>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pl-PL" sz="20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ytuł 1"/>
          <p:cNvSpPr>
            <a:spLocks noGrp="1"/>
          </p:cNvSpPr>
          <p:nvPr>
            <p:ph type="title"/>
          </p:nvPr>
        </p:nvSpPr>
        <p:spPr>
          <a:xfrm>
            <a:off x="2389717" y="4800600"/>
            <a:ext cx="7315200" cy="566738"/>
          </a:xfrm>
          <a:prstGeom prst="rect">
            <a:avLst/>
          </a:prstGeom>
        </p:spPr>
        <p:txBody>
          <a:bodyPr anchor="b"/>
          <a:lstStyle>
            <a:lvl1pPr algn="l">
              <a:defRPr sz="2000" b="1">
                <a:latin typeface="Arial" panose="020B0604020202020204" pitchFamily="34" charset="0"/>
                <a:cs typeface="Arial" panose="020B0604020202020204" pitchFamily="34" charset="0"/>
                <a:sym typeface="Arial" panose="020B0604020202020204" pitchFamily="34" charset="0"/>
              </a:defRPr>
            </a:lvl1pPr>
          </a:lstStyle>
          <a:p>
            <a:r>
              <a:rPr lang="pl-PL"/>
              <a:t>Kliknij, aby edytować styl</a:t>
            </a:r>
          </a:p>
        </p:txBody>
      </p:sp>
      <p:sp>
        <p:nvSpPr>
          <p:cNvPr id="3" name="Symbol zastępczy obrazu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dirty="0"/>
          </a:p>
        </p:txBody>
      </p:sp>
      <p:sp>
        <p:nvSpPr>
          <p:cNvPr id="4" name="Symbol zastępczy tekstu 3"/>
          <p:cNvSpPr>
            <a:spLocks noGrp="1"/>
          </p:cNvSpPr>
          <p:nvPr>
            <p:ph type="body" sz="half" idx="2"/>
          </p:nvPr>
        </p:nvSpPr>
        <p:spPr>
          <a:xfrm>
            <a:off x="2389717" y="5367338"/>
            <a:ext cx="7315200" cy="804862"/>
          </a:xfrm>
        </p:spPr>
        <p:txBody>
          <a:bodyPr/>
          <a:lstStyle>
            <a:lvl1pPr marL="0" indent="0">
              <a:buNone/>
              <a:defRPr sz="1400">
                <a:latin typeface="Arial" panose="020B0604020202020204" pitchFamily="34" charset="0"/>
                <a:cs typeface="Arial" panose="020B0604020202020204" pitchFamily="34" charset="0"/>
                <a:sym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6" name="Symbol zastępczy stopki 5"/>
          <p:cNvSpPr>
            <a:spLocks noGrp="1"/>
          </p:cNvSpPr>
          <p:nvPr>
            <p:ph type="ftr" sz="quarter" idx="11"/>
          </p:nvPr>
        </p:nvSpPr>
        <p:spPr/>
        <p:txBody>
          <a:bodyPr/>
          <a:lstStyle>
            <a:lvl1pPr marL="0" algn="l" defTabSz="914400" rtl="0" eaLnBrk="1" latinLnBrk="0" hangingPunct="1">
              <a:defRPr lang="pl-PL" sz="1000" kern="1200" smtClean="0">
                <a:solidFill>
                  <a:schemeClr val="tx1">
                    <a:tint val="75000"/>
                  </a:schemeClr>
                </a:solidFill>
                <a:latin typeface="Arial Narrow" panose="020B0606020202030204" pitchFamily="34" charset="0"/>
                <a:ea typeface="+mn-ea"/>
                <a:cs typeface="Arial" panose="020B0604020202020204" pitchFamily="34" charset="0"/>
                <a:sym typeface="Arial" panose="020B0604020202020204" pitchFamily="34" charset="0"/>
              </a:defRPr>
            </a:lvl1pPr>
          </a:lstStyle>
          <a:p>
            <a:endParaRPr lang="pl-PL" dirty="0"/>
          </a:p>
        </p:txBody>
      </p:sp>
      <p:sp>
        <p:nvSpPr>
          <p:cNvPr id="7" name="Symbol zastępczy numeru slajdu 6"/>
          <p:cNvSpPr>
            <a:spLocks noGrp="1"/>
          </p:cNvSpPr>
          <p:nvPr>
            <p:ph type="sldNum" sz="quarter" idx="12"/>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fld id="{C881FB35-C199-4C8E-8254-67B4F36231FF}" type="slidenum">
              <a:rPr lang="pl-PL" smtClean="0"/>
              <a:pPr/>
              <a:t>‹#›</a:t>
            </a:fld>
            <a:endParaRPr lang="pl-PL" dirty="0"/>
          </a:p>
        </p:txBody>
      </p:sp>
    </p:spTree>
    <p:extLst>
      <p:ext uri="{BB962C8B-B14F-4D97-AF65-F5344CB8AC3E}">
        <p14:creationId xmlns:p14="http://schemas.microsoft.com/office/powerpoint/2010/main" val="23206871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ytuł i tekst pionowy">
    <p:spTree>
      <p:nvGrpSpPr>
        <p:cNvPr id="1" name=""/>
        <p:cNvGrpSpPr/>
        <p:nvPr/>
      </p:nvGrpSpPr>
      <p:grpSpPr>
        <a:xfrm>
          <a:off x="0" y="0"/>
          <a:ext cx="0" cy="0"/>
          <a:chOff x="0" y="0"/>
          <a:chExt cx="0" cy="0"/>
        </a:xfrm>
      </p:grpSpPr>
      <p:graphicFrame>
        <p:nvGraphicFramePr>
          <p:cNvPr id="7" name="Obiekt 6" hidden="1">
            <a:extLst>
              <a:ext uri="{FF2B5EF4-FFF2-40B4-BE49-F238E27FC236}">
                <a16:creationId xmlns:a16="http://schemas.microsoft.com/office/drawing/2014/main" id="{ADCF5C1F-A1B6-4CA0-9E95-4C7DB86D1F1F}"/>
              </a:ext>
            </a:extLst>
          </p:cNvPr>
          <p:cNvGraphicFramePr>
            <a:graphicFrameLocks noChangeAspect="1"/>
          </p:cNvGraphicFramePr>
          <p:nvPr userDrawn="1">
            <p:custDataLst>
              <p:tags r:id="rId2"/>
            </p:custDataLst>
            <p:extLst>
              <p:ext uri="{D42A27DB-BD31-4B8C-83A1-F6EECF244321}">
                <p14:modId xmlns:p14="http://schemas.microsoft.com/office/powerpoint/2010/main" val="505588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719" name="think-cell Slide" r:id="rId5" imgW="425" imgH="426" progId="TCLayout.ActiveDocument.1">
                  <p:embed/>
                </p:oleObj>
              </mc:Choice>
              <mc:Fallback>
                <p:oleObj name="think-cell Slide" r:id="rId5" imgW="425" imgH="426" progId="TCLayout.ActiveDocument.1">
                  <p:embed/>
                  <p:pic>
                    <p:nvPicPr>
                      <p:cNvPr id="7" name="Obiekt 6" hidden="1">
                        <a:extLst>
                          <a:ext uri="{FF2B5EF4-FFF2-40B4-BE49-F238E27FC236}">
                            <a16:creationId xmlns:a16="http://schemas.microsoft.com/office/drawing/2014/main" id="{ADCF5C1F-A1B6-4CA0-9E95-4C7DB86D1F1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2" name="Prostokąt 11" hidden="1">
            <a:extLst>
              <a:ext uri="{FF2B5EF4-FFF2-40B4-BE49-F238E27FC236}">
                <a16:creationId xmlns:a16="http://schemas.microsoft.com/office/drawing/2014/main" id="{C1913EBF-DEEA-4BE6-AD82-20459AB97B69}"/>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pl-PL" sz="32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3" name="Symbol zastępczy tytułu pionowego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sym typeface="Arial" panose="020B0604020202020204" pitchFamily="34" charset="0"/>
              </a:defRPr>
            </a:lvl1pPr>
            <a:lvl2pPr>
              <a:defRPr>
                <a:latin typeface="Arial" panose="020B0604020202020204" pitchFamily="34" charset="0"/>
                <a:cs typeface="Arial" panose="020B0604020202020204" pitchFamily="34" charset="0"/>
                <a:sym typeface="Arial" panose="020B0604020202020204" pitchFamily="34" charset="0"/>
              </a:defRPr>
            </a:lvl2pPr>
            <a:lvl3pPr>
              <a:defRPr>
                <a:latin typeface="Arial" panose="020B0604020202020204" pitchFamily="34" charset="0"/>
                <a:cs typeface="Arial" panose="020B0604020202020204" pitchFamily="34" charset="0"/>
                <a:sym typeface="Arial" panose="020B0604020202020204" pitchFamily="34" charset="0"/>
              </a:defRPr>
            </a:lvl3pPr>
            <a:lvl4pPr>
              <a:defRPr>
                <a:latin typeface="Arial" panose="020B0604020202020204" pitchFamily="34" charset="0"/>
                <a:cs typeface="Arial" panose="020B0604020202020204" pitchFamily="34" charset="0"/>
                <a:sym typeface="Arial" panose="020B0604020202020204" pitchFamily="34" charset="0"/>
              </a:defRPr>
            </a:lvl4pPr>
            <a:lvl5pPr>
              <a:defRPr>
                <a:latin typeface="Arial" panose="020B0604020202020204" pitchFamily="34" charset="0"/>
                <a:cs typeface="Arial" panose="020B0604020202020204" pitchFamily="34" charset="0"/>
                <a:sym typeface="Arial" panose="020B0604020202020204" pitchFamily="34" charset="0"/>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stopki 4"/>
          <p:cNvSpPr>
            <a:spLocks noGrp="1"/>
          </p:cNvSpPr>
          <p:nvPr>
            <p:ph type="ftr" sz="quarter" idx="11"/>
          </p:nvPr>
        </p:nvSpPr>
        <p:spPr>
          <a:xfrm>
            <a:off x="609600" y="6356351"/>
            <a:ext cx="7920000" cy="365125"/>
          </a:xfrm>
        </p:spPr>
        <p:txBody>
          <a:bodyPr/>
          <a:lstStyle>
            <a:lvl1pPr marL="0" algn="l" defTabSz="914400" rtl="0" eaLnBrk="1" latinLnBrk="0" hangingPunct="1">
              <a:defRPr lang="pl-PL" sz="1000" kern="1200" smtClean="0">
                <a:solidFill>
                  <a:schemeClr val="tx1">
                    <a:tint val="75000"/>
                  </a:schemeClr>
                </a:solidFill>
                <a:latin typeface="Arial Narrow" panose="020B0606020202030204" pitchFamily="34" charset="0"/>
                <a:ea typeface="+mn-ea"/>
                <a:cs typeface="Arial" panose="020B0604020202020204" pitchFamily="34" charset="0"/>
                <a:sym typeface="Arial" panose="020B0604020202020204" pitchFamily="34" charset="0"/>
              </a:defRPr>
            </a:lvl1pPr>
          </a:lstStyle>
          <a:p>
            <a:endParaRPr lang="pl-PL" dirty="0"/>
          </a:p>
        </p:txBody>
      </p:sp>
      <p:sp>
        <p:nvSpPr>
          <p:cNvPr id="6" name="Symbol zastępczy numeru slajdu 5"/>
          <p:cNvSpPr>
            <a:spLocks noGrp="1"/>
          </p:cNvSpPr>
          <p:nvPr>
            <p:ph type="sldNum" sz="quarter" idx="12"/>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fld id="{C881FB35-C199-4C8E-8254-67B4F36231FF}" type="slidenum">
              <a:rPr lang="pl-PL" smtClean="0"/>
              <a:pPr/>
              <a:t>‹#›</a:t>
            </a:fld>
            <a:endParaRPr lang="pl-PL" dirty="0"/>
          </a:p>
        </p:txBody>
      </p:sp>
      <p:sp>
        <p:nvSpPr>
          <p:cNvPr id="9" name="Tytuł 1">
            <a:extLst>
              <a:ext uri="{FF2B5EF4-FFF2-40B4-BE49-F238E27FC236}">
                <a16:creationId xmlns:a16="http://schemas.microsoft.com/office/drawing/2014/main" id="{5AF28D99-2822-4E12-BAB1-60A539CE3DA2}"/>
              </a:ext>
            </a:extLst>
          </p:cNvPr>
          <p:cNvSpPr>
            <a:spLocks noGrp="1"/>
          </p:cNvSpPr>
          <p:nvPr>
            <p:ph type="title"/>
          </p:nvPr>
        </p:nvSpPr>
        <p:spPr>
          <a:xfrm>
            <a:off x="609600" y="274638"/>
            <a:ext cx="10972800" cy="778098"/>
          </a:xfrm>
          <a:prstGeom prst="rect">
            <a:avLst/>
          </a:prstGeom>
        </p:spPr>
        <p:txBody>
          <a:bodyPr>
            <a:normAutofit/>
          </a:bodyPr>
          <a:lstStyle>
            <a:lvl1pPr algn="l" defTabSz="914400" rtl="0" eaLnBrk="1" latinLnBrk="0" hangingPunct="1">
              <a:spcBef>
                <a:spcPct val="0"/>
              </a:spcBef>
              <a:buNone/>
              <a:defRPr lang="pl-PL" sz="3200" b="1" kern="1200" dirty="0">
                <a:solidFill>
                  <a:schemeClr val="tx1"/>
                </a:solidFill>
                <a:latin typeface="Arial" panose="020B0604020202020204" pitchFamily="34" charset="0"/>
                <a:ea typeface="+mj-ea"/>
                <a:cs typeface="Arial" panose="020B0604020202020204" pitchFamily="34" charset="0"/>
                <a:sym typeface="Arial" panose="020B0604020202020204" pitchFamily="34" charset="0"/>
              </a:defRPr>
            </a:lvl1pPr>
          </a:lstStyle>
          <a:p>
            <a:r>
              <a:rPr lang="pl-PL" dirty="0"/>
              <a:t>Kliknij, aby edytować styl</a:t>
            </a:r>
          </a:p>
        </p:txBody>
      </p:sp>
      <p:sp>
        <p:nvSpPr>
          <p:cNvPr id="10" name="Symbol zastępczy zawartości 2">
            <a:extLst>
              <a:ext uri="{FF2B5EF4-FFF2-40B4-BE49-F238E27FC236}">
                <a16:creationId xmlns:a16="http://schemas.microsoft.com/office/drawing/2014/main" id="{5D361FD2-2F41-4B8C-B08B-583022CA4CBF}"/>
              </a:ext>
            </a:extLst>
          </p:cNvPr>
          <p:cNvSpPr>
            <a:spLocks noGrp="1"/>
          </p:cNvSpPr>
          <p:nvPr>
            <p:ph idx="13"/>
          </p:nvPr>
        </p:nvSpPr>
        <p:spPr>
          <a:xfrm>
            <a:off x="609600" y="1052736"/>
            <a:ext cx="10972800" cy="400110"/>
          </a:xfrm>
        </p:spPr>
        <p:txBody>
          <a:bodyPr>
            <a:spAutoFit/>
          </a:bodyPr>
          <a:lstStyle>
            <a:lvl1pPr marL="0" indent="0">
              <a:buNone/>
              <a:defRPr sz="2000" i="1">
                <a:solidFill>
                  <a:srgbClr val="027223"/>
                </a:solidFill>
                <a:latin typeface="Arial" panose="020B0604020202020204" pitchFamily="34" charset="0"/>
                <a:cs typeface="Arial" panose="020B0604020202020204" pitchFamily="34" charset="0"/>
                <a:sym typeface="Arial" panose="020B0604020202020204" pitchFamily="34" charset="0"/>
              </a:defRPr>
            </a:lvl1pPr>
          </a:lstStyle>
          <a:p>
            <a:pPr lvl="0"/>
            <a:r>
              <a:rPr lang="pl-PL" dirty="0"/>
              <a:t>Kliknij, aby edytować style wzorca tekstu</a:t>
            </a:r>
          </a:p>
        </p:txBody>
      </p:sp>
    </p:spTree>
    <p:extLst>
      <p:ext uri="{BB962C8B-B14F-4D97-AF65-F5344CB8AC3E}">
        <p14:creationId xmlns:p14="http://schemas.microsoft.com/office/powerpoint/2010/main" val="4552658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graphicFrame>
        <p:nvGraphicFramePr>
          <p:cNvPr id="8" name="Obiekt 7" hidden="1">
            <a:extLst>
              <a:ext uri="{FF2B5EF4-FFF2-40B4-BE49-F238E27FC236}">
                <a16:creationId xmlns:a16="http://schemas.microsoft.com/office/drawing/2014/main" id="{0C6318E4-384F-4E45-A7E9-77BFDEF3E69A}"/>
              </a:ext>
            </a:extLst>
          </p:cNvPr>
          <p:cNvGraphicFramePr>
            <a:graphicFrameLocks noChangeAspect="1"/>
          </p:cNvGraphicFramePr>
          <p:nvPr userDrawn="1">
            <p:custDataLst>
              <p:tags r:id="rId2"/>
            </p:custDataLst>
            <p:extLst>
              <p:ext uri="{D42A27DB-BD31-4B8C-83A1-F6EECF244321}">
                <p14:modId xmlns:p14="http://schemas.microsoft.com/office/powerpoint/2010/main" val="491570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743" name="think-cell Slide" r:id="rId5" imgW="425" imgH="426" progId="TCLayout.ActiveDocument.1">
                  <p:embed/>
                </p:oleObj>
              </mc:Choice>
              <mc:Fallback>
                <p:oleObj name="think-cell Slide" r:id="rId5" imgW="425" imgH="426" progId="TCLayout.ActiveDocument.1">
                  <p:embed/>
                  <p:pic>
                    <p:nvPicPr>
                      <p:cNvPr id="8" name="Obiekt 7" hidden="1">
                        <a:extLst>
                          <a:ext uri="{FF2B5EF4-FFF2-40B4-BE49-F238E27FC236}">
                            <a16:creationId xmlns:a16="http://schemas.microsoft.com/office/drawing/2014/main" id="{0C6318E4-384F-4E45-A7E9-77BFDEF3E69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Prostokąt 6" hidden="1">
            <a:extLst>
              <a:ext uri="{FF2B5EF4-FFF2-40B4-BE49-F238E27FC236}">
                <a16:creationId xmlns:a16="http://schemas.microsoft.com/office/drawing/2014/main" id="{D5C00869-A641-4094-BC9A-D10F50B165ED}"/>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numCol="1" spcCol="0" rtlCol="0" anchor="ctr" anchorCtr="0">
            <a:noAutofit/>
          </a:bodyPr>
          <a:lstStyle/>
          <a:p>
            <a:pPr marL="0" lvl="0" indent="0" algn="ctr"/>
            <a:endParaRPr lang="pl-PL" sz="4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ytuł pionowy 1"/>
          <p:cNvSpPr>
            <a:spLocks noGrp="1"/>
          </p:cNvSpPr>
          <p:nvPr>
            <p:ph type="title" orient="vert"/>
          </p:nvPr>
        </p:nvSpPr>
        <p:spPr>
          <a:xfrm>
            <a:off x="8839200" y="274639"/>
            <a:ext cx="2743200" cy="5851525"/>
          </a:xfrm>
          <a:prstGeom prst="rect">
            <a:avLst/>
          </a:prstGeom>
        </p:spPr>
        <p:txBody>
          <a:bodyPr vert="eaVert"/>
          <a:lstStyle>
            <a:lvl1pPr>
              <a:defRPr>
                <a:latin typeface="Arial" panose="020B0604020202020204" pitchFamily="34" charset="0"/>
                <a:cs typeface="Arial" panose="020B0604020202020204" pitchFamily="34" charset="0"/>
                <a:sym typeface="Arial" panose="020B0604020202020204" pitchFamily="34" charset="0"/>
              </a:defRPr>
            </a:lvl1pPr>
          </a:lstStyle>
          <a:p>
            <a:r>
              <a:rPr lang="pl-PL"/>
              <a:t>Kliknij, aby edytować styl</a:t>
            </a:r>
          </a:p>
        </p:txBody>
      </p:sp>
      <p:sp>
        <p:nvSpPr>
          <p:cNvPr id="3" name="Symbol zastępczy tytułu pionowego 2"/>
          <p:cNvSpPr>
            <a:spLocks noGrp="1"/>
          </p:cNvSpPr>
          <p:nvPr>
            <p:ph type="body" orient="vert" idx="1"/>
          </p:nvPr>
        </p:nvSpPr>
        <p:spPr>
          <a:xfrm>
            <a:off x="609600" y="274639"/>
            <a:ext cx="8026400" cy="5851525"/>
          </a:xfrm>
        </p:spPr>
        <p:txBody>
          <a:bodyPr vert="eaVert"/>
          <a:lstStyle>
            <a:lvl1pPr>
              <a:defRPr>
                <a:latin typeface="Arial" panose="020B0604020202020204" pitchFamily="34" charset="0"/>
                <a:cs typeface="Arial" panose="020B0604020202020204" pitchFamily="34" charset="0"/>
                <a:sym typeface="Arial" panose="020B0604020202020204" pitchFamily="34" charset="0"/>
              </a:defRPr>
            </a:lvl1pPr>
            <a:lvl2pPr>
              <a:defRPr>
                <a:latin typeface="Arial" panose="020B0604020202020204" pitchFamily="34" charset="0"/>
                <a:cs typeface="Arial" panose="020B0604020202020204" pitchFamily="34" charset="0"/>
                <a:sym typeface="Arial" panose="020B0604020202020204" pitchFamily="34" charset="0"/>
              </a:defRPr>
            </a:lvl2pPr>
            <a:lvl3pPr>
              <a:defRPr>
                <a:latin typeface="Arial" panose="020B0604020202020204" pitchFamily="34" charset="0"/>
                <a:cs typeface="Arial" panose="020B0604020202020204" pitchFamily="34" charset="0"/>
                <a:sym typeface="Arial" panose="020B0604020202020204" pitchFamily="34" charset="0"/>
              </a:defRPr>
            </a:lvl3pPr>
            <a:lvl4pPr>
              <a:defRPr>
                <a:latin typeface="Arial" panose="020B0604020202020204" pitchFamily="34" charset="0"/>
                <a:cs typeface="Arial" panose="020B0604020202020204" pitchFamily="34" charset="0"/>
                <a:sym typeface="Arial" panose="020B0604020202020204" pitchFamily="34" charset="0"/>
              </a:defRPr>
            </a:lvl4pPr>
            <a:lvl5pPr>
              <a:defRPr>
                <a:latin typeface="Arial" panose="020B0604020202020204" pitchFamily="34" charset="0"/>
                <a:cs typeface="Arial" panose="020B0604020202020204" pitchFamily="34" charset="0"/>
                <a:sym typeface="Arial" panose="020B0604020202020204" pitchFamily="34" charset="0"/>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stopki 4"/>
          <p:cNvSpPr>
            <a:spLocks noGrp="1"/>
          </p:cNvSpPr>
          <p:nvPr>
            <p:ph type="ftr" sz="quarter" idx="11"/>
          </p:nvPr>
        </p:nvSpPr>
        <p:spPr/>
        <p:txBody>
          <a:bodyPr/>
          <a:lstStyle>
            <a:lvl1pPr marL="0" algn="l" defTabSz="914400" rtl="0" eaLnBrk="1" latinLnBrk="0" hangingPunct="1">
              <a:defRPr lang="pl-PL" sz="1000" kern="1200" smtClean="0">
                <a:solidFill>
                  <a:schemeClr val="tx1">
                    <a:tint val="75000"/>
                  </a:schemeClr>
                </a:solidFill>
                <a:latin typeface="Arial Narrow" panose="020B0606020202030204" pitchFamily="34" charset="0"/>
                <a:ea typeface="+mn-ea"/>
                <a:cs typeface="Arial" panose="020B0604020202020204" pitchFamily="34" charset="0"/>
                <a:sym typeface="Arial" panose="020B0604020202020204" pitchFamily="34" charset="0"/>
              </a:defRPr>
            </a:lvl1pPr>
          </a:lstStyle>
          <a:p>
            <a:endParaRPr lang="pl-PL" dirty="0"/>
          </a:p>
        </p:txBody>
      </p:sp>
      <p:sp>
        <p:nvSpPr>
          <p:cNvPr id="6" name="Symbol zastępczy numeru slajdu 5"/>
          <p:cNvSpPr>
            <a:spLocks noGrp="1"/>
          </p:cNvSpPr>
          <p:nvPr>
            <p:ph type="sldNum" sz="quarter" idx="12"/>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fld id="{C881FB35-C199-4C8E-8254-67B4F36231FF}" type="slidenum">
              <a:rPr lang="pl-PL" smtClean="0"/>
              <a:pPr/>
              <a:t>‹#›</a:t>
            </a:fld>
            <a:endParaRPr lang="pl-PL" dirty="0"/>
          </a:p>
        </p:txBody>
      </p:sp>
    </p:spTree>
    <p:extLst>
      <p:ext uri="{BB962C8B-B14F-4D97-AF65-F5344CB8AC3E}">
        <p14:creationId xmlns:p14="http://schemas.microsoft.com/office/powerpoint/2010/main" val="3677837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Pusty">
    <p:spTree>
      <p:nvGrpSpPr>
        <p:cNvPr id="1" name=""/>
        <p:cNvGrpSpPr/>
        <p:nvPr/>
      </p:nvGrpSpPr>
      <p:grpSpPr>
        <a:xfrm>
          <a:off x="0" y="0"/>
          <a:ext cx="0" cy="0"/>
          <a:chOff x="0" y="0"/>
          <a:chExt cx="0" cy="0"/>
        </a:xfrm>
      </p:grpSpPr>
      <p:sp>
        <p:nvSpPr>
          <p:cNvPr id="77" name="Shape 7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Zawartość z podpisem">
    <p:spTree>
      <p:nvGrpSpPr>
        <p:cNvPr id="1" name=""/>
        <p:cNvGrpSpPr/>
        <p:nvPr/>
      </p:nvGrpSpPr>
      <p:grpSpPr>
        <a:xfrm>
          <a:off x="0" y="0"/>
          <a:ext cx="0" cy="0"/>
          <a:chOff x="0" y="0"/>
          <a:chExt cx="0" cy="0"/>
        </a:xfrm>
      </p:grpSpPr>
      <p:sp>
        <p:nvSpPr>
          <p:cNvPr id="84" name="Shape 84"/>
          <p:cNvSpPr/>
          <p:nvPr/>
        </p:nvSpPr>
        <p:spPr>
          <a:xfrm>
            <a:off x="0" y="758951"/>
            <a:ext cx="3443591" cy="5330954"/>
          </a:xfrm>
          <a:prstGeom prst="rect">
            <a:avLst/>
          </a:prstGeom>
          <a:solidFill>
            <a:schemeClr val="accent1"/>
          </a:solidFill>
          <a:ln w="12700">
            <a:miter lim="400000"/>
          </a:ln>
        </p:spPr>
        <p:txBody>
          <a:bodyPr lIns="45719" rIns="45719"/>
          <a:lstStyle/>
          <a:p>
            <a:endParaRPr/>
          </a:p>
        </p:txBody>
      </p:sp>
      <p:sp>
        <p:nvSpPr>
          <p:cNvPr id="85" name="Shape 85"/>
          <p:cNvSpPr/>
          <p:nvPr/>
        </p:nvSpPr>
        <p:spPr>
          <a:xfrm>
            <a:off x="11815864" y="758951"/>
            <a:ext cx="384049" cy="5330954"/>
          </a:xfrm>
          <a:prstGeom prst="rect">
            <a:avLst/>
          </a:prstGeom>
          <a:solidFill>
            <a:srgbClr val="C8C8C8">
              <a:alpha val="49804"/>
            </a:srgbClr>
          </a:solidFill>
          <a:ln w="12700">
            <a:miter lim="400000"/>
          </a:ln>
        </p:spPr>
        <p:txBody>
          <a:bodyPr lIns="45719" rIns="45719"/>
          <a:lstStyle/>
          <a:p>
            <a:endParaRPr/>
          </a:p>
        </p:txBody>
      </p:sp>
      <p:sp>
        <p:nvSpPr>
          <p:cNvPr id="86" name="Shape 86"/>
          <p:cNvSpPr>
            <a:spLocks noGrp="1"/>
          </p:cNvSpPr>
          <p:nvPr>
            <p:ph type="title"/>
          </p:nvPr>
        </p:nvSpPr>
        <p:spPr>
          <a:xfrm>
            <a:off x="256031" y="1143000"/>
            <a:ext cx="2834641" cy="2377440"/>
          </a:xfrm>
          <a:prstGeom prst="rect">
            <a:avLst/>
          </a:prstGeom>
          <a:extLst>
            <a:ext uri="{C572A759-6A51-4108-AA02-DFA0A04FC94B}">
              <ma14:wrappingTextBoxFlag xmlns:ma14="http://schemas.microsoft.com/office/mac/drawingml/2011/main" xmlns="" val="1"/>
            </a:ext>
          </a:extLst>
        </p:spPr>
        <p:txBody>
          <a:bodyPr anchor="b"/>
          <a:lstStyle>
            <a:lvl1pPr>
              <a:defRPr sz="3200"/>
            </a:lvl1pPr>
          </a:lstStyle>
          <a:p>
            <a:r>
              <a:t>Kliknij, aby edytować styl</a:t>
            </a:r>
          </a:p>
        </p:txBody>
      </p:sp>
      <p:sp>
        <p:nvSpPr>
          <p:cNvPr id="87" name="Shape 87"/>
          <p:cNvSpPr>
            <a:spLocks noGrp="1"/>
          </p:cNvSpPr>
          <p:nvPr>
            <p:ph type="body" idx="1"/>
          </p:nvPr>
        </p:nvSpPr>
        <p:spPr>
          <a:xfrm>
            <a:off x="3867911" y="868680"/>
            <a:ext cx="7315201" cy="5120641"/>
          </a:xfrm>
          <a:prstGeom prst="rect">
            <a:avLst/>
          </a:prstGeom>
          <a:extLst>
            <a:ext uri="{C572A759-6A51-4108-AA02-DFA0A04FC94B}">
              <ma14:wrappingTextBoxFlag xmlns:ma14="http://schemas.microsoft.com/office/mac/drawingml/2011/main" xmlns="" val="1"/>
            </a:ext>
          </a:extLst>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r>
              <a:rPr dirty="0" err="1"/>
              <a:t>Kliknij</a:t>
            </a:r>
            <a:r>
              <a:rPr dirty="0"/>
              <a:t>, aby </a:t>
            </a:r>
            <a:r>
              <a:rPr dirty="0" err="1"/>
              <a:t>edytować</a:t>
            </a:r>
            <a:r>
              <a:rPr dirty="0"/>
              <a:t> style </a:t>
            </a:r>
            <a:r>
              <a:rPr dirty="0" err="1"/>
              <a:t>wzorca</a:t>
            </a:r>
            <a:r>
              <a:rPr dirty="0"/>
              <a:t> </a:t>
            </a:r>
            <a:r>
              <a:rPr dirty="0" err="1"/>
              <a:t>tekstu</a:t>
            </a:r>
            <a:endParaRPr dirty="0"/>
          </a:p>
          <a:p>
            <a:pPr lvl="1"/>
            <a:r>
              <a:rPr dirty="0" err="1"/>
              <a:t>Drugi</a:t>
            </a:r>
            <a:r>
              <a:rPr dirty="0"/>
              <a:t> </a:t>
            </a:r>
            <a:r>
              <a:rPr dirty="0" err="1"/>
              <a:t>poziom</a:t>
            </a:r>
            <a:endParaRPr dirty="0"/>
          </a:p>
          <a:p>
            <a:pPr lvl="2"/>
            <a:r>
              <a:rPr dirty="0" err="1"/>
              <a:t>Trzeci</a:t>
            </a:r>
            <a:r>
              <a:rPr dirty="0"/>
              <a:t> </a:t>
            </a:r>
            <a:r>
              <a:rPr dirty="0" err="1"/>
              <a:t>poziom</a:t>
            </a:r>
            <a:endParaRPr dirty="0"/>
          </a:p>
          <a:p>
            <a:pPr lvl="3"/>
            <a:r>
              <a:rPr dirty="0" err="1"/>
              <a:t>Czwarty</a:t>
            </a:r>
            <a:r>
              <a:rPr dirty="0"/>
              <a:t> </a:t>
            </a:r>
            <a:r>
              <a:rPr dirty="0" err="1"/>
              <a:t>poziom</a:t>
            </a:r>
            <a:endParaRPr dirty="0"/>
          </a:p>
          <a:p>
            <a:pPr lvl="4"/>
            <a:r>
              <a:rPr dirty="0" err="1"/>
              <a:t>Piąty</a:t>
            </a:r>
            <a:r>
              <a:rPr dirty="0"/>
              <a:t> </a:t>
            </a:r>
            <a:r>
              <a:rPr dirty="0" err="1"/>
              <a:t>poziom</a:t>
            </a:r>
            <a:endParaRPr dirty="0"/>
          </a:p>
        </p:txBody>
      </p:sp>
      <p:sp>
        <p:nvSpPr>
          <p:cNvPr id="88" name="Shape 88"/>
          <p:cNvSpPr>
            <a:spLocks noGrp="1"/>
          </p:cNvSpPr>
          <p:nvPr>
            <p:ph type="body" sz="quarter" idx="13"/>
          </p:nvPr>
        </p:nvSpPr>
        <p:spPr>
          <a:xfrm>
            <a:off x="256032" y="3494175"/>
            <a:ext cx="2834640" cy="2321991"/>
          </a:xfrm>
          <a:prstGeom prst="rect">
            <a:avLst/>
          </a:prstGeom>
        </p:spPr>
        <p:txBody>
          <a:bodyPr anchor="t"/>
          <a:lstStyle/>
          <a:p>
            <a:pPr marL="0" indent="0">
              <a:lnSpc>
                <a:spcPct val="100000"/>
              </a:lnSpc>
              <a:buClrTx/>
              <a:buSzTx/>
              <a:buFontTx/>
              <a:buNone/>
              <a:defRPr sz="1400">
                <a:solidFill>
                  <a:srgbClr val="FFFFFF"/>
                </a:solidFill>
              </a:defRPr>
            </a:pPr>
            <a:endParaRPr/>
          </a:p>
        </p:txBody>
      </p:sp>
      <p:sp>
        <p:nvSpPr>
          <p:cNvPr id="89" name="Shape 8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Obraz z podpisem">
    <p:spTree>
      <p:nvGrpSpPr>
        <p:cNvPr id="1" name=""/>
        <p:cNvGrpSpPr/>
        <p:nvPr/>
      </p:nvGrpSpPr>
      <p:grpSpPr>
        <a:xfrm>
          <a:off x="0" y="0"/>
          <a:ext cx="0" cy="0"/>
          <a:chOff x="0" y="0"/>
          <a:chExt cx="0" cy="0"/>
        </a:xfrm>
      </p:grpSpPr>
      <p:sp>
        <p:nvSpPr>
          <p:cNvPr id="96" name="Shape 96"/>
          <p:cNvSpPr/>
          <p:nvPr/>
        </p:nvSpPr>
        <p:spPr>
          <a:xfrm>
            <a:off x="0" y="758951"/>
            <a:ext cx="3443591" cy="5330954"/>
          </a:xfrm>
          <a:prstGeom prst="rect">
            <a:avLst/>
          </a:prstGeom>
          <a:solidFill>
            <a:schemeClr val="accent1"/>
          </a:solidFill>
          <a:ln w="12700">
            <a:miter lim="400000"/>
          </a:ln>
        </p:spPr>
        <p:txBody>
          <a:bodyPr lIns="45719" rIns="45719"/>
          <a:lstStyle/>
          <a:p>
            <a:endParaRPr/>
          </a:p>
        </p:txBody>
      </p:sp>
      <p:sp>
        <p:nvSpPr>
          <p:cNvPr id="97" name="Shape 97"/>
          <p:cNvSpPr/>
          <p:nvPr/>
        </p:nvSpPr>
        <p:spPr>
          <a:xfrm>
            <a:off x="11815864" y="758951"/>
            <a:ext cx="384049" cy="5330954"/>
          </a:xfrm>
          <a:prstGeom prst="rect">
            <a:avLst/>
          </a:prstGeom>
          <a:solidFill>
            <a:srgbClr val="C8C8C8">
              <a:alpha val="49804"/>
            </a:srgbClr>
          </a:solidFill>
          <a:ln w="12700">
            <a:miter lim="400000"/>
          </a:ln>
        </p:spPr>
        <p:txBody>
          <a:bodyPr lIns="45719" rIns="45719"/>
          <a:lstStyle/>
          <a:p>
            <a:endParaRPr/>
          </a:p>
        </p:txBody>
      </p:sp>
      <p:sp>
        <p:nvSpPr>
          <p:cNvPr id="98" name="Shape 98"/>
          <p:cNvSpPr>
            <a:spLocks noGrp="1"/>
          </p:cNvSpPr>
          <p:nvPr>
            <p:ph type="title"/>
          </p:nvPr>
        </p:nvSpPr>
        <p:spPr>
          <a:xfrm>
            <a:off x="256031" y="1143000"/>
            <a:ext cx="2834641" cy="2377440"/>
          </a:xfrm>
          <a:prstGeom prst="rect">
            <a:avLst/>
          </a:prstGeom>
          <a:extLst>
            <a:ext uri="{C572A759-6A51-4108-AA02-DFA0A04FC94B}">
              <ma14:wrappingTextBoxFlag xmlns:ma14="http://schemas.microsoft.com/office/mac/drawingml/2011/main" xmlns="" val="1"/>
            </a:ext>
          </a:extLst>
        </p:spPr>
        <p:txBody>
          <a:bodyPr anchor="b"/>
          <a:lstStyle>
            <a:lvl1pPr>
              <a:defRPr sz="3200"/>
            </a:lvl1pPr>
          </a:lstStyle>
          <a:p>
            <a:r>
              <a:t>Kliknij, aby edytować styl</a:t>
            </a:r>
          </a:p>
        </p:txBody>
      </p:sp>
      <p:sp>
        <p:nvSpPr>
          <p:cNvPr id="99" name="Shape 99"/>
          <p:cNvSpPr>
            <a:spLocks noGrp="1"/>
          </p:cNvSpPr>
          <p:nvPr>
            <p:ph type="pic" idx="13"/>
          </p:nvPr>
        </p:nvSpPr>
        <p:spPr>
          <a:xfrm>
            <a:off x="3570644" y="767419"/>
            <a:ext cx="8115231" cy="5330953"/>
          </a:xfrm>
          <a:prstGeom prst="rect">
            <a:avLst/>
          </a:prstGeom>
        </p:spPr>
        <p:txBody>
          <a:bodyPr lIns="91439" rIns="91439" anchor="t">
            <a:noAutofit/>
          </a:bodyPr>
          <a:lstStyle/>
          <a:p>
            <a:endParaRPr/>
          </a:p>
        </p:txBody>
      </p:sp>
      <p:sp>
        <p:nvSpPr>
          <p:cNvPr id="100" name="Shape 100"/>
          <p:cNvSpPr>
            <a:spLocks noGrp="1"/>
          </p:cNvSpPr>
          <p:nvPr>
            <p:ph type="body" sz="quarter" idx="1"/>
          </p:nvPr>
        </p:nvSpPr>
        <p:spPr>
          <a:xfrm>
            <a:off x="256031" y="3493008"/>
            <a:ext cx="2834641" cy="2322577"/>
          </a:xfrm>
          <a:prstGeom prst="rect">
            <a:avLst/>
          </a:prstGeom>
          <a:extLst>
            <a:ext uri="{C572A759-6A51-4108-AA02-DFA0A04FC94B}">
              <ma14:wrappingTextBoxFlag xmlns:ma14="http://schemas.microsoft.com/office/mac/drawingml/2011/main" xmlns="" val="1"/>
            </a:ext>
          </a:extLst>
        </p:spPr>
        <p:txBody>
          <a:bodyPr anchor="t"/>
          <a:lstStyle>
            <a:lvl1pPr marL="0" indent="0">
              <a:lnSpc>
                <a:spcPct val="100000"/>
              </a:lnSpc>
              <a:buClrTx/>
              <a:buSzTx/>
              <a:buFontTx/>
              <a:buNone/>
              <a:defRPr sz="1400">
                <a:solidFill>
                  <a:srgbClr val="FFFFFF"/>
                </a:solidFill>
              </a:defRPr>
            </a:lvl1pPr>
          </a:lstStyle>
          <a:p>
            <a:r>
              <a:t>Kliknij, aby edytować style wzorca tekstu</a:t>
            </a:r>
          </a:p>
        </p:txBody>
      </p:sp>
      <p:sp>
        <p:nvSpPr>
          <p:cNvPr id="101" name="Shape 10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ytuł i tekst pionowy">
    <p:spTree>
      <p:nvGrpSpPr>
        <p:cNvPr id="1" name=""/>
        <p:cNvGrpSpPr/>
        <p:nvPr/>
      </p:nvGrpSpPr>
      <p:grpSpPr>
        <a:xfrm>
          <a:off x="0" y="0"/>
          <a:ext cx="0" cy="0"/>
          <a:chOff x="0" y="0"/>
          <a:chExt cx="0" cy="0"/>
        </a:xfrm>
      </p:grpSpPr>
      <p:sp>
        <p:nvSpPr>
          <p:cNvPr id="108" name="Shape 108"/>
          <p:cNvSpPr/>
          <p:nvPr/>
        </p:nvSpPr>
        <p:spPr>
          <a:xfrm>
            <a:off x="0" y="758951"/>
            <a:ext cx="3443591" cy="5330954"/>
          </a:xfrm>
          <a:prstGeom prst="rect">
            <a:avLst/>
          </a:prstGeom>
          <a:solidFill>
            <a:schemeClr val="accent1"/>
          </a:solidFill>
          <a:ln w="12700">
            <a:miter lim="400000"/>
          </a:ln>
        </p:spPr>
        <p:txBody>
          <a:bodyPr lIns="45719" rIns="45719"/>
          <a:lstStyle/>
          <a:p>
            <a:endParaRPr/>
          </a:p>
        </p:txBody>
      </p:sp>
      <p:sp>
        <p:nvSpPr>
          <p:cNvPr id="109" name="Shape 109"/>
          <p:cNvSpPr/>
          <p:nvPr/>
        </p:nvSpPr>
        <p:spPr>
          <a:xfrm>
            <a:off x="11815864" y="758951"/>
            <a:ext cx="384049" cy="5330954"/>
          </a:xfrm>
          <a:prstGeom prst="rect">
            <a:avLst/>
          </a:prstGeom>
          <a:solidFill>
            <a:srgbClr val="C8C8C8">
              <a:alpha val="49804"/>
            </a:srgbClr>
          </a:solidFill>
          <a:ln w="12700">
            <a:miter lim="400000"/>
          </a:ln>
        </p:spPr>
        <p:txBody>
          <a:bodyPr lIns="45719" rIns="45719"/>
          <a:lstStyle/>
          <a:p>
            <a:endParaRPr/>
          </a:p>
        </p:txBody>
      </p:sp>
      <p:sp>
        <p:nvSpPr>
          <p:cNvPr id="110" name="Shape 110"/>
          <p:cNvSpPr>
            <a:spLocks noGrp="1"/>
          </p:cNvSpPr>
          <p:nvPr>
            <p:ph type="title"/>
          </p:nvPr>
        </p:nvSpPr>
        <p:spPr>
          <a:xfrm>
            <a:off x="252919" y="1123837"/>
            <a:ext cx="2947482" cy="4601184"/>
          </a:xfrm>
          <a:prstGeom prst="rect">
            <a:avLst/>
          </a:prstGeom>
          <a:extLst>
            <a:ext uri="{C572A759-6A51-4108-AA02-DFA0A04FC94B}">
              <ma14:wrappingTextBoxFlag xmlns:ma14="http://schemas.microsoft.com/office/mac/drawingml/2011/main" xmlns="" val="1"/>
            </a:ext>
          </a:extLst>
        </p:spPr>
        <p:txBody>
          <a:bodyPr/>
          <a:lstStyle/>
          <a:p>
            <a:r>
              <a:t>Kliknij, aby edytować styl</a:t>
            </a:r>
          </a:p>
        </p:txBody>
      </p:sp>
      <p:sp>
        <p:nvSpPr>
          <p:cNvPr id="111" name="Shape 111"/>
          <p:cNvSpPr>
            <a:spLocks noGrp="1"/>
          </p:cNvSpPr>
          <p:nvPr>
            <p:ph type="body" idx="1"/>
          </p:nvPr>
        </p:nvSpPr>
        <p:spPr>
          <a:xfrm>
            <a:off x="3869268" y="864108"/>
            <a:ext cx="7315201" cy="5120641"/>
          </a:xfrm>
          <a:prstGeom prst="rect">
            <a:avLst/>
          </a:prstGeom>
          <a:extLst>
            <a:ext uri="{C572A759-6A51-4108-AA02-DFA0A04FC94B}">
              <ma14:wrappingTextBoxFlag xmlns:ma14="http://schemas.microsoft.com/office/mac/drawingml/2011/main" xmlns="" val="1"/>
            </a:ext>
          </a:extLst>
        </p:spPr>
        <p:txBody>
          <a:bodyPr anchor="t"/>
          <a:lstStyle/>
          <a:p>
            <a:r>
              <a:t>Kliknij, aby edytować style wzorca tekstu</a:t>
            </a:r>
          </a:p>
          <a:p>
            <a:pPr lvl="1"/>
            <a:r>
              <a:t>Drugi poziom</a:t>
            </a:r>
          </a:p>
          <a:p>
            <a:pPr lvl="2"/>
            <a:r>
              <a:t>Trzeci poziom</a:t>
            </a:r>
          </a:p>
          <a:p>
            <a:pPr lvl="3"/>
            <a:r>
              <a:t>Czwarty poziom</a:t>
            </a:r>
          </a:p>
          <a:p>
            <a:pPr lvl="4"/>
            <a:r>
              <a:t>Piąty poziom</a:t>
            </a:r>
          </a:p>
        </p:txBody>
      </p:sp>
      <p:sp>
        <p:nvSpPr>
          <p:cNvPr id="112" name="Shape 11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ytuł pionowy i tekst">
    <p:spTree>
      <p:nvGrpSpPr>
        <p:cNvPr id="1" name=""/>
        <p:cNvGrpSpPr/>
        <p:nvPr/>
      </p:nvGrpSpPr>
      <p:grpSpPr>
        <a:xfrm>
          <a:off x="0" y="0"/>
          <a:ext cx="0" cy="0"/>
          <a:chOff x="0" y="0"/>
          <a:chExt cx="0" cy="0"/>
        </a:xfrm>
      </p:grpSpPr>
      <p:sp>
        <p:nvSpPr>
          <p:cNvPr id="119" name="Shape 119"/>
          <p:cNvSpPr/>
          <p:nvPr/>
        </p:nvSpPr>
        <p:spPr>
          <a:xfrm>
            <a:off x="0" y="758951"/>
            <a:ext cx="3443591" cy="5330954"/>
          </a:xfrm>
          <a:prstGeom prst="rect">
            <a:avLst/>
          </a:prstGeom>
          <a:solidFill>
            <a:schemeClr val="accent1"/>
          </a:solidFill>
          <a:ln w="12700">
            <a:miter lim="400000"/>
          </a:ln>
        </p:spPr>
        <p:txBody>
          <a:bodyPr lIns="45719" rIns="45719"/>
          <a:lstStyle/>
          <a:p>
            <a:endParaRPr/>
          </a:p>
        </p:txBody>
      </p:sp>
      <p:sp>
        <p:nvSpPr>
          <p:cNvPr id="120" name="Shape 120"/>
          <p:cNvSpPr/>
          <p:nvPr/>
        </p:nvSpPr>
        <p:spPr>
          <a:xfrm>
            <a:off x="11815864" y="758951"/>
            <a:ext cx="384049" cy="5330954"/>
          </a:xfrm>
          <a:prstGeom prst="rect">
            <a:avLst/>
          </a:prstGeom>
          <a:solidFill>
            <a:srgbClr val="C8C8C8">
              <a:alpha val="49804"/>
            </a:srgbClr>
          </a:solidFill>
          <a:ln w="12700">
            <a:miter lim="400000"/>
          </a:ln>
        </p:spPr>
        <p:txBody>
          <a:bodyPr lIns="45719" rIns="45719"/>
          <a:lstStyle/>
          <a:p>
            <a:endParaRPr/>
          </a:p>
        </p:txBody>
      </p:sp>
      <p:sp>
        <p:nvSpPr>
          <p:cNvPr id="121" name="Shape 121"/>
          <p:cNvSpPr>
            <a:spLocks noGrp="1"/>
          </p:cNvSpPr>
          <p:nvPr>
            <p:ph type="title"/>
          </p:nvPr>
        </p:nvSpPr>
        <p:spPr>
          <a:xfrm>
            <a:off x="381000" y="990600"/>
            <a:ext cx="2819400" cy="4953000"/>
          </a:xfrm>
          <a:prstGeom prst="rect">
            <a:avLst/>
          </a:prstGeom>
          <a:extLst>
            <a:ext uri="{C572A759-6A51-4108-AA02-DFA0A04FC94B}">
              <ma14:wrappingTextBoxFlag xmlns:ma14="http://schemas.microsoft.com/office/mac/drawingml/2011/main" xmlns="" val="1"/>
            </a:ext>
          </a:extLst>
        </p:spPr>
        <p:txBody>
          <a:bodyPr/>
          <a:lstStyle/>
          <a:p>
            <a:r>
              <a:t>Kliknij, aby edytować styl</a:t>
            </a:r>
          </a:p>
        </p:txBody>
      </p:sp>
      <p:sp>
        <p:nvSpPr>
          <p:cNvPr id="122" name="Shape 122"/>
          <p:cNvSpPr>
            <a:spLocks noGrp="1"/>
          </p:cNvSpPr>
          <p:nvPr>
            <p:ph type="body" idx="1"/>
          </p:nvPr>
        </p:nvSpPr>
        <p:spPr>
          <a:xfrm>
            <a:off x="3867911" y="868680"/>
            <a:ext cx="7315201" cy="5120641"/>
          </a:xfrm>
          <a:prstGeom prst="rect">
            <a:avLst/>
          </a:prstGeom>
          <a:extLst>
            <a:ext uri="{C572A759-6A51-4108-AA02-DFA0A04FC94B}">
              <ma14:wrappingTextBoxFlag xmlns:ma14="http://schemas.microsoft.com/office/mac/drawingml/2011/main" xmlns="" val="1"/>
            </a:ext>
          </a:extLst>
        </p:spPr>
        <p:txBody>
          <a:bodyPr anchor="t"/>
          <a:lstStyle/>
          <a:p>
            <a:r>
              <a:t>Kliknij, aby edytować style wzorca tekstu</a:t>
            </a:r>
          </a:p>
          <a:p>
            <a:pPr lvl="1"/>
            <a:r>
              <a:t>Drugi poziom</a:t>
            </a:r>
          </a:p>
          <a:p>
            <a:pPr lvl="2"/>
            <a:r>
              <a:t>Trzeci poziom</a:t>
            </a:r>
          </a:p>
          <a:p>
            <a:pPr lvl="3"/>
            <a:r>
              <a:t>Czwarty poziom</a:t>
            </a:r>
          </a:p>
          <a:p>
            <a:pPr lvl="4"/>
            <a:r>
              <a:t>Piąty poziom</a:t>
            </a:r>
          </a:p>
        </p:txBody>
      </p:sp>
      <p:sp>
        <p:nvSpPr>
          <p:cNvPr id="123" name="Shape 12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tags" Target="../tags/tag1.xml"/><Relationship Id="rId3" Type="http://schemas.openxmlformats.org/officeDocument/2006/relationships/slideLayout" Target="../slideLayouts/slideLayout32.xml"/><Relationship Id="rId21" Type="http://schemas.openxmlformats.org/officeDocument/2006/relationships/image" Target="../media/image1.emf"/><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vmlDrawing" Target="../drawings/vmlDrawing1.vml"/><Relationship Id="rId2" Type="http://schemas.openxmlformats.org/officeDocument/2006/relationships/slideLayout" Target="../slideLayouts/slideLayout31.xml"/><Relationship Id="rId16" Type="http://schemas.openxmlformats.org/officeDocument/2006/relationships/theme" Target="../theme/theme2.xml"/><Relationship Id="rId20" Type="http://schemas.openxmlformats.org/officeDocument/2006/relationships/oleObject" Target="../embeddings/oleObject1.bin"/><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19" Type="http://schemas.openxmlformats.org/officeDocument/2006/relationships/tags" Target="../tags/tag2.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11908521" y="6404292"/>
            <a:ext cx="256541" cy="269241"/>
          </a:xfrm>
          <a:prstGeom prst="rect">
            <a:avLst/>
          </a:prstGeom>
          <a:ln w="12700">
            <a:miter lim="400000"/>
          </a:ln>
        </p:spPr>
        <p:txBody>
          <a:bodyPr wrap="none" lIns="45719" rIns="45719" anchor="ctr">
            <a:spAutoFit/>
          </a:bodyPr>
          <a:lstStyle>
            <a:lvl1pPr algn="r">
              <a:defRPr sz="1200">
                <a:solidFill>
                  <a:schemeClr val="accent1"/>
                </a:solidFill>
              </a:defRPr>
            </a:lvl1pPr>
          </a:lstStyle>
          <a:p>
            <a:fld id="{86CB4B4D-7CA3-9044-876B-883B54F8677D}" type="slidenum">
              <a:t>‹#›</a:t>
            </a:fld>
            <a:endParaRPr/>
          </a:p>
        </p:txBody>
      </p:sp>
      <p:sp>
        <p:nvSpPr>
          <p:cNvPr id="3" name="Shape 3"/>
          <p:cNvSpPr>
            <a:spLocks noGrp="1"/>
          </p:cNvSpPr>
          <p:nvPr>
            <p:ph type="title"/>
          </p:nvPr>
        </p:nvSpPr>
        <p:spPr>
          <a:xfrm>
            <a:off x="609600" y="224821"/>
            <a:ext cx="10972800" cy="1242633"/>
          </a:xfrm>
          <a:prstGeom prst="rect">
            <a:avLst/>
          </a:prstGeom>
          <a:ln w="12700">
            <a:miter lim="400000"/>
          </a:ln>
        </p:spPr>
        <p:txBody>
          <a:bodyPr lIns="45719" rIns="45719" anchor="ctr">
            <a:normAutofit/>
          </a:bodyPr>
          <a:lstStyle/>
          <a:p>
            <a:endParaRPr/>
          </a:p>
        </p:txBody>
      </p:sp>
      <p:sp>
        <p:nvSpPr>
          <p:cNvPr id="4" name="Shape 4"/>
          <p:cNvSpPr>
            <a:spLocks noGrp="1"/>
          </p:cNvSpPr>
          <p:nvPr>
            <p:ph type="body" idx="1"/>
          </p:nvPr>
        </p:nvSpPr>
        <p:spPr>
          <a:xfrm>
            <a:off x="609600" y="1467453"/>
            <a:ext cx="10972800" cy="4791457"/>
          </a:xfrm>
          <a:prstGeom prst="rect">
            <a:avLst/>
          </a:prstGeom>
          <a:ln w="12700">
            <a:miter lim="400000"/>
          </a:ln>
        </p:spPr>
        <p:txBody>
          <a:bodyPr lIns="45719" rIns="45719" anchor="ctr">
            <a:normAutofit/>
          </a:bodyPr>
          <a:lstStyle/>
          <a:p>
            <a:endParaRPr/>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 id="2147483673" r:id="rId23"/>
    <p:sldLayoutId id="2147483674" r:id="rId24"/>
    <p:sldLayoutId id="2147483675" r:id="rId25"/>
    <p:sldLayoutId id="2147483676" r:id="rId26"/>
    <p:sldLayoutId id="2147483677" r:id="rId27"/>
    <p:sldLayoutId id="2147483678" r:id="rId28"/>
    <p:sldLayoutId id="2147483679" r:id="rId29"/>
  </p:sldLayoutIdLst>
  <p:transition spd="med"/>
  <p:hf hdr="0" ftr="0" dt="0"/>
  <p:txStyles>
    <p:titleStyle>
      <a:lvl1pPr marL="0" marR="0" indent="0" algn="l" defTabSz="914400" rtl="0" latinLnBrk="0">
        <a:lnSpc>
          <a:spcPct val="90000"/>
        </a:lnSpc>
        <a:spcBef>
          <a:spcPts val="0"/>
        </a:spcBef>
        <a:spcAft>
          <a:spcPts val="0"/>
        </a:spcAft>
        <a:buClrTx/>
        <a:buSzTx/>
        <a:buFontTx/>
        <a:buNone/>
        <a:tabLst/>
        <a:defRPr sz="3600" b="0" i="0" u="none" strike="noStrike" cap="none" spc="-60" baseline="0">
          <a:ln>
            <a:noFill/>
          </a:ln>
          <a:solidFill>
            <a:srgbClr val="FFFFFF"/>
          </a:solidFill>
          <a:uFillTx/>
          <a:latin typeface="Corbel"/>
          <a:ea typeface="Corbel"/>
          <a:cs typeface="Corbel"/>
          <a:sym typeface="Corbel"/>
        </a:defRPr>
      </a:lvl1pPr>
      <a:lvl2pPr marL="0" marR="0" indent="0" algn="l" defTabSz="914400" rtl="0" latinLnBrk="0">
        <a:lnSpc>
          <a:spcPct val="90000"/>
        </a:lnSpc>
        <a:spcBef>
          <a:spcPts val="0"/>
        </a:spcBef>
        <a:spcAft>
          <a:spcPts val="0"/>
        </a:spcAft>
        <a:buClrTx/>
        <a:buSzTx/>
        <a:buFontTx/>
        <a:buNone/>
        <a:tabLst/>
        <a:defRPr sz="3600" b="0" i="0" u="none" strike="noStrike" cap="none" spc="-60" baseline="0">
          <a:ln>
            <a:noFill/>
          </a:ln>
          <a:solidFill>
            <a:srgbClr val="FFFFFF"/>
          </a:solidFill>
          <a:uFillTx/>
          <a:latin typeface="Corbel"/>
          <a:ea typeface="Corbel"/>
          <a:cs typeface="Corbel"/>
          <a:sym typeface="Corbel"/>
        </a:defRPr>
      </a:lvl2pPr>
      <a:lvl3pPr marL="0" marR="0" indent="0" algn="l" defTabSz="914400" rtl="0" latinLnBrk="0">
        <a:lnSpc>
          <a:spcPct val="90000"/>
        </a:lnSpc>
        <a:spcBef>
          <a:spcPts val="0"/>
        </a:spcBef>
        <a:spcAft>
          <a:spcPts val="0"/>
        </a:spcAft>
        <a:buClrTx/>
        <a:buSzTx/>
        <a:buFontTx/>
        <a:buNone/>
        <a:tabLst/>
        <a:defRPr sz="3600" b="0" i="0" u="none" strike="noStrike" cap="none" spc="-60" baseline="0">
          <a:ln>
            <a:noFill/>
          </a:ln>
          <a:solidFill>
            <a:srgbClr val="FFFFFF"/>
          </a:solidFill>
          <a:uFillTx/>
          <a:latin typeface="Corbel"/>
          <a:ea typeface="Corbel"/>
          <a:cs typeface="Corbel"/>
          <a:sym typeface="Corbel"/>
        </a:defRPr>
      </a:lvl3pPr>
      <a:lvl4pPr marL="0" marR="0" indent="0" algn="l" defTabSz="914400" rtl="0" latinLnBrk="0">
        <a:lnSpc>
          <a:spcPct val="90000"/>
        </a:lnSpc>
        <a:spcBef>
          <a:spcPts val="0"/>
        </a:spcBef>
        <a:spcAft>
          <a:spcPts val="0"/>
        </a:spcAft>
        <a:buClrTx/>
        <a:buSzTx/>
        <a:buFontTx/>
        <a:buNone/>
        <a:tabLst/>
        <a:defRPr sz="3600" b="0" i="0" u="none" strike="noStrike" cap="none" spc="-60" baseline="0">
          <a:ln>
            <a:noFill/>
          </a:ln>
          <a:solidFill>
            <a:srgbClr val="FFFFFF"/>
          </a:solidFill>
          <a:uFillTx/>
          <a:latin typeface="Corbel"/>
          <a:ea typeface="Corbel"/>
          <a:cs typeface="Corbel"/>
          <a:sym typeface="Corbel"/>
        </a:defRPr>
      </a:lvl4pPr>
      <a:lvl5pPr marL="0" marR="0" indent="0" algn="l" defTabSz="914400" rtl="0" latinLnBrk="0">
        <a:lnSpc>
          <a:spcPct val="90000"/>
        </a:lnSpc>
        <a:spcBef>
          <a:spcPts val="0"/>
        </a:spcBef>
        <a:spcAft>
          <a:spcPts val="0"/>
        </a:spcAft>
        <a:buClrTx/>
        <a:buSzTx/>
        <a:buFontTx/>
        <a:buNone/>
        <a:tabLst/>
        <a:defRPr sz="3600" b="0" i="0" u="none" strike="noStrike" cap="none" spc="-60" baseline="0">
          <a:ln>
            <a:noFill/>
          </a:ln>
          <a:solidFill>
            <a:srgbClr val="FFFFFF"/>
          </a:solidFill>
          <a:uFillTx/>
          <a:latin typeface="Corbel"/>
          <a:ea typeface="Corbel"/>
          <a:cs typeface="Corbel"/>
          <a:sym typeface="Corbel"/>
        </a:defRPr>
      </a:lvl5pPr>
      <a:lvl6pPr marL="0" marR="0" indent="0" algn="l" defTabSz="914400" rtl="0" latinLnBrk="0">
        <a:lnSpc>
          <a:spcPct val="90000"/>
        </a:lnSpc>
        <a:spcBef>
          <a:spcPts val="0"/>
        </a:spcBef>
        <a:spcAft>
          <a:spcPts val="0"/>
        </a:spcAft>
        <a:buClrTx/>
        <a:buSzTx/>
        <a:buFontTx/>
        <a:buNone/>
        <a:tabLst/>
        <a:defRPr sz="3600" b="0" i="0" u="none" strike="noStrike" cap="none" spc="-60" baseline="0">
          <a:ln>
            <a:noFill/>
          </a:ln>
          <a:solidFill>
            <a:srgbClr val="FFFFFF"/>
          </a:solidFill>
          <a:uFillTx/>
          <a:latin typeface="Corbel"/>
          <a:ea typeface="Corbel"/>
          <a:cs typeface="Corbel"/>
          <a:sym typeface="Corbel"/>
        </a:defRPr>
      </a:lvl6pPr>
      <a:lvl7pPr marL="0" marR="0" indent="0" algn="l" defTabSz="914400" rtl="0" latinLnBrk="0">
        <a:lnSpc>
          <a:spcPct val="90000"/>
        </a:lnSpc>
        <a:spcBef>
          <a:spcPts val="0"/>
        </a:spcBef>
        <a:spcAft>
          <a:spcPts val="0"/>
        </a:spcAft>
        <a:buClrTx/>
        <a:buSzTx/>
        <a:buFontTx/>
        <a:buNone/>
        <a:tabLst/>
        <a:defRPr sz="3600" b="0" i="0" u="none" strike="noStrike" cap="none" spc="-60" baseline="0">
          <a:ln>
            <a:noFill/>
          </a:ln>
          <a:solidFill>
            <a:srgbClr val="FFFFFF"/>
          </a:solidFill>
          <a:uFillTx/>
          <a:latin typeface="Corbel"/>
          <a:ea typeface="Corbel"/>
          <a:cs typeface="Corbel"/>
          <a:sym typeface="Corbel"/>
        </a:defRPr>
      </a:lvl7pPr>
      <a:lvl8pPr marL="0" marR="0" indent="0" algn="l" defTabSz="914400" rtl="0" latinLnBrk="0">
        <a:lnSpc>
          <a:spcPct val="90000"/>
        </a:lnSpc>
        <a:spcBef>
          <a:spcPts val="0"/>
        </a:spcBef>
        <a:spcAft>
          <a:spcPts val="0"/>
        </a:spcAft>
        <a:buClrTx/>
        <a:buSzTx/>
        <a:buFontTx/>
        <a:buNone/>
        <a:tabLst/>
        <a:defRPr sz="3600" b="0" i="0" u="none" strike="noStrike" cap="none" spc="-60" baseline="0">
          <a:ln>
            <a:noFill/>
          </a:ln>
          <a:solidFill>
            <a:srgbClr val="FFFFFF"/>
          </a:solidFill>
          <a:uFillTx/>
          <a:latin typeface="Corbel"/>
          <a:ea typeface="Corbel"/>
          <a:cs typeface="Corbel"/>
          <a:sym typeface="Corbel"/>
        </a:defRPr>
      </a:lvl8pPr>
      <a:lvl9pPr marL="0" marR="0" indent="0" algn="l" defTabSz="914400" rtl="0" latinLnBrk="0">
        <a:lnSpc>
          <a:spcPct val="90000"/>
        </a:lnSpc>
        <a:spcBef>
          <a:spcPts val="0"/>
        </a:spcBef>
        <a:spcAft>
          <a:spcPts val="0"/>
        </a:spcAft>
        <a:buClrTx/>
        <a:buSzTx/>
        <a:buFontTx/>
        <a:buNone/>
        <a:tabLst/>
        <a:defRPr sz="3600" b="0" i="0" u="none" strike="noStrike" cap="none" spc="-60" baseline="0">
          <a:ln>
            <a:noFill/>
          </a:ln>
          <a:solidFill>
            <a:srgbClr val="FFFFFF"/>
          </a:solidFill>
          <a:uFillTx/>
          <a:latin typeface="Corbel"/>
          <a:ea typeface="Corbel"/>
          <a:cs typeface="Corbel"/>
          <a:sym typeface="Corbel"/>
        </a:defRPr>
      </a:lvl9pPr>
    </p:titleStyle>
    <p:bodyStyle>
      <a:lvl1pPr marL="182879" marR="0" indent="-182879" algn="l" defTabSz="914400" rtl="0" latinLnBrk="0">
        <a:lnSpc>
          <a:spcPct val="90000"/>
        </a:lnSpc>
        <a:spcBef>
          <a:spcPts val="1200"/>
        </a:spcBef>
        <a:spcAft>
          <a:spcPts val="0"/>
        </a:spcAft>
        <a:buClr>
          <a:schemeClr val="accent1"/>
        </a:buClr>
        <a:buSzPct val="100000"/>
        <a:buFont typeface="Wingdings 2"/>
        <a:buChar char="●"/>
        <a:tabLst/>
        <a:defRPr sz="2000" b="0" i="0" u="none" strike="noStrike" cap="none" spc="0" baseline="0">
          <a:ln>
            <a:noFill/>
          </a:ln>
          <a:solidFill>
            <a:srgbClr val="595959"/>
          </a:solidFill>
          <a:uFillTx/>
          <a:latin typeface="Corbel"/>
          <a:ea typeface="Corbel"/>
          <a:cs typeface="Corbel"/>
          <a:sym typeface="Corbel"/>
        </a:defRPr>
      </a:lvl1pPr>
      <a:lvl2pPr marL="706119" marR="0" indent="-203200" algn="l" defTabSz="914400" rtl="0" latinLnBrk="0">
        <a:lnSpc>
          <a:spcPct val="90000"/>
        </a:lnSpc>
        <a:spcBef>
          <a:spcPts val="1200"/>
        </a:spcBef>
        <a:spcAft>
          <a:spcPts val="0"/>
        </a:spcAft>
        <a:buClr>
          <a:schemeClr val="accent1"/>
        </a:buClr>
        <a:buSzPct val="100000"/>
        <a:buFont typeface="Wingdings 2"/>
        <a:buChar char="●"/>
        <a:tabLst/>
        <a:defRPr sz="2000" b="0" i="0" u="none" strike="noStrike" cap="none" spc="0" baseline="0">
          <a:ln>
            <a:noFill/>
          </a:ln>
          <a:solidFill>
            <a:srgbClr val="595959"/>
          </a:solidFill>
          <a:uFillTx/>
          <a:latin typeface="Corbel"/>
          <a:ea typeface="Corbel"/>
          <a:cs typeface="Corbel"/>
          <a:sym typeface="Corbel"/>
        </a:defRPr>
      </a:lvl2pPr>
      <a:lvl3pPr marL="1188719" marR="0" indent="-228600" algn="l" defTabSz="914400" rtl="0" latinLnBrk="0">
        <a:lnSpc>
          <a:spcPct val="90000"/>
        </a:lnSpc>
        <a:spcBef>
          <a:spcPts val="1200"/>
        </a:spcBef>
        <a:spcAft>
          <a:spcPts val="0"/>
        </a:spcAft>
        <a:buClr>
          <a:schemeClr val="accent1"/>
        </a:buClr>
        <a:buSzPct val="100000"/>
        <a:buFont typeface="Wingdings 2"/>
        <a:buChar char="●"/>
        <a:tabLst/>
        <a:defRPr sz="2000" b="0" i="0" u="none" strike="noStrike" cap="none" spc="0" baseline="0">
          <a:ln>
            <a:noFill/>
          </a:ln>
          <a:solidFill>
            <a:srgbClr val="595959"/>
          </a:solidFill>
          <a:uFillTx/>
          <a:latin typeface="Corbel"/>
          <a:ea typeface="Corbel"/>
          <a:cs typeface="Corbel"/>
          <a:sym typeface="Corbel"/>
        </a:defRPr>
      </a:lvl3pPr>
      <a:lvl4pPr marL="1678577" marR="0" indent="-261257" algn="l" defTabSz="914400" rtl="0" latinLnBrk="0">
        <a:lnSpc>
          <a:spcPct val="90000"/>
        </a:lnSpc>
        <a:spcBef>
          <a:spcPts val="1200"/>
        </a:spcBef>
        <a:spcAft>
          <a:spcPts val="0"/>
        </a:spcAft>
        <a:buClr>
          <a:schemeClr val="accent1"/>
        </a:buClr>
        <a:buSzPct val="100000"/>
        <a:buFont typeface="Wingdings 2"/>
        <a:buChar char="●"/>
        <a:tabLst/>
        <a:defRPr sz="2000" b="0" i="0" u="none" strike="noStrike" cap="none" spc="0" baseline="0">
          <a:ln>
            <a:noFill/>
          </a:ln>
          <a:solidFill>
            <a:srgbClr val="595959"/>
          </a:solidFill>
          <a:uFillTx/>
          <a:latin typeface="Corbel"/>
          <a:ea typeface="Corbel"/>
          <a:cs typeface="Corbel"/>
          <a:sym typeface="Corbel"/>
        </a:defRPr>
      </a:lvl4pPr>
      <a:lvl5pPr marL="2135777" marR="0" indent="-261257" algn="l" defTabSz="914400" rtl="0" latinLnBrk="0">
        <a:lnSpc>
          <a:spcPct val="90000"/>
        </a:lnSpc>
        <a:spcBef>
          <a:spcPts val="1200"/>
        </a:spcBef>
        <a:spcAft>
          <a:spcPts val="0"/>
        </a:spcAft>
        <a:buClr>
          <a:schemeClr val="accent1"/>
        </a:buClr>
        <a:buSzPct val="100000"/>
        <a:buFont typeface="Wingdings 2"/>
        <a:buChar char="●"/>
        <a:tabLst/>
        <a:defRPr sz="2000" b="0" i="0" u="none" strike="noStrike" cap="none" spc="0" baseline="0">
          <a:ln>
            <a:noFill/>
          </a:ln>
          <a:solidFill>
            <a:srgbClr val="595959"/>
          </a:solidFill>
          <a:uFillTx/>
          <a:latin typeface="Corbel"/>
          <a:ea typeface="Corbel"/>
          <a:cs typeface="Corbel"/>
          <a:sym typeface="Corbel"/>
        </a:defRPr>
      </a:lvl5pPr>
      <a:lvl6pPr marL="2612571" marR="0" indent="-326571" algn="l" defTabSz="914400" rtl="0" latinLnBrk="0">
        <a:lnSpc>
          <a:spcPct val="90000"/>
        </a:lnSpc>
        <a:spcBef>
          <a:spcPts val="1200"/>
        </a:spcBef>
        <a:spcAft>
          <a:spcPts val="0"/>
        </a:spcAft>
        <a:buClr>
          <a:schemeClr val="accent1"/>
        </a:buClr>
        <a:buSzPct val="100000"/>
        <a:buFont typeface="Wingdings 2"/>
        <a:buChar char="●"/>
        <a:tabLst/>
        <a:defRPr sz="2000" b="0" i="0" u="none" strike="noStrike" cap="none" spc="0" baseline="0">
          <a:ln>
            <a:noFill/>
          </a:ln>
          <a:solidFill>
            <a:srgbClr val="595959"/>
          </a:solidFill>
          <a:uFillTx/>
          <a:latin typeface="Corbel"/>
          <a:ea typeface="Corbel"/>
          <a:cs typeface="Corbel"/>
          <a:sym typeface="Corbel"/>
        </a:defRPr>
      </a:lvl6pPr>
      <a:lvl7pPr marL="3069771" marR="0" indent="-326571" algn="l" defTabSz="914400" rtl="0" latinLnBrk="0">
        <a:lnSpc>
          <a:spcPct val="90000"/>
        </a:lnSpc>
        <a:spcBef>
          <a:spcPts val="1200"/>
        </a:spcBef>
        <a:spcAft>
          <a:spcPts val="0"/>
        </a:spcAft>
        <a:buClr>
          <a:schemeClr val="accent1"/>
        </a:buClr>
        <a:buSzPct val="100000"/>
        <a:buFont typeface="Wingdings 2"/>
        <a:buChar char="●"/>
        <a:tabLst/>
        <a:defRPr sz="2000" b="0" i="0" u="none" strike="noStrike" cap="none" spc="0" baseline="0">
          <a:ln>
            <a:noFill/>
          </a:ln>
          <a:solidFill>
            <a:srgbClr val="595959"/>
          </a:solidFill>
          <a:uFillTx/>
          <a:latin typeface="Corbel"/>
          <a:ea typeface="Corbel"/>
          <a:cs typeface="Corbel"/>
          <a:sym typeface="Corbel"/>
        </a:defRPr>
      </a:lvl7pPr>
      <a:lvl8pPr marL="3526971" marR="0" indent="-326571" algn="l" defTabSz="914400" rtl="0" latinLnBrk="0">
        <a:lnSpc>
          <a:spcPct val="90000"/>
        </a:lnSpc>
        <a:spcBef>
          <a:spcPts val="1200"/>
        </a:spcBef>
        <a:spcAft>
          <a:spcPts val="0"/>
        </a:spcAft>
        <a:buClr>
          <a:schemeClr val="accent1"/>
        </a:buClr>
        <a:buSzPct val="100000"/>
        <a:buFont typeface="Wingdings 2"/>
        <a:buChar char="●"/>
        <a:tabLst/>
        <a:defRPr sz="2000" b="0" i="0" u="none" strike="noStrike" cap="none" spc="0" baseline="0">
          <a:ln>
            <a:noFill/>
          </a:ln>
          <a:solidFill>
            <a:srgbClr val="595959"/>
          </a:solidFill>
          <a:uFillTx/>
          <a:latin typeface="Corbel"/>
          <a:ea typeface="Corbel"/>
          <a:cs typeface="Corbel"/>
          <a:sym typeface="Corbel"/>
        </a:defRPr>
      </a:lvl8pPr>
      <a:lvl9pPr marL="3984171" marR="0" indent="-326571" algn="l" defTabSz="914400" rtl="0" latinLnBrk="0">
        <a:lnSpc>
          <a:spcPct val="90000"/>
        </a:lnSpc>
        <a:spcBef>
          <a:spcPts val="1200"/>
        </a:spcBef>
        <a:spcAft>
          <a:spcPts val="0"/>
        </a:spcAft>
        <a:buClr>
          <a:schemeClr val="accent1"/>
        </a:buClr>
        <a:buSzPct val="100000"/>
        <a:buFont typeface="Wingdings 2"/>
        <a:buChar char="●"/>
        <a:tabLst/>
        <a:defRPr sz="2000" b="0" i="0" u="none" strike="noStrike" cap="none" spc="0" baseline="0">
          <a:ln>
            <a:noFill/>
          </a:ln>
          <a:solidFill>
            <a:srgbClr val="595959"/>
          </a:solidFill>
          <a:uFillTx/>
          <a:latin typeface="Corbel"/>
          <a:ea typeface="Corbel"/>
          <a:cs typeface="Corbel"/>
          <a:sym typeface="Corbel"/>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orbel"/>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orbel"/>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orbel"/>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orbel"/>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orbel"/>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orbel"/>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orbel"/>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orbel"/>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orbe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iekt 7" hidden="1">
            <a:extLst>
              <a:ext uri="{FF2B5EF4-FFF2-40B4-BE49-F238E27FC236}">
                <a16:creationId xmlns:a16="http://schemas.microsoft.com/office/drawing/2014/main" id="{924F019D-76BC-45A1-A82C-97ECBA00F359}"/>
              </a:ext>
            </a:extLst>
          </p:cNvPr>
          <p:cNvGraphicFramePr>
            <a:graphicFrameLocks noChangeAspect="1"/>
          </p:cNvGraphicFramePr>
          <p:nvPr userDrawn="1">
            <p:custDataLst>
              <p:tags r:id="rId18"/>
            </p:custDataLst>
            <p:extLst>
              <p:ext uri="{D42A27DB-BD31-4B8C-83A1-F6EECF244321}">
                <p14:modId xmlns:p14="http://schemas.microsoft.com/office/powerpoint/2010/main" val="29885067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83" name="think-cell Slide" r:id="rId20" imgW="425" imgH="426" progId="TCLayout.ActiveDocument.1">
                  <p:embed/>
                </p:oleObj>
              </mc:Choice>
              <mc:Fallback>
                <p:oleObj name="think-cell Slide" r:id="rId20" imgW="425" imgH="426" progId="TCLayout.ActiveDocument.1">
                  <p:embed/>
                  <p:pic>
                    <p:nvPicPr>
                      <p:cNvPr id="8" name="Obiekt 7" hidden="1">
                        <a:extLst>
                          <a:ext uri="{FF2B5EF4-FFF2-40B4-BE49-F238E27FC236}">
                            <a16:creationId xmlns:a16="http://schemas.microsoft.com/office/drawing/2014/main" id="{924F019D-76BC-45A1-A82C-97ECBA00F359}"/>
                          </a:ext>
                        </a:extLst>
                      </p:cNvPr>
                      <p:cNvPicPr/>
                      <p:nvPr/>
                    </p:nvPicPr>
                    <p:blipFill>
                      <a:blip r:embed="rId21"/>
                      <a:stretch>
                        <a:fillRect/>
                      </a:stretch>
                    </p:blipFill>
                    <p:spPr>
                      <a:xfrm>
                        <a:off x="1588" y="1588"/>
                        <a:ext cx="1588" cy="1588"/>
                      </a:xfrm>
                      <a:prstGeom prst="rect">
                        <a:avLst/>
                      </a:prstGeom>
                    </p:spPr>
                  </p:pic>
                </p:oleObj>
              </mc:Fallback>
            </mc:AlternateContent>
          </a:graphicData>
        </a:graphic>
      </p:graphicFrame>
      <p:sp>
        <p:nvSpPr>
          <p:cNvPr id="51" name="Prostokąt 50" hidden="1">
            <a:extLst>
              <a:ext uri="{FF2B5EF4-FFF2-40B4-BE49-F238E27FC236}">
                <a16:creationId xmlns:a16="http://schemas.microsoft.com/office/drawing/2014/main" id="{72C47E28-BE70-4CA2-ADA9-DCC284ABE32A}"/>
              </a:ext>
            </a:extLst>
          </p:cNvPr>
          <p:cNvSpPr/>
          <p:nvPr userDrawn="1">
            <p:custDataLst>
              <p:tags r:id="rId19"/>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pl-PL" sz="4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Symbol zastępczy tytułu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stopki 4"/>
          <p:cNvSpPr>
            <a:spLocks noGrp="1"/>
          </p:cNvSpPr>
          <p:nvPr>
            <p:ph type="ftr" sz="quarter" idx="3"/>
          </p:nvPr>
        </p:nvSpPr>
        <p:spPr>
          <a:xfrm>
            <a:off x="609600" y="6356351"/>
            <a:ext cx="7920000" cy="365125"/>
          </a:xfrm>
          <a:prstGeom prst="rect">
            <a:avLst/>
          </a:prstGeom>
        </p:spPr>
        <p:txBody>
          <a:bodyPr vert="horz" lIns="91440" tIns="45720" rIns="91440" bIns="45720" rtlCol="0" anchor="ctr"/>
          <a:lstStyle>
            <a:lvl1pPr algn="l">
              <a:defRPr sz="1000">
                <a:solidFill>
                  <a:schemeClr val="tx1">
                    <a:tint val="75000"/>
                  </a:schemeClr>
                </a:solidFill>
                <a:latin typeface="Arial Narrow" panose="020B0606020202030204" pitchFamily="34" charset="0"/>
                <a:cs typeface="Arial" panose="020B0604020202020204" pitchFamily="34" charset="0"/>
                <a:sym typeface="Arial" panose="020B0604020202020204" pitchFamily="34" charset="0"/>
              </a:defRPr>
            </a:lvl1pPr>
          </a:lstStyle>
          <a:p>
            <a:endParaRPr lang="pl-PL" dirty="0"/>
          </a:p>
        </p:txBody>
      </p:sp>
      <p:sp>
        <p:nvSpPr>
          <p:cNvPr id="6" name="Symbol zastępczy numeru slajdu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000">
                <a:solidFill>
                  <a:schemeClr val="tx1">
                    <a:tint val="75000"/>
                  </a:schemeClr>
                </a:solidFill>
                <a:latin typeface="Arial Narrow" panose="020B0606020202030204" pitchFamily="34" charset="0"/>
                <a:cs typeface="Arial" panose="020B0604020202020204" pitchFamily="34" charset="0"/>
                <a:sym typeface="Arial" panose="020B0604020202020204" pitchFamily="34" charset="0"/>
              </a:defRPr>
            </a:lvl1pPr>
          </a:lstStyle>
          <a:p>
            <a:fld id="{C881FB35-C199-4C8E-8254-67B4F36231FF}" type="slidenum">
              <a:rPr lang="pl-PL" smtClean="0"/>
              <a:pPr/>
              <a:t>‹#›</a:t>
            </a:fld>
            <a:endParaRPr lang="pl-PL" dirty="0"/>
          </a:p>
        </p:txBody>
      </p:sp>
    </p:spTree>
    <p:extLst>
      <p:ext uri="{BB962C8B-B14F-4D97-AF65-F5344CB8AC3E}">
        <p14:creationId xmlns:p14="http://schemas.microsoft.com/office/powerpoint/2010/main" val="4262607641"/>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Lst>
  <p:hf hdr="0" ftr="0" dt="0"/>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sym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hyperlink" Target="https://pzj.pl/komisje-polskiego-zwiazku-jezdzieckiego/komisja-ds-strategii-rozwoju-jezdziectwa-polskiego/" TargetMode="External"/><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hyperlink" Target="https://www.msit.gov.pl/pl/batony/67,Kodeks-Dobrego-Zarzadzania-Dla-Polskich-Zwiazkow-Sportowych.html" TargetMode="Externa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jpeg"/><Relationship Id="rId3" Type="http://schemas.openxmlformats.org/officeDocument/2006/relationships/image" Target="../media/image40.png"/><Relationship Id="rId7" Type="http://schemas.openxmlformats.org/officeDocument/2006/relationships/image" Target="../media/image10.jpeg"/><Relationship Id="rId12" Type="http://schemas.openxmlformats.org/officeDocument/2006/relationships/image" Target="../media/image15.jpeg"/><Relationship Id="rId17" Type="http://schemas.openxmlformats.org/officeDocument/2006/relationships/image" Target="../media/image20.png"/><Relationship Id="rId2" Type="http://schemas.openxmlformats.org/officeDocument/2006/relationships/image" Target="../media/image6.jpeg"/><Relationship Id="rId16" Type="http://schemas.openxmlformats.org/officeDocument/2006/relationships/image" Target="../media/image19.jpeg"/><Relationship Id="rId1" Type="http://schemas.openxmlformats.org/officeDocument/2006/relationships/slideLayout" Target="../slideLayouts/slideLayout24.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png"/><Relationship Id="rId15" Type="http://schemas.openxmlformats.org/officeDocument/2006/relationships/image" Target="../media/image18.jpeg"/><Relationship Id="rId10" Type="http://schemas.openxmlformats.org/officeDocument/2006/relationships/image" Target="../media/image13.jpeg"/><Relationship Id="rId4" Type="http://schemas.openxmlformats.org/officeDocument/2006/relationships/image" Target="../media/image41.png"/><Relationship Id="rId9" Type="http://schemas.openxmlformats.org/officeDocument/2006/relationships/image" Target="../media/image12.png"/><Relationship Id="rId14" Type="http://schemas.openxmlformats.org/officeDocument/2006/relationships/image" Target="../media/image42.jpeg"/></Relationships>
</file>

<file path=ppt/slides/_rels/slide4.xml.rels><?xml version="1.0" encoding="UTF-8" standalone="yes"?>
<Relationships xmlns="http://schemas.openxmlformats.org/package/2006/relationships"><Relationship Id="rId3" Type="http://schemas.openxmlformats.org/officeDocument/2006/relationships/hyperlink" Target="https://www.msit.gov.pl/pl/batony/67,Kodeks-Dobrego-Zarzadzania-Dla-Polskich-Zwiazkow-Sportowych.html" TargetMode="External"/><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18" Type="http://schemas.openxmlformats.org/officeDocument/2006/relationships/image" Target="../media/image20.png"/><Relationship Id="rId26" Type="http://schemas.openxmlformats.org/officeDocument/2006/relationships/image" Target="../media/image28.jpeg"/><Relationship Id="rId3" Type="http://schemas.openxmlformats.org/officeDocument/2006/relationships/image" Target="../media/image5.png"/><Relationship Id="rId21" Type="http://schemas.openxmlformats.org/officeDocument/2006/relationships/image" Target="../media/image23.jpeg"/><Relationship Id="rId34" Type="http://schemas.openxmlformats.org/officeDocument/2006/relationships/image" Target="../media/image36.png"/><Relationship Id="rId7" Type="http://schemas.openxmlformats.org/officeDocument/2006/relationships/image" Target="../media/image9.jpeg"/><Relationship Id="rId12" Type="http://schemas.openxmlformats.org/officeDocument/2006/relationships/image" Target="../media/image14.jpeg"/><Relationship Id="rId17" Type="http://schemas.openxmlformats.org/officeDocument/2006/relationships/image" Target="../media/image19.jpeg"/><Relationship Id="rId25" Type="http://schemas.openxmlformats.org/officeDocument/2006/relationships/image" Target="../media/image27.jpeg"/><Relationship Id="rId33" Type="http://schemas.openxmlformats.org/officeDocument/2006/relationships/image" Target="../media/image35.png"/><Relationship Id="rId2" Type="http://schemas.openxmlformats.org/officeDocument/2006/relationships/image" Target="../media/image2.png"/><Relationship Id="rId16" Type="http://schemas.openxmlformats.org/officeDocument/2006/relationships/image" Target="../media/image18.jpeg"/><Relationship Id="rId20" Type="http://schemas.openxmlformats.org/officeDocument/2006/relationships/image" Target="../media/image22.png"/><Relationship Id="rId29" Type="http://schemas.openxmlformats.org/officeDocument/2006/relationships/image" Target="../media/image31.jpeg"/><Relationship Id="rId1" Type="http://schemas.openxmlformats.org/officeDocument/2006/relationships/slideLayout" Target="../slideLayouts/slideLayout23.xml"/><Relationship Id="rId6" Type="http://schemas.openxmlformats.org/officeDocument/2006/relationships/image" Target="../media/image8.png"/><Relationship Id="rId11" Type="http://schemas.openxmlformats.org/officeDocument/2006/relationships/image" Target="../media/image13.jpeg"/><Relationship Id="rId24" Type="http://schemas.openxmlformats.org/officeDocument/2006/relationships/image" Target="../media/image26.png"/><Relationship Id="rId32" Type="http://schemas.openxmlformats.org/officeDocument/2006/relationships/image" Target="../media/image34.png"/><Relationship Id="rId5" Type="http://schemas.openxmlformats.org/officeDocument/2006/relationships/image" Target="../media/image7.png"/><Relationship Id="rId15" Type="http://schemas.openxmlformats.org/officeDocument/2006/relationships/image" Target="../media/image17.jpeg"/><Relationship Id="rId23" Type="http://schemas.openxmlformats.org/officeDocument/2006/relationships/image" Target="../media/image25.png"/><Relationship Id="rId28" Type="http://schemas.openxmlformats.org/officeDocument/2006/relationships/image" Target="../media/image30.jpeg"/><Relationship Id="rId36" Type="http://schemas.openxmlformats.org/officeDocument/2006/relationships/image" Target="../media/image38.jpeg"/><Relationship Id="rId10" Type="http://schemas.openxmlformats.org/officeDocument/2006/relationships/image" Target="../media/image12.png"/><Relationship Id="rId19" Type="http://schemas.openxmlformats.org/officeDocument/2006/relationships/image" Target="../media/image21.png"/><Relationship Id="rId31" Type="http://schemas.openxmlformats.org/officeDocument/2006/relationships/image" Target="../media/image33.jpeg"/><Relationship Id="rId4" Type="http://schemas.openxmlformats.org/officeDocument/2006/relationships/image" Target="../media/image6.jpeg"/><Relationship Id="rId9" Type="http://schemas.openxmlformats.org/officeDocument/2006/relationships/image" Target="../media/image11.png"/><Relationship Id="rId14" Type="http://schemas.openxmlformats.org/officeDocument/2006/relationships/image" Target="../media/image16.jpeg"/><Relationship Id="rId22" Type="http://schemas.openxmlformats.org/officeDocument/2006/relationships/image" Target="../media/image24.jpeg"/><Relationship Id="rId27" Type="http://schemas.openxmlformats.org/officeDocument/2006/relationships/image" Target="../media/image29.jpeg"/><Relationship Id="rId30" Type="http://schemas.openxmlformats.org/officeDocument/2006/relationships/image" Target="../media/image32.jpeg"/><Relationship Id="rId35" Type="http://schemas.openxmlformats.org/officeDocument/2006/relationships/image" Target="../media/image3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33.xml"/><Relationship Id="rId7" Type="http://schemas.openxmlformats.org/officeDocument/2006/relationships/chart" Target="../charts/chart1.xml"/><Relationship Id="rId2" Type="http://schemas.openxmlformats.org/officeDocument/2006/relationships/tags" Target="../tags/tag32.xml"/><Relationship Id="rId1" Type="http://schemas.openxmlformats.org/officeDocument/2006/relationships/vmlDrawing" Target="../drawings/vmlDrawing17.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Shape 325"/>
          <p:cNvSpPr>
            <a:spLocks noGrp="1"/>
          </p:cNvSpPr>
          <p:nvPr>
            <p:ph type="ctrTitle"/>
          </p:nvPr>
        </p:nvSpPr>
        <p:spPr>
          <a:xfrm>
            <a:off x="479375" y="1078546"/>
            <a:ext cx="7632850" cy="2577503"/>
          </a:xfrm>
          <a:prstGeom prst="rect">
            <a:avLst/>
          </a:prstGeom>
        </p:spPr>
        <p:txBody>
          <a:bodyPr anchor="ctr"/>
          <a:lstStyle>
            <a:lvl1pPr>
              <a:defRPr sz="4400">
                <a:latin typeface="+mn-lt"/>
                <a:ea typeface="+mn-ea"/>
                <a:cs typeface="+mn-cs"/>
                <a:sym typeface="Arial"/>
              </a:defRPr>
            </a:lvl1pPr>
          </a:lstStyle>
          <a:p>
            <a:r>
              <a:rPr lang="pl-PL" noProof="0" dirty="0"/>
              <a:t>Strategia Rozwoju Polskiego Jeździectwa 2021-2025</a:t>
            </a:r>
            <a:br>
              <a:rPr lang="pl-PL" noProof="0" dirty="0"/>
            </a:br>
            <a:r>
              <a:rPr lang="pl-PL" sz="2400" i="1" noProof="0" dirty="0"/>
              <a:t>Dokument kierunkowy dla Zarządu PZJ do zatwierdzenia przez WZD</a:t>
            </a:r>
            <a:endParaRPr lang="pl-PL" i="1" noProof="0" dirty="0"/>
          </a:p>
        </p:txBody>
      </p:sp>
      <p:sp>
        <p:nvSpPr>
          <p:cNvPr id="326" name="Shape 326"/>
          <p:cNvSpPr>
            <a:spLocks noGrp="1"/>
          </p:cNvSpPr>
          <p:nvPr>
            <p:ph type="subTitle" sz="quarter" idx="1"/>
          </p:nvPr>
        </p:nvSpPr>
        <p:spPr>
          <a:xfrm>
            <a:off x="479375" y="4371633"/>
            <a:ext cx="4948344" cy="1147864"/>
          </a:xfrm>
          <a:prstGeom prst="rect">
            <a:avLst/>
          </a:prstGeom>
        </p:spPr>
        <p:txBody>
          <a:bodyPr/>
          <a:lstStyle/>
          <a:p>
            <a:pPr>
              <a:defRPr sz="1600"/>
            </a:pPr>
            <a:r>
              <a:rPr lang="pl-PL" noProof="0" dirty="0">
                <a:solidFill>
                  <a:schemeClr val="bg1"/>
                </a:solidFill>
              </a:rPr>
              <a:t>Komisja ds. Strategii Rozwoju Polskiego Jeździectwa</a:t>
            </a:r>
          </a:p>
          <a:p>
            <a:pPr>
              <a:defRPr sz="1600">
                <a:solidFill>
                  <a:srgbClr val="FFFFFF"/>
                </a:solidFill>
                <a:latin typeface="+mn-lt"/>
                <a:ea typeface="+mn-ea"/>
                <a:cs typeface="+mn-cs"/>
                <a:sym typeface="Arial"/>
              </a:defRPr>
            </a:pPr>
            <a:r>
              <a:rPr lang="pl-PL" noProof="0" dirty="0">
                <a:solidFill>
                  <a:schemeClr val="bg1"/>
                </a:solidFill>
              </a:rPr>
              <a:t>przy współpracy z </a:t>
            </a:r>
          </a:p>
          <a:p>
            <a:pPr>
              <a:defRPr sz="1600">
                <a:solidFill>
                  <a:srgbClr val="FFFFFF"/>
                </a:solidFill>
                <a:latin typeface="+mn-lt"/>
                <a:ea typeface="+mn-ea"/>
                <a:cs typeface="+mn-cs"/>
                <a:sym typeface="Arial"/>
              </a:defRPr>
            </a:pPr>
            <a:r>
              <a:rPr lang="pl-PL" noProof="0" dirty="0">
                <a:solidFill>
                  <a:schemeClr val="bg1"/>
                </a:solidFill>
              </a:rPr>
              <a:t>Wojewódzkimi Związkami Jeździeckimi</a:t>
            </a:r>
          </a:p>
        </p:txBody>
      </p:sp>
      <p:sp>
        <p:nvSpPr>
          <p:cNvPr id="327" name="Shape 327"/>
          <p:cNvSpPr/>
          <p:nvPr/>
        </p:nvSpPr>
        <p:spPr>
          <a:xfrm>
            <a:off x="191343" y="6237311"/>
            <a:ext cx="2232250" cy="33855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600"/>
              </a:spcBef>
              <a:defRPr sz="1600">
                <a:latin typeface="+mn-lt"/>
                <a:ea typeface="+mn-ea"/>
                <a:cs typeface="+mn-cs"/>
                <a:sym typeface="Arial"/>
              </a:defRPr>
            </a:lvl1pPr>
          </a:lstStyle>
          <a:p>
            <a:r>
              <a:rPr lang="pl-PL" dirty="0">
                <a:solidFill>
                  <a:schemeClr val="tx1"/>
                </a:solidFill>
              </a:rPr>
              <a:t>Wrzesień</a:t>
            </a:r>
            <a:r>
              <a:rPr dirty="0"/>
              <a:t> 2021</a:t>
            </a:r>
          </a:p>
        </p:txBody>
      </p:sp>
      <p:pic>
        <p:nvPicPr>
          <p:cNvPr id="328" name="image2.png"/>
          <p:cNvPicPr>
            <a:picLocks noChangeAspect="1"/>
          </p:cNvPicPr>
          <p:nvPr/>
        </p:nvPicPr>
        <p:blipFill>
          <a:blip r:embed="rId2"/>
          <a:stretch>
            <a:fillRect/>
          </a:stretch>
        </p:blipFill>
        <p:spPr>
          <a:xfrm>
            <a:off x="9738897" y="2060848"/>
            <a:ext cx="1973728" cy="2736304"/>
          </a:xfrm>
          <a:prstGeom prst="rect">
            <a:avLst/>
          </a:prstGeom>
          <a:ln w="12700">
            <a:miter lim="400000"/>
          </a:ln>
        </p:spPr>
      </p:pic>
      <p:sp>
        <p:nvSpPr>
          <p:cNvPr id="3" name="Symbol zastępczy numeru slajdu 2">
            <a:extLst>
              <a:ext uri="{FF2B5EF4-FFF2-40B4-BE49-F238E27FC236}">
                <a16:creationId xmlns:a16="http://schemas.microsoft.com/office/drawing/2014/main" id="{92A12715-628E-4BC3-9C36-76C89B04B86F}"/>
              </a:ext>
            </a:extLst>
          </p:cNvPr>
          <p:cNvSpPr>
            <a:spLocks noGrp="1"/>
          </p:cNvSpPr>
          <p:nvPr>
            <p:ph type="sldNum" sz="quarter" idx="2"/>
          </p:nvPr>
        </p:nvSpPr>
        <p:spPr/>
        <p:txBody>
          <a:bodyPr/>
          <a:lstStyle/>
          <a:p>
            <a:fld id="{86CB4B4D-7CA3-9044-876B-883B54F8677D}" type="slidenum">
              <a:rPr lang="pl-PL" smtClean="0"/>
              <a:t>1</a:t>
            </a:fld>
            <a:endParaRPr lang="pl-PL"/>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504">
            <a:extLst>
              <a:ext uri="{FF2B5EF4-FFF2-40B4-BE49-F238E27FC236}">
                <a16:creationId xmlns:a16="http://schemas.microsoft.com/office/drawing/2014/main" id="{D276AF3E-0424-425A-9FE1-CE061ED0862D}"/>
              </a:ext>
            </a:extLst>
          </p:cNvPr>
          <p:cNvSpPr>
            <a:spLocks noGrp="1"/>
          </p:cNvSpPr>
          <p:nvPr>
            <p:ph type="title"/>
          </p:nvPr>
        </p:nvSpPr>
        <p:spPr>
          <a:xfrm>
            <a:off x="609599" y="274638"/>
            <a:ext cx="11100619" cy="778099"/>
          </a:xfrm>
          <a:prstGeom prst="rect">
            <a:avLst/>
          </a:prstGeom>
        </p:spPr>
        <p:txBody>
          <a:bodyPr>
            <a:noAutofit/>
          </a:bodyPr>
          <a:lstStyle/>
          <a:p>
            <a:r>
              <a:rPr lang="pl-PL" sz="2800" dirty="0">
                <a:solidFill>
                  <a:schemeClr val="tx1"/>
                </a:solidFill>
              </a:rPr>
              <a:t>Nowa struktura organizacyjna PZJ – propozycja dla zarządu wspierająca realizację strategii i poprawę zarządzania związkiem</a:t>
            </a:r>
          </a:p>
        </p:txBody>
      </p:sp>
      <p:sp>
        <p:nvSpPr>
          <p:cNvPr id="4" name="Symbol zastępczy tekstu 3">
            <a:extLst>
              <a:ext uri="{FF2B5EF4-FFF2-40B4-BE49-F238E27FC236}">
                <a16:creationId xmlns:a16="http://schemas.microsoft.com/office/drawing/2014/main" id="{3D4BE5F8-03AC-4EB4-9B94-DB4052B302AD}"/>
              </a:ext>
            </a:extLst>
          </p:cNvPr>
          <p:cNvSpPr>
            <a:spLocks noGrp="1"/>
          </p:cNvSpPr>
          <p:nvPr>
            <p:ph type="body" idx="1"/>
          </p:nvPr>
        </p:nvSpPr>
        <p:spPr>
          <a:xfrm>
            <a:off x="2651176" y="1346445"/>
            <a:ext cx="4464076" cy="4980463"/>
          </a:xfrm>
          <a:ln>
            <a:solidFill>
              <a:schemeClr val="tx1"/>
            </a:solidFill>
          </a:ln>
        </p:spPr>
        <p:txBody>
          <a:bodyPr>
            <a:noAutofit/>
          </a:bodyPr>
          <a:lstStyle/>
          <a:p>
            <a:pPr marL="0" indent="0" defTabSz="365760">
              <a:spcBef>
                <a:spcPts val="0"/>
              </a:spcBef>
              <a:buNone/>
              <a:defRPr sz="1560" spc="-26"/>
            </a:pPr>
            <a:r>
              <a:rPr lang="pl-PL" sz="1400" b="1" dirty="0"/>
              <a:t>Zarząd </a:t>
            </a:r>
            <a:r>
              <a:rPr lang="pl-PL" sz="1400" b="1" dirty="0">
                <a:solidFill>
                  <a:schemeClr val="tx1"/>
                </a:solidFill>
              </a:rPr>
              <a:t>PZJ – </a:t>
            </a:r>
            <a:r>
              <a:rPr lang="pl-PL" sz="1400" dirty="0">
                <a:solidFill>
                  <a:schemeClr val="tx1"/>
                </a:solidFill>
              </a:rPr>
              <a:t>kieruje związkiem w następujących kluczowych obszarach:</a:t>
            </a:r>
          </a:p>
          <a:p>
            <a:pPr marL="361950" lvl="1" indent="-180975" defTabSz="365760">
              <a:spcBef>
                <a:spcPts val="0"/>
              </a:spcBef>
              <a:buFont typeface="Arial" panose="020B0604020202020204" pitchFamily="34" charset="0"/>
              <a:buChar char="•"/>
              <a:defRPr sz="1560" spc="-26"/>
            </a:pPr>
            <a:r>
              <a:rPr lang="pl-PL" sz="1400" spc="-26" dirty="0">
                <a:solidFill>
                  <a:schemeClr val="tx1"/>
                </a:solidFill>
              </a:rPr>
              <a:t>Realizuje zatwierdzoną przez WZD Strategię Rozwoju Polskiego Jeździectwa</a:t>
            </a:r>
          </a:p>
          <a:p>
            <a:pPr marL="361950" lvl="1" indent="-180975" defTabSz="365760">
              <a:spcBef>
                <a:spcPts val="0"/>
              </a:spcBef>
              <a:buFont typeface="Arial" panose="020B0604020202020204" pitchFamily="34" charset="0"/>
              <a:buChar char="•"/>
              <a:defRPr sz="1560" spc="-26"/>
            </a:pPr>
            <a:r>
              <a:rPr lang="pl-PL" sz="1400" spc="-26" dirty="0">
                <a:solidFill>
                  <a:schemeClr val="tx1"/>
                </a:solidFill>
              </a:rPr>
              <a:t>Wyznacza cele strategiczne powołanym jednostkom i monitoruje ich działanie </a:t>
            </a:r>
          </a:p>
          <a:p>
            <a:pPr marL="361950" lvl="1" indent="-180975" defTabSz="365760">
              <a:spcBef>
                <a:spcPts val="0"/>
              </a:spcBef>
              <a:buFont typeface="Arial" panose="020B0604020202020204" pitchFamily="34" charset="0"/>
              <a:buChar char="•"/>
              <a:defRPr sz="1560" spc="-26"/>
            </a:pPr>
            <a:r>
              <a:rPr lang="pl-PL" sz="1400" spc="-26" dirty="0">
                <a:solidFill>
                  <a:schemeClr val="tx1"/>
                </a:solidFill>
              </a:rPr>
              <a:t>Przygotowuje budżet oraz odpowiada za jego wykonanie</a:t>
            </a:r>
          </a:p>
          <a:p>
            <a:pPr marL="361950" lvl="1" indent="-180975" defTabSz="365760">
              <a:spcBef>
                <a:spcPts val="0"/>
              </a:spcBef>
              <a:buFont typeface="Arial" panose="020B0604020202020204" pitchFamily="34" charset="0"/>
              <a:buChar char="•"/>
              <a:defRPr sz="1560" spc="-26"/>
            </a:pPr>
            <a:r>
              <a:rPr lang="pl-PL" sz="1400" spc="-26" dirty="0">
                <a:solidFill>
                  <a:schemeClr val="tx1"/>
                </a:solidFill>
              </a:rPr>
              <a:t>Współpracuje z ministerstwami i uczestniczy w pracach dotyczących zmian legislacyjnych</a:t>
            </a:r>
          </a:p>
          <a:p>
            <a:pPr marL="361950" lvl="1" indent="-180975" defTabSz="365760">
              <a:spcBef>
                <a:spcPts val="0"/>
              </a:spcBef>
              <a:buFont typeface="Arial" panose="020B0604020202020204" pitchFamily="34" charset="0"/>
              <a:buChar char="•"/>
              <a:defRPr sz="1560" spc="-26"/>
            </a:pPr>
            <a:r>
              <a:rPr lang="pl-PL" sz="1400" spc="-26" dirty="0">
                <a:solidFill>
                  <a:schemeClr val="tx1"/>
                </a:solidFill>
              </a:rPr>
              <a:t>Współpracuje i pozyskuje partnerów strategicznych</a:t>
            </a:r>
          </a:p>
          <a:p>
            <a:pPr marL="361950" lvl="1" indent="-180975" defTabSz="365760">
              <a:spcBef>
                <a:spcPts val="0"/>
              </a:spcBef>
              <a:buFont typeface="Arial" panose="020B0604020202020204" pitchFamily="34" charset="0"/>
              <a:buChar char="•"/>
              <a:defRPr sz="1560" spc="-26"/>
            </a:pPr>
            <a:r>
              <a:rPr lang="pl-PL" sz="1400" spc="-26" dirty="0">
                <a:solidFill>
                  <a:schemeClr val="tx1"/>
                </a:solidFill>
              </a:rPr>
              <a:t>Pozyskuje sponsorów na poziomie ministerialnym, firm, wśród innych organizacji i samorządów (przy współpracy z WZJ)</a:t>
            </a:r>
          </a:p>
          <a:p>
            <a:pPr marL="361950" lvl="1" indent="-180975" defTabSz="365760">
              <a:spcBef>
                <a:spcPts val="0"/>
              </a:spcBef>
              <a:buFont typeface="Arial" panose="020B0604020202020204" pitchFamily="34" charset="0"/>
              <a:buChar char="•"/>
              <a:defRPr sz="1560" spc="-26"/>
            </a:pPr>
            <a:r>
              <a:rPr lang="pl-PL" sz="1400" spc="-26" dirty="0">
                <a:solidFill>
                  <a:schemeClr val="tx1"/>
                </a:solidFill>
              </a:rPr>
              <a:t>Wspiera prace wszystkich Komisji PZJ i odpowiada za tworzenie przepisów</a:t>
            </a:r>
          </a:p>
          <a:p>
            <a:pPr marL="361950" lvl="1" indent="-180975" defTabSz="365760">
              <a:spcBef>
                <a:spcPts val="0"/>
              </a:spcBef>
              <a:buFont typeface="Arial" panose="020B0604020202020204" pitchFamily="34" charset="0"/>
              <a:buChar char="•"/>
              <a:defRPr sz="1560" spc="-26"/>
            </a:pPr>
            <a:r>
              <a:rPr lang="pl-PL" sz="1400" spc="-26" dirty="0">
                <a:solidFill>
                  <a:schemeClr val="tx1"/>
                </a:solidFill>
              </a:rPr>
              <a:t>Odpowiada, nadzoruje, zarządzanie sportem i Kadrą PZJ</a:t>
            </a:r>
          </a:p>
          <a:p>
            <a:pPr marL="361950" lvl="1" indent="-180975" defTabSz="365760">
              <a:spcBef>
                <a:spcPts val="0"/>
              </a:spcBef>
              <a:buFont typeface="Arial" panose="020B0604020202020204" pitchFamily="34" charset="0"/>
              <a:buChar char="•"/>
              <a:defRPr sz="1560" spc="-26"/>
            </a:pPr>
            <a:r>
              <a:rPr lang="pl-PL" sz="1400" spc="-26" dirty="0">
                <a:solidFill>
                  <a:schemeClr val="tx1"/>
                </a:solidFill>
              </a:rPr>
              <a:t>Współpracuje z osobami oficjalnymi</a:t>
            </a:r>
          </a:p>
          <a:p>
            <a:pPr marL="361950" lvl="1" indent="-180975" defTabSz="365760">
              <a:spcBef>
                <a:spcPts val="0"/>
              </a:spcBef>
              <a:buFont typeface="Arial" panose="020B0604020202020204" pitchFamily="34" charset="0"/>
              <a:buChar char="•"/>
              <a:defRPr sz="1560" spc="-26"/>
            </a:pPr>
            <a:r>
              <a:rPr lang="pl-PL" sz="1400" spc="-26" dirty="0">
                <a:solidFill>
                  <a:schemeClr val="tx1"/>
                </a:solidFill>
              </a:rPr>
              <a:t>Odpowiada za organizację imprez Mistrzo</a:t>
            </a:r>
            <a:r>
              <a:rPr lang="pl-PL" sz="1400" spc="-26" dirty="0"/>
              <a:t>wskich</a:t>
            </a:r>
          </a:p>
          <a:p>
            <a:pPr marL="361950" lvl="1" indent="-180975" defTabSz="365760">
              <a:spcBef>
                <a:spcPts val="0"/>
              </a:spcBef>
              <a:buFont typeface="Arial" panose="020B0604020202020204" pitchFamily="34" charset="0"/>
              <a:buChar char="•"/>
              <a:defRPr sz="1560" spc="-26"/>
            </a:pPr>
            <a:r>
              <a:rPr lang="pl-PL" sz="1400" spc="-26" dirty="0">
                <a:solidFill>
                  <a:schemeClr val="tx1"/>
                </a:solidFill>
              </a:rPr>
              <a:t>Członek Zarządu odpowiedzialny za Jeździectwo Powszechne</a:t>
            </a:r>
          </a:p>
        </p:txBody>
      </p:sp>
      <p:sp>
        <p:nvSpPr>
          <p:cNvPr id="434" name="Shape 434"/>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lang="pl-PL"/>
              <a:t>10</a:t>
            </a:fld>
            <a:endParaRPr lang="pl-PL"/>
          </a:p>
        </p:txBody>
      </p:sp>
      <p:pic>
        <p:nvPicPr>
          <p:cNvPr id="6" name="image2.png">
            <a:extLst>
              <a:ext uri="{FF2B5EF4-FFF2-40B4-BE49-F238E27FC236}">
                <a16:creationId xmlns:a16="http://schemas.microsoft.com/office/drawing/2014/main" id="{5F446A24-D01D-4326-B09D-862C77AF3591}"/>
              </a:ext>
            </a:extLst>
          </p:cNvPr>
          <p:cNvPicPr>
            <a:picLocks noChangeAspect="1"/>
          </p:cNvPicPr>
          <p:nvPr/>
        </p:nvPicPr>
        <p:blipFill>
          <a:blip r:embed="rId2"/>
          <a:stretch>
            <a:fillRect/>
          </a:stretch>
        </p:blipFill>
        <p:spPr>
          <a:xfrm>
            <a:off x="460884" y="2136802"/>
            <a:ext cx="1973728" cy="2736304"/>
          </a:xfrm>
          <a:prstGeom prst="rect">
            <a:avLst/>
          </a:prstGeom>
          <a:ln w="12700">
            <a:miter lim="400000"/>
          </a:ln>
        </p:spPr>
      </p:pic>
      <p:sp>
        <p:nvSpPr>
          <p:cNvPr id="8" name="Symbol zastępczy tekstu 3">
            <a:extLst>
              <a:ext uri="{FF2B5EF4-FFF2-40B4-BE49-F238E27FC236}">
                <a16:creationId xmlns:a16="http://schemas.microsoft.com/office/drawing/2014/main" id="{FA0E80F8-1504-4817-B18A-72F6F6E5E9EA}"/>
              </a:ext>
            </a:extLst>
          </p:cNvPr>
          <p:cNvSpPr txBox="1">
            <a:spLocks/>
          </p:cNvSpPr>
          <p:nvPr/>
        </p:nvSpPr>
        <p:spPr>
          <a:xfrm>
            <a:off x="7165949" y="1343026"/>
            <a:ext cx="4464076" cy="4980462"/>
          </a:xfrm>
          <a:prstGeom prst="rect">
            <a:avLst/>
          </a:prstGeom>
          <a:ln w="12700">
            <a:solidFill>
              <a:schemeClr val="tx1"/>
            </a:solidFill>
            <a:miter lim="400000"/>
          </a:ln>
          <a:extLst>
            <a:ext uri="{C572A759-6A51-4108-AA02-DFA0A04FC94B}">
              <ma14:wrappingTextBoxFlag xmlns:ma14="http://schemas.microsoft.com/office/mac/drawingml/2011/main" xmlns="" val="1"/>
            </a:ext>
          </a:extLst>
        </p:spPr>
        <p:txBody>
          <a:bodyPr lIns="45719" rIns="45719" anchor="t">
            <a:noAutofit/>
          </a:bodyPr>
          <a:lst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Arial"/>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Arial"/>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Arial"/>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Arial"/>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Arial"/>
              </a:defRPr>
            </a:lvl5pPr>
            <a:lvl6pPr marL="2612571" marR="0" indent="-326571" algn="l" defTabSz="914400" rtl="0" latinLnBrk="0">
              <a:lnSpc>
                <a:spcPct val="90000"/>
              </a:lnSpc>
              <a:spcBef>
                <a:spcPts val="1200"/>
              </a:spcBef>
              <a:spcAft>
                <a:spcPts val="0"/>
              </a:spcAft>
              <a:buClr>
                <a:schemeClr val="accent1"/>
              </a:buClr>
              <a:buSzPct val="100000"/>
              <a:buFont typeface="Wingdings 2"/>
              <a:buChar char="●"/>
              <a:tabLst/>
              <a:defRPr sz="2000" b="0" i="0" u="none" strike="noStrike" cap="none" spc="0" baseline="0">
                <a:ln>
                  <a:noFill/>
                </a:ln>
                <a:solidFill>
                  <a:srgbClr val="595959"/>
                </a:solidFill>
                <a:uFillTx/>
                <a:latin typeface="Corbel"/>
                <a:ea typeface="Corbel"/>
                <a:cs typeface="Corbel"/>
                <a:sym typeface="Corbel"/>
              </a:defRPr>
            </a:lvl6pPr>
            <a:lvl7pPr marL="3069771" marR="0" indent="-326571" algn="l" defTabSz="914400" rtl="0" latinLnBrk="0">
              <a:lnSpc>
                <a:spcPct val="90000"/>
              </a:lnSpc>
              <a:spcBef>
                <a:spcPts val="1200"/>
              </a:spcBef>
              <a:spcAft>
                <a:spcPts val="0"/>
              </a:spcAft>
              <a:buClr>
                <a:schemeClr val="accent1"/>
              </a:buClr>
              <a:buSzPct val="100000"/>
              <a:buFont typeface="Wingdings 2"/>
              <a:buChar char="●"/>
              <a:tabLst/>
              <a:defRPr sz="2000" b="0" i="0" u="none" strike="noStrike" cap="none" spc="0" baseline="0">
                <a:ln>
                  <a:noFill/>
                </a:ln>
                <a:solidFill>
                  <a:srgbClr val="595959"/>
                </a:solidFill>
                <a:uFillTx/>
                <a:latin typeface="Corbel"/>
                <a:ea typeface="Corbel"/>
                <a:cs typeface="Corbel"/>
                <a:sym typeface="Corbel"/>
              </a:defRPr>
            </a:lvl7pPr>
            <a:lvl8pPr marL="3526971" marR="0" indent="-326571" algn="l" defTabSz="914400" rtl="0" latinLnBrk="0">
              <a:lnSpc>
                <a:spcPct val="90000"/>
              </a:lnSpc>
              <a:spcBef>
                <a:spcPts val="1200"/>
              </a:spcBef>
              <a:spcAft>
                <a:spcPts val="0"/>
              </a:spcAft>
              <a:buClr>
                <a:schemeClr val="accent1"/>
              </a:buClr>
              <a:buSzPct val="100000"/>
              <a:buFont typeface="Wingdings 2"/>
              <a:buChar char="●"/>
              <a:tabLst/>
              <a:defRPr sz="2000" b="0" i="0" u="none" strike="noStrike" cap="none" spc="0" baseline="0">
                <a:ln>
                  <a:noFill/>
                </a:ln>
                <a:solidFill>
                  <a:srgbClr val="595959"/>
                </a:solidFill>
                <a:uFillTx/>
                <a:latin typeface="Corbel"/>
                <a:ea typeface="Corbel"/>
                <a:cs typeface="Corbel"/>
                <a:sym typeface="Corbel"/>
              </a:defRPr>
            </a:lvl8pPr>
            <a:lvl9pPr marL="3984171" marR="0" indent="-326571" algn="l" defTabSz="914400" rtl="0" latinLnBrk="0">
              <a:lnSpc>
                <a:spcPct val="90000"/>
              </a:lnSpc>
              <a:spcBef>
                <a:spcPts val="1200"/>
              </a:spcBef>
              <a:spcAft>
                <a:spcPts val="0"/>
              </a:spcAft>
              <a:buClr>
                <a:schemeClr val="accent1"/>
              </a:buClr>
              <a:buSzPct val="100000"/>
              <a:buFont typeface="Wingdings 2"/>
              <a:buChar char="●"/>
              <a:tabLst/>
              <a:defRPr sz="2000" b="0" i="0" u="none" strike="noStrike" cap="none" spc="0" baseline="0">
                <a:ln>
                  <a:noFill/>
                </a:ln>
                <a:solidFill>
                  <a:srgbClr val="595959"/>
                </a:solidFill>
                <a:uFillTx/>
                <a:latin typeface="Corbel"/>
                <a:ea typeface="Corbel"/>
                <a:cs typeface="Corbel"/>
                <a:sym typeface="Corbel"/>
              </a:defRPr>
            </a:lvl9pPr>
          </a:lstStyle>
          <a:p>
            <a:pPr marL="0" indent="0" defTabSz="365760" hangingPunct="1">
              <a:spcBef>
                <a:spcPts val="0"/>
              </a:spcBef>
              <a:buNone/>
              <a:defRPr sz="1560" spc="-26"/>
            </a:pPr>
            <a:r>
              <a:rPr lang="pl-PL" sz="1400" b="1" spc="-26" dirty="0"/>
              <a:t>Sekretarz Generalny PZJ</a:t>
            </a:r>
            <a:r>
              <a:rPr lang="pl-PL" sz="1400" spc="-26" dirty="0"/>
              <a:t> odpowiadający za:</a:t>
            </a:r>
          </a:p>
          <a:p>
            <a:pPr marL="361950" lvl="1" indent="-180975" defTabSz="365760" hangingPunct="1">
              <a:spcBef>
                <a:spcPts val="0"/>
              </a:spcBef>
              <a:buFont typeface="Arial" panose="020B0604020202020204" pitchFamily="34" charset="0"/>
              <a:buChar char="•"/>
              <a:defRPr sz="1560" spc="-26"/>
            </a:pPr>
            <a:r>
              <a:rPr lang="pl-PL" sz="1400" spc="-26" dirty="0"/>
              <a:t>Kontakt z FEI i dbanie o relacje na arenie międzynarodowej </a:t>
            </a:r>
          </a:p>
          <a:p>
            <a:pPr marL="361950" lvl="1" indent="-180975" defTabSz="365760" hangingPunct="1">
              <a:spcBef>
                <a:spcPts val="0"/>
              </a:spcBef>
              <a:buFont typeface="Arial" panose="020B0604020202020204" pitchFamily="34" charset="0"/>
              <a:buChar char="•"/>
              <a:defRPr sz="1560" spc="-26"/>
            </a:pPr>
            <a:r>
              <a:rPr lang="pl-PL" sz="1400" spc="-26" dirty="0"/>
              <a:t>Kontakty z innymi związkami krajowymi,</a:t>
            </a:r>
          </a:p>
          <a:p>
            <a:pPr marL="361950" lvl="1" indent="-180975" defTabSz="365760" hangingPunct="1">
              <a:spcBef>
                <a:spcPts val="0"/>
              </a:spcBef>
              <a:buFont typeface="Arial" panose="020B0604020202020204" pitchFamily="34" charset="0"/>
              <a:buChar char="•"/>
              <a:defRPr sz="1560" spc="-26"/>
            </a:pPr>
            <a:r>
              <a:rPr lang="pl-PL" sz="1400" spc="-26" dirty="0">
                <a:solidFill>
                  <a:schemeClr val="tx1"/>
                </a:solidFill>
              </a:rPr>
              <a:t>Organizacja i wsparcie dla zawodników i starty w imprezach międzynarodowych, mistrzowskich oraz Igrzyskach Olimpijskich</a:t>
            </a:r>
          </a:p>
          <a:p>
            <a:pPr marL="361950" lvl="1" indent="-180975" defTabSz="365760" hangingPunct="1">
              <a:spcBef>
                <a:spcPts val="0"/>
              </a:spcBef>
              <a:buFont typeface="Arial" panose="020B0604020202020204" pitchFamily="34" charset="0"/>
              <a:buChar char="•"/>
              <a:defRPr sz="1560" spc="-26"/>
            </a:pPr>
            <a:r>
              <a:rPr lang="pl-PL" sz="1400" spc="-26" dirty="0"/>
              <a:t>Kontakty ze sponsorami</a:t>
            </a:r>
          </a:p>
          <a:p>
            <a:pPr defTabSz="365760" hangingPunct="1">
              <a:spcBef>
                <a:spcPts val="0"/>
              </a:spcBef>
              <a:defRPr sz="1560" spc="-26"/>
            </a:pPr>
            <a:endParaRPr lang="pl-PL" sz="1400" spc="-26" dirty="0"/>
          </a:p>
          <a:p>
            <a:pPr marL="0" indent="0" defTabSz="365760" hangingPunct="1">
              <a:spcBef>
                <a:spcPts val="0"/>
              </a:spcBef>
              <a:buNone/>
              <a:defRPr sz="1560" spc="-26"/>
            </a:pPr>
            <a:r>
              <a:rPr lang="pl-PL" sz="1400" b="1" spc="-26" dirty="0"/>
              <a:t>Biuro PZJ i pracownicy </a:t>
            </a:r>
            <a:r>
              <a:rPr lang="pl-PL" sz="1400" spc="-26" dirty="0"/>
              <a:t>odpowiadający za:</a:t>
            </a:r>
          </a:p>
          <a:p>
            <a:pPr marL="361950" lvl="1" indent="-180975" defTabSz="365760" hangingPunct="1">
              <a:spcBef>
                <a:spcPts val="0"/>
              </a:spcBef>
              <a:buFont typeface="Arial" panose="020B0604020202020204" pitchFamily="34" charset="0"/>
              <a:buChar char="•"/>
              <a:defRPr sz="1560" spc="-26"/>
            </a:pPr>
            <a:r>
              <a:rPr lang="pl-PL" sz="1400" spc="-26" dirty="0"/>
              <a:t>Zapewnienie sprawnego poziomu obsługi klientów</a:t>
            </a:r>
          </a:p>
          <a:p>
            <a:pPr marL="361950" lvl="1" indent="-180975" defTabSz="365760" hangingPunct="1">
              <a:spcBef>
                <a:spcPts val="0"/>
              </a:spcBef>
              <a:buFont typeface="Arial" panose="020B0604020202020204" pitchFamily="34" charset="0"/>
              <a:buChar char="•"/>
              <a:defRPr sz="1560" spc="-26"/>
            </a:pPr>
            <a:r>
              <a:rPr lang="pl-PL" sz="1400" spc="-26" dirty="0"/>
              <a:t>Współpracę z WZJ i koordynację wspólnych projektów</a:t>
            </a:r>
          </a:p>
          <a:p>
            <a:pPr marL="361950" lvl="1" indent="-180975" defTabSz="365760" hangingPunct="1">
              <a:spcBef>
                <a:spcPts val="0"/>
              </a:spcBef>
              <a:buFont typeface="Arial" panose="020B0604020202020204" pitchFamily="34" charset="0"/>
              <a:buChar char="•"/>
              <a:defRPr sz="1560" spc="-26"/>
            </a:pPr>
            <a:r>
              <a:rPr lang="pl-PL" sz="1400" spc="-26" dirty="0"/>
              <a:t>Wydawanie licencji</a:t>
            </a:r>
          </a:p>
          <a:p>
            <a:pPr marL="361950" lvl="1" indent="-180975" defTabSz="365760" hangingPunct="1">
              <a:spcBef>
                <a:spcPts val="0"/>
              </a:spcBef>
              <a:buFont typeface="Arial" panose="020B0604020202020204" pitchFamily="34" charset="0"/>
              <a:buChar char="•"/>
              <a:defRPr sz="1560" spc="-26"/>
            </a:pPr>
            <a:r>
              <a:rPr lang="pl-PL" sz="1400" spc="-26" dirty="0"/>
              <a:t>Organizację zawodów w Polsce</a:t>
            </a:r>
          </a:p>
          <a:p>
            <a:pPr marL="361950" lvl="1" indent="-180975" defTabSz="365760" hangingPunct="1">
              <a:spcBef>
                <a:spcPts val="0"/>
              </a:spcBef>
              <a:buFont typeface="Arial" panose="020B0604020202020204" pitchFamily="34" charset="0"/>
              <a:buChar char="•"/>
              <a:defRPr sz="1560" spc="-26"/>
            </a:pPr>
            <a:r>
              <a:rPr lang="pl-PL" sz="1400" spc="-26" dirty="0"/>
              <a:t>Organizację i przeprowadzanie szkoleń</a:t>
            </a:r>
          </a:p>
          <a:p>
            <a:pPr marL="361950" lvl="1" indent="-180975" defTabSz="365760" hangingPunct="1">
              <a:spcBef>
                <a:spcPts val="0"/>
              </a:spcBef>
              <a:buFont typeface="Arial" panose="020B0604020202020204" pitchFamily="34" charset="0"/>
              <a:buChar char="•"/>
              <a:defRPr sz="1560" spc="-26"/>
            </a:pPr>
            <a:r>
              <a:rPr lang="pl-PL" sz="1400" spc="-26" dirty="0"/>
              <a:t>Współpraca z ośrodkami i certyfikacje</a:t>
            </a:r>
          </a:p>
          <a:p>
            <a:pPr marL="361950" lvl="1" indent="-180975" defTabSz="365760" hangingPunct="1">
              <a:spcBef>
                <a:spcPts val="0"/>
              </a:spcBef>
              <a:buFont typeface="Arial" panose="020B0604020202020204" pitchFamily="34" charset="0"/>
              <a:buChar char="•"/>
              <a:defRPr sz="1560" spc="-26"/>
            </a:pPr>
            <a:r>
              <a:rPr lang="pl-PL" sz="1400" spc="-26" dirty="0"/>
              <a:t>Sport powszechny, promocję jeździectwa i wolontariat</a:t>
            </a:r>
          </a:p>
          <a:p>
            <a:pPr marL="361950" lvl="1" indent="-180975" defTabSz="365760" hangingPunct="1">
              <a:spcBef>
                <a:spcPts val="0"/>
              </a:spcBef>
              <a:buFont typeface="Arial" panose="020B0604020202020204" pitchFamily="34" charset="0"/>
              <a:buChar char="•"/>
              <a:defRPr sz="1560" spc="-26"/>
            </a:pPr>
            <a:r>
              <a:rPr lang="pl-PL" sz="1400" spc="-26" dirty="0"/>
              <a:t>Utrzymania i rozwój systemów IT</a:t>
            </a:r>
          </a:p>
          <a:p>
            <a:pPr marL="361950" lvl="1" indent="-180975" defTabSz="365760" hangingPunct="1">
              <a:spcBef>
                <a:spcPts val="0"/>
              </a:spcBef>
              <a:buFont typeface="Arial" panose="020B0604020202020204" pitchFamily="34" charset="0"/>
              <a:buChar char="•"/>
              <a:defRPr sz="1560" spc="-26"/>
            </a:pPr>
            <a:r>
              <a:rPr lang="pl-PL" sz="1400" spc="-26" dirty="0"/>
              <a:t>Księgowość i obsługę prawną</a:t>
            </a:r>
          </a:p>
        </p:txBody>
      </p:sp>
      <p:sp>
        <p:nvSpPr>
          <p:cNvPr id="11" name="Shape 330">
            <a:extLst>
              <a:ext uri="{FF2B5EF4-FFF2-40B4-BE49-F238E27FC236}">
                <a16:creationId xmlns:a16="http://schemas.microsoft.com/office/drawing/2014/main" id="{9B44CD19-912E-49D0-85D0-DEA526C03032}"/>
              </a:ext>
            </a:extLst>
          </p:cNvPr>
          <p:cNvSpPr/>
          <p:nvPr/>
        </p:nvSpPr>
        <p:spPr>
          <a:xfrm>
            <a:off x="609600" y="6610424"/>
            <a:ext cx="7920002" cy="24622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defTabSz="914400">
              <a:defRPr sz="1000">
                <a:solidFill>
                  <a:srgbClr val="888888"/>
                </a:solidFill>
                <a:latin typeface="Arial Narrow"/>
                <a:ea typeface="Arial Narrow"/>
                <a:cs typeface="Arial Narrow"/>
                <a:sym typeface="Arial Narrow"/>
              </a:defRPr>
            </a:lvl1pPr>
          </a:lstStyle>
          <a:p>
            <a:r>
              <a:rPr lang="pl-PL" dirty="0"/>
              <a:t>Strategia Rozwoju Polskiego Jeździectwa 2021-2025 | Wrzesień 2021 r.</a:t>
            </a:r>
          </a:p>
        </p:txBody>
      </p:sp>
    </p:spTree>
    <p:extLst>
      <p:ext uri="{BB962C8B-B14F-4D97-AF65-F5344CB8AC3E}">
        <p14:creationId xmlns:p14="http://schemas.microsoft.com/office/powerpoint/2010/main" val="3864462338"/>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4CCA735-E31C-42AD-80EF-0201D2BF7C17}"/>
              </a:ext>
            </a:extLst>
          </p:cNvPr>
          <p:cNvSpPr>
            <a:spLocks noGrp="1"/>
          </p:cNvSpPr>
          <p:nvPr>
            <p:ph type="title"/>
          </p:nvPr>
        </p:nvSpPr>
        <p:spPr>
          <a:xfrm>
            <a:off x="609600" y="62203"/>
            <a:ext cx="10972800" cy="778099"/>
          </a:xfrm>
        </p:spPr>
        <p:txBody>
          <a:bodyPr>
            <a:normAutofit/>
          </a:bodyPr>
          <a:lstStyle/>
          <a:p>
            <a:r>
              <a:rPr lang="pl-PL" sz="2800" dirty="0"/>
              <a:t>Analiza SWOT PZJ – stan na 2021 rok (1)</a:t>
            </a:r>
          </a:p>
        </p:txBody>
      </p:sp>
      <p:sp>
        <p:nvSpPr>
          <p:cNvPr id="4" name="Prostokąt 3">
            <a:extLst>
              <a:ext uri="{FF2B5EF4-FFF2-40B4-BE49-F238E27FC236}">
                <a16:creationId xmlns:a16="http://schemas.microsoft.com/office/drawing/2014/main" id="{416EE0F3-321D-45DB-91AD-EA5E81EEFBA6}"/>
              </a:ext>
            </a:extLst>
          </p:cNvPr>
          <p:cNvSpPr/>
          <p:nvPr/>
        </p:nvSpPr>
        <p:spPr>
          <a:xfrm>
            <a:off x="311751" y="758438"/>
            <a:ext cx="1681018" cy="369330"/>
          </a:xfrm>
          <a:prstGeom prst="rect">
            <a:avLst/>
          </a:prstGeom>
          <a:solidFill>
            <a:srgbClr val="00B0F0"/>
          </a:solidFill>
          <a:ln w="10795"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pl-PL" sz="1800" b="1" i="0" u="none" strike="noStrike" cap="none" spc="0" normalizeH="0" baseline="0" dirty="0">
                <a:ln>
                  <a:noFill/>
                </a:ln>
                <a:solidFill>
                  <a:srgbClr val="000000"/>
                </a:solidFill>
                <a:effectLst/>
                <a:uFillTx/>
                <a:latin typeface="Corbel"/>
                <a:ea typeface="Corbel"/>
                <a:cs typeface="Corbel"/>
                <a:sym typeface="Corbel"/>
              </a:rPr>
              <a:t>Mocne strony</a:t>
            </a:r>
          </a:p>
        </p:txBody>
      </p:sp>
      <p:cxnSp>
        <p:nvCxnSpPr>
          <p:cNvPr id="11" name="Łącznik prosty 10">
            <a:extLst>
              <a:ext uri="{FF2B5EF4-FFF2-40B4-BE49-F238E27FC236}">
                <a16:creationId xmlns:a16="http://schemas.microsoft.com/office/drawing/2014/main" id="{4B24A838-A901-4A74-BEFC-D4EB7BED44DC}"/>
              </a:ext>
            </a:extLst>
          </p:cNvPr>
          <p:cNvCxnSpPr>
            <a:cxnSpLocks/>
          </p:cNvCxnSpPr>
          <p:nvPr/>
        </p:nvCxnSpPr>
        <p:spPr>
          <a:xfrm flipV="1">
            <a:off x="6096000" y="943103"/>
            <a:ext cx="0" cy="5472701"/>
          </a:xfrm>
          <a:prstGeom prst="line">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cxnSp>
      <p:sp>
        <p:nvSpPr>
          <p:cNvPr id="6" name="Prostokąt 5">
            <a:extLst>
              <a:ext uri="{FF2B5EF4-FFF2-40B4-BE49-F238E27FC236}">
                <a16:creationId xmlns:a16="http://schemas.microsoft.com/office/drawing/2014/main" id="{8EB0C7ED-5627-4F6D-9E7F-D7CEAC749944}"/>
              </a:ext>
            </a:extLst>
          </p:cNvPr>
          <p:cNvSpPr/>
          <p:nvPr/>
        </p:nvSpPr>
        <p:spPr>
          <a:xfrm>
            <a:off x="10262840" y="758438"/>
            <a:ext cx="1681018" cy="369330"/>
          </a:xfrm>
          <a:prstGeom prst="rect">
            <a:avLst/>
          </a:prstGeom>
          <a:solidFill>
            <a:srgbClr val="00B0F0"/>
          </a:solidFill>
          <a:ln w="10795"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pl-PL" sz="1800" b="1" i="0" u="none" strike="noStrike" cap="none" spc="0" normalizeH="0" baseline="0" dirty="0">
                <a:ln>
                  <a:noFill/>
                </a:ln>
                <a:solidFill>
                  <a:srgbClr val="000000"/>
                </a:solidFill>
                <a:effectLst/>
                <a:uFillTx/>
                <a:latin typeface="Corbel"/>
                <a:ea typeface="Corbel"/>
                <a:cs typeface="Corbel"/>
                <a:sym typeface="Corbel"/>
              </a:rPr>
              <a:t>Słabe strony</a:t>
            </a:r>
          </a:p>
        </p:txBody>
      </p:sp>
      <p:grpSp>
        <p:nvGrpSpPr>
          <p:cNvPr id="23" name="Group 470">
            <a:extLst>
              <a:ext uri="{FF2B5EF4-FFF2-40B4-BE49-F238E27FC236}">
                <a16:creationId xmlns:a16="http://schemas.microsoft.com/office/drawing/2014/main" id="{B953FD8E-4BAC-4FC3-8207-825565642FE9}"/>
              </a:ext>
            </a:extLst>
          </p:cNvPr>
          <p:cNvGrpSpPr/>
          <p:nvPr/>
        </p:nvGrpSpPr>
        <p:grpSpPr>
          <a:xfrm>
            <a:off x="407675" y="1040017"/>
            <a:ext cx="5800394" cy="2528857"/>
            <a:chOff x="-64065" y="0"/>
            <a:chExt cx="2728065" cy="1231333"/>
          </a:xfrm>
        </p:grpSpPr>
        <p:sp>
          <p:nvSpPr>
            <p:cNvPr id="24" name="Shape 468">
              <a:extLst>
                <a:ext uri="{FF2B5EF4-FFF2-40B4-BE49-F238E27FC236}">
                  <a16:creationId xmlns:a16="http://schemas.microsoft.com/office/drawing/2014/main" id="{7E64F045-94C3-4810-9221-BE64F1707D59}"/>
                </a:ext>
              </a:extLst>
            </p:cNvPr>
            <p:cNvSpPr/>
            <p:nvPr/>
          </p:nvSpPr>
          <p:spPr>
            <a:xfrm>
              <a:off x="0" y="0"/>
              <a:ext cx="2664000" cy="1224000"/>
            </a:xfrm>
            <a:prstGeom prst="rect">
              <a:avLst/>
            </a:prstGeom>
            <a:noFill/>
            <a:ln w="12700" cap="flat">
              <a:noFill/>
              <a:miter lim="400000"/>
            </a:ln>
            <a:effectLst/>
          </p:spPr>
          <p:txBody>
            <a:bodyPr wrap="square" lIns="45719" tIns="45719" rIns="45719" bIns="45719" numCol="1" anchor="t">
              <a:noAutofit/>
            </a:bodyPr>
            <a:lstStyle/>
            <a:p>
              <a:pPr defTabSz="914400">
                <a:defRPr sz="2800">
                  <a:solidFill>
                    <a:srgbClr val="FFFFFF"/>
                  </a:solidFill>
                  <a:latin typeface="+mn-lt"/>
                  <a:ea typeface="+mn-ea"/>
                  <a:cs typeface="+mn-cs"/>
                  <a:sym typeface="Arial"/>
                </a:defRPr>
              </a:pPr>
              <a:endParaRPr lang="pl-PL" sz="1400">
                <a:latin typeface="+mn-lt"/>
              </a:endParaRPr>
            </a:p>
          </p:txBody>
        </p:sp>
        <p:sp>
          <p:nvSpPr>
            <p:cNvPr id="25" name="Shape 469">
              <a:extLst>
                <a:ext uri="{FF2B5EF4-FFF2-40B4-BE49-F238E27FC236}">
                  <a16:creationId xmlns:a16="http://schemas.microsoft.com/office/drawing/2014/main" id="{A43FC942-BF5D-40C4-BA87-7A9755AA0F9E}"/>
                </a:ext>
              </a:extLst>
            </p:cNvPr>
            <p:cNvSpPr/>
            <p:nvPr/>
          </p:nvSpPr>
          <p:spPr>
            <a:xfrm>
              <a:off x="-64065" y="347158"/>
              <a:ext cx="2664000" cy="88417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defTabSz="914400">
                <a:defRPr sz="2800" b="1">
                  <a:solidFill>
                    <a:srgbClr val="FFFFFF"/>
                  </a:solidFill>
                  <a:latin typeface="+mn-lt"/>
                  <a:ea typeface="+mn-ea"/>
                  <a:cs typeface="+mn-cs"/>
                  <a:sym typeface="Arial"/>
                </a:defRPr>
              </a:lvl1pPr>
            </a:lstStyle>
            <a:p>
              <a:pPr marL="92075" indent="-92075" algn="l">
                <a:buFont typeface="Arial" panose="020B0604020202020204" pitchFamily="34" charset="0"/>
                <a:buChar char="•"/>
              </a:pPr>
              <a:r>
                <a:rPr lang="pl-PL" sz="1400" b="0" dirty="0">
                  <a:solidFill>
                    <a:schemeClr val="tx1"/>
                  </a:solidFill>
                </a:rPr>
                <a:t>Kondycja finansowa związku </a:t>
              </a:r>
            </a:p>
            <a:p>
              <a:pPr marL="92075" indent="-92075" algn="l">
                <a:buFont typeface="Arial" panose="020B0604020202020204" pitchFamily="34" charset="0"/>
                <a:buChar char="•"/>
              </a:pPr>
              <a:r>
                <a:rPr lang="pl-PL" sz="1400" b="0" dirty="0">
                  <a:solidFill>
                    <a:schemeClr val="tx1"/>
                  </a:solidFill>
                </a:rPr>
                <a:t>Rozwijający się kalendarz imprez jeździeckich</a:t>
              </a:r>
              <a:endParaRPr lang="pl-PL" sz="1400" b="0" dirty="0">
                <a:solidFill>
                  <a:schemeClr val="tx1"/>
                </a:solidFill>
                <a:highlight>
                  <a:srgbClr val="FFFF00"/>
                </a:highlight>
              </a:endParaRPr>
            </a:p>
            <a:p>
              <a:pPr marL="92075" indent="-92075" algn="l">
                <a:buFont typeface="Arial" panose="020B0604020202020204" pitchFamily="34" charset="0"/>
                <a:buChar char="•"/>
              </a:pPr>
              <a:r>
                <a:rPr lang="pl-PL" sz="1400" b="0" dirty="0">
                  <a:solidFill>
                    <a:schemeClr val="tx1"/>
                  </a:solidFill>
                </a:rPr>
                <a:t>Rosnąca liczba wydawanych licencji dla zawodników i koni</a:t>
              </a:r>
            </a:p>
            <a:p>
              <a:pPr marL="92075" indent="-92075" algn="l">
                <a:buFont typeface="Arial" panose="020B0604020202020204" pitchFamily="34" charset="0"/>
                <a:buChar char="•"/>
              </a:pPr>
              <a:r>
                <a:rPr lang="pl-PL" sz="1400" b="0" dirty="0">
                  <a:solidFill>
                    <a:schemeClr val="tx1"/>
                  </a:solidFill>
                </a:rPr>
                <a:t>Rosnąca liczba klubów</a:t>
              </a:r>
            </a:p>
            <a:p>
              <a:pPr marL="92075" indent="-92075" algn="l">
                <a:buFont typeface="Arial" panose="020B0604020202020204" pitchFamily="34" charset="0"/>
                <a:buChar char="•"/>
              </a:pPr>
              <a:r>
                <a:rPr lang="pl-PL" sz="1400" b="0" dirty="0">
                  <a:solidFill>
                    <a:schemeClr val="tx1"/>
                  </a:solidFill>
                </a:rPr>
                <a:t>Kwalifikacja na Igrzyska Olimpijskie zawodników WKKW</a:t>
              </a:r>
            </a:p>
            <a:p>
              <a:pPr marL="92075" indent="-92075" algn="l">
                <a:buFont typeface="Arial" panose="020B0604020202020204" pitchFamily="34" charset="0"/>
                <a:buChar char="•"/>
              </a:pPr>
              <a:r>
                <a:rPr lang="pl-PL" sz="1400" b="0" dirty="0">
                  <a:solidFill>
                    <a:schemeClr val="tx1"/>
                  </a:solidFill>
                </a:rPr>
                <a:t>Siedziba związku stanowiąca majątek trwały</a:t>
              </a:r>
            </a:p>
            <a:p>
              <a:pPr marL="92075" indent="-92075" algn="l">
                <a:buFont typeface="Arial" panose="020B0604020202020204" pitchFamily="34" charset="0"/>
                <a:buChar char="•"/>
              </a:pPr>
              <a:r>
                <a:rPr lang="pl-PL" sz="1400" b="0" dirty="0">
                  <a:solidFill>
                    <a:schemeClr val="tx1"/>
                  </a:solidFill>
                </a:rPr>
                <a:t>Wyniki zawodników w konkurencji powożenia – 2 medale Mistrzostw Świata w 2020</a:t>
              </a:r>
            </a:p>
          </p:txBody>
        </p:sp>
      </p:grpSp>
      <p:grpSp>
        <p:nvGrpSpPr>
          <p:cNvPr id="29" name="Group 470">
            <a:extLst>
              <a:ext uri="{FF2B5EF4-FFF2-40B4-BE49-F238E27FC236}">
                <a16:creationId xmlns:a16="http://schemas.microsoft.com/office/drawing/2014/main" id="{F50CB7A1-AC84-402B-B7AF-F4B4742E1C8D}"/>
              </a:ext>
            </a:extLst>
          </p:cNvPr>
          <p:cNvGrpSpPr/>
          <p:nvPr/>
        </p:nvGrpSpPr>
        <p:grpSpPr>
          <a:xfrm>
            <a:off x="6254300" y="738706"/>
            <a:ext cx="5688326" cy="6124751"/>
            <a:chOff x="-11357" y="-106979"/>
            <a:chExt cx="2675357" cy="2982221"/>
          </a:xfrm>
        </p:grpSpPr>
        <p:sp>
          <p:nvSpPr>
            <p:cNvPr id="30" name="Shape 468">
              <a:extLst>
                <a:ext uri="{FF2B5EF4-FFF2-40B4-BE49-F238E27FC236}">
                  <a16:creationId xmlns:a16="http://schemas.microsoft.com/office/drawing/2014/main" id="{666936A5-023F-4B95-B876-FAA03EC176F8}"/>
                </a:ext>
              </a:extLst>
            </p:cNvPr>
            <p:cNvSpPr/>
            <p:nvPr/>
          </p:nvSpPr>
          <p:spPr>
            <a:xfrm>
              <a:off x="0" y="0"/>
              <a:ext cx="2664000" cy="1224000"/>
            </a:xfrm>
            <a:prstGeom prst="rect">
              <a:avLst/>
            </a:prstGeom>
            <a:noFill/>
            <a:ln w="12700" cap="flat">
              <a:noFill/>
              <a:miter lim="400000"/>
            </a:ln>
            <a:effectLst/>
          </p:spPr>
          <p:txBody>
            <a:bodyPr wrap="square" lIns="45719" tIns="45719" rIns="45719" bIns="45719" numCol="1" anchor="t">
              <a:noAutofit/>
            </a:bodyPr>
            <a:lstStyle/>
            <a:p>
              <a:pPr defTabSz="914400">
                <a:defRPr sz="2800">
                  <a:solidFill>
                    <a:srgbClr val="FFFFFF"/>
                  </a:solidFill>
                  <a:latin typeface="+mn-lt"/>
                  <a:ea typeface="+mn-ea"/>
                  <a:cs typeface="+mn-cs"/>
                  <a:sym typeface="Arial"/>
                </a:defRPr>
              </a:pPr>
              <a:endParaRPr lang="pl-PL" sz="1400">
                <a:latin typeface="+mn-lt"/>
              </a:endParaRPr>
            </a:p>
          </p:txBody>
        </p:sp>
        <p:sp>
          <p:nvSpPr>
            <p:cNvPr id="31" name="Shape 469">
              <a:extLst>
                <a:ext uri="{FF2B5EF4-FFF2-40B4-BE49-F238E27FC236}">
                  <a16:creationId xmlns:a16="http://schemas.microsoft.com/office/drawing/2014/main" id="{D7FB30B2-7DD8-4D08-AEAC-1073FA498165}"/>
                </a:ext>
              </a:extLst>
            </p:cNvPr>
            <p:cNvSpPr/>
            <p:nvPr/>
          </p:nvSpPr>
          <p:spPr>
            <a:xfrm>
              <a:off x="-11357" y="-106979"/>
              <a:ext cx="2664000" cy="298222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defTabSz="914400">
                <a:defRPr sz="2800" b="1">
                  <a:solidFill>
                    <a:srgbClr val="FFFFFF"/>
                  </a:solidFill>
                  <a:latin typeface="+mn-lt"/>
                  <a:ea typeface="+mn-ea"/>
                  <a:cs typeface="+mn-cs"/>
                  <a:sym typeface="Arial"/>
                </a:defRPr>
              </a:lvl1pPr>
            </a:lstStyle>
            <a:p>
              <a:pPr marL="92075" indent="-92075" algn="l" defTabSz="457200">
                <a:buFont typeface="Arial" panose="020B0604020202020204" pitchFamily="34" charset="0"/>
                <a:buChar char="•"/>
              </a:pPr>
              <a:r>
                <a:rPr lang="pl-PL" sz="1400" b="0" dirty="0">
                  <a:solidFill>
                    <a:schemeClr val="tx1"/>
                  </a:solidFill>
                  <a:ea typeface="Corbel"/>
                  <a:cs typeface="Corbel"/>
                  <a:sym typeface="Corbel"/>
                </a:rPr>
                <a:t>Zarządzanie skupione na sprawach        			        operacyjnych a nie strategicznych</a:t>
              </a:r>
            </a:p>
            <a:p>
              <a:pPr marL="92075" indent="-92075" algn="l" defTabSz="457200">
                <a:buFont typeface="Arial" panose="020B0604020202020204" pitchFamily="34" charset="0"/>
                <a:buChar char="•"/>
              </a:pPr>
              <a:r>
                <a:rPr lang="pl-PL" sz="1400" b="0" dirty="0">
                  <a:solidFill>
                    <a:schemeClr val="tx1"/>
                  </a:solidFill>
                </a:rPr>
                <a:t>Brak kwalifikacji na Igrzyska Olimpijskie zawodników z konkurencji skoki i ujeżdżenie </a:t>
              </a:r>
            </a:p>
            <a:p>
              <a:pPr marL="92075" indent="-92075" algn="l" defTabSz="457200">
                <a:buFont typeface="Arial" panose="020B0604020202020204" pitchFamily="34" charset="0"/>
                <a:buChar char="•"/>
              </a:pPr>
              <a:r>
                <a:rPr lang="pl-PL" sz="1400" b="0" dirty="0">
                  <a:solidFill>
                    <a:schemeClr val="tx1"/>
                  </a:solidFill>
                </a:rPr>
                <a:t>Anachroniczny system obsługi klienta i sprzedaży licencji</a:t>
              </a:r>
            </a:p>
            <a:p>
              <a:pPr marL="92075" indent="-92075" algn="l" defTabSz="457200">
                <a:buFont typeface="Arial" panose="020B0604020202020204" pitchFamily="34" charset="0"/>
                <a:buChar char="•"/>
              </a:pPr>
              <a:r>
                <a:rPr lang="pl-PL" sz="1400" b="0" dirty="0">
                  <a:solidFill>
                    <a:schemeClr val="tx1"/>
                  </a:solidFill>
                  <a:ea typeface="Corbel"/>
                  <a:cs typeface="Corbel"/>
                  <a:sym typeface="Corbel"/>
                </a:rPr>
                <a:t>Brak płatnośc</a:t>
              </a:r>
              <a:r>
                <a:rPr lang="pl-PL" sz="1400" b="0" dirty="0">
                  <a:solidFill>
                    <a:schemeClr val="tx1"/>
                  </a:solidFill>
                </a:rPr>
                <a:t>i on-line i opieranie się na dokumentacji papierowej</a:t>
              </a:r>
            </a:p>
            <a:p>
              <a:pPr marL="92075" indent="-92075" algn="l" defTabSz="457200">
                <a:buFont typeface="Arial" panose="020B0604020202020204" pitchFamily="34" charset="0"/>
                <a:buChar char="•"/>
              </a:pPr>
              <a:r>
                <a:rPr lang="pl-PL" sz="1400" b="0" dirty="0">
                  <a:solidFill>
                    <a:schemeClr val="tx1"/>
                  </a:solidFill>
                  <a:ea typeface="Corbel"/>
                  <a:cs typeface="Corbel"/>
                  <a:sym typeface="Corbel"/>
                </a:rPr>
                <a:t>Brak współpracy i komunikacji z WZJ</a:t>
              </a:r>
            </a:p>
            <a:p>
              <a:pPr marL="92075" indent="-92075" algn="l">
                <a:buFont typeface="Arial" panose="020B0604020202020204" pitchFamily="34" charset="0"/>
                <a:buChar char="•"/>
              </a:pPr>
              <a:r>
                <a:rPr lang="pl-PL" sz="1400" b="0" dirty="0">
                  <a:solidFill>
                    <a:schemeClr val="tx1"/>
                  </a:solidFill>
                </a:rPr>
                <a:t>Brak przejrzystych ścieżek rozwoju i systemu szkoleń dla osób oficjalnych</a:t>
              </a:r>
            </a:p>
            <a:p>
              <a:pPr marL="92075" indent="-92075" algn="l">
                <a:buFont typeface="Arial" panose="020B0604020202020204" pitchFamily="34" charset="0"/>
                <a:buChar char="•"/>
              </a:pPr>
              <a:r>
                <a:rPr lang="pl-PL" sz="1400" b="0" dirty="0">
                  <a:solidFill>
                    <a:schemeClr val="tx1"/>
                  </a:solidFill>
                </a:rPr>
                <a:t>Brak wystarczającej liczby ośrodków jeździeckich świadczących naukę jazdy konnej w dużych miastach</a:t>
              </a:r>
            </a:p>
            <a:p>
              <a:pPr marL="92075" indent="-92075" algn="l">
                <a:buFont typeface="Arial" panose="020B0604020202020204" pitchFamily="34" charset="0"/>
                <a:buChar char="•"/>
              </a:pPr>
              <a:r>
                <a:rPr lang="pl-PL" sz="1400" b="0" dirty="0">
                  <a:solidFill>
                    <a:schemeClr val="tx1"/>
                  </a:solidFill>
                </a:rPr>
                <a:t>Mała liczba zawodów w konkurencjach nie olimpijskich</a:t>
              </a:r>
            </a:p>
            <a:p>
              <a:pPr marL="92075" indent="-92075" algn="l">
                <a:buFont typeface="Arial" panose="020B0604020202020204" pitchFamily="34" charset="0"/>
                <a:buChar char="•"/>
              </a:pPr>
              <a:r>
                <a:rPr lang="pl-PL" sz="1400" b="0" dirty="0">
                  <a:solidFill>
                    <a:schemeClr val="tx1"/>
                  </a:solidFill>
                </a:rPr>
                <a:t>Relatywnie mała podaż wyselekcjonowanych i przygotowanych do powszechnego użytkowania koni</a:t>
              </a:r>
            </a:p>
            <a:p>
              <a:pPr marL="92075" indent="-92075" algn="l">
                <a:buFont typeface="Arial" panose="020B0604020202020204" pitchFamily="34" charset="0"/>
                <a:buChar char="•"/>
              </a:pPr>
              <a:r>
                <a:rPr lang="pl-PL" sz="1400" b="0" dirty="0">
                  <a:solidFill>
                    <a:schemeClr val="tx1"/>
                  </a:solidFill>
                </a:rPr>
                <a:t>Małe dotacje z </a:t>
              </a:r>
              <a:r>
                <a:rPr lang="pl-PL" sz="1400" b="0" dirty="0" err="1">
                  <a:solidFill>
                    <a:schemeClr val="tx1"/>
                  </a:solidFill>
                </a:rPr>
                <a:t>MKDNiS</a:t>
              </a:r>
              <a:r>
                <a:rPr lang="pl-PL" sz="1400" b="0" dirty="0">
                  <a:solidFill>
                    <a:schemeClr val="tx1"/>
                  </a:solidFill>
                </a:rPr>
                <a:t>* z uwagi na grupę PZJ w stosowanym algorytmie</a:t>
              </a:r>
            </a:p>
            <a:p>
              <a:pPr marL="92075" indent="-92075" algn="l">
                <a:buFont typeface="Arial" panose="020B0604020202020204" pitchFamily="34" charset="0"/>
                <a:buChar char="•"/>
              </a:pPr>
              <a:r>
                <a:rPr lang="pl-PL" sz="1400" b="0" dirty="0">
                  <a:solidFill>
                    <a:schemeClr val="tx1"/>
                  </a:solidFill>
                </a:rPr>
                <a:t>Słaba postrzegalność i brak aktywnej promocji marki „PZJ”</a:t>
              </a:r>
            </a:p>
            <a:p>
              <a:pPr marL="92075" indent="-92075" algn="l">
                <a:buFont typeface="Arial" panose="020B0604020202020204" pitchFamily="34" charset="0"/>
                <a:buChar char="•"/>
              </a:pPr>
              <a:r>
                <a:rPr lang="pl-PL" sz="1400" b="0" dirty="0">
                  <a:solidFill>
                    <a:schemeClr val="tx1"/>
                  </a:solidFill>
                </a:rPr>
                <a:t>Mała aktywność marketingowa PZJ oraz w mediach społecznościowych</a:t>
              </a:r>
            </a:p>
            <a:p>
              <a:pPr marL="92075" indent="-92075" algn="l">
                <a:buFont typeface="Arial" panose="020B0604020202020204" pitchFamily="34" charset="0"/>
                <a:buChar char="•"/>
              </a:pPr>
              <a:r>
                <a:rPr lang="pl-PL" sz="1400" b="0" dirty="0">
                  <a:solidFill>
                    <a:schemeClr val="tx1"/>
                  </a:solidFill>
                </a:rPr>
                <a:t>Brak systemu przygotowywania dzieci i młodzieży do startów w imprezach ogólnopolskich, międzynarodowych i w Europie</a:t>
              </a:r>
            </a:p>
            <a:p>
              <a:pPr marL="92075" indent="-92075" algn="l">
                <a:buFont typeface="Arial" panose="020B0604020202020204" pitchFamily="34" charset="0"/>
                <a:buChar char="•"/>
              </a:pPr>
              <a:r>
                <a:rPr lang="pl-PL" sz="1400" b="0" dirty="0">
                  <a:solidFill>
                    <a:schemeClr val="tx1"/>
                  </a:solidFill>
                </a:rPr>
                <a:t>Wstrzymanie od 2020 r. dofinansowania WZJ ograniczające możliwości działania struktur lokalnych (dopłata do utrzymania biura, dopłata z licencji ogólnopolskich)</a:t>
              </a:r>
            </a:p>
            <a:p>
              <a:pPr marL="92075" indent="-92075" algn="l">
                <a:buFont typeface="Arial" panose="020B0604020202020204" pitchFamily="34" charset="0"/>
                <a:buChar char="•"/>
              </a:pPr>
              <a:r>
                <a:rPr lang="pl-PL" sz="1400" b="0" dirty="0">
                  <a:solidFill>
                    <a:schemeClr val="tx1"/>
                  </a:solidFill>
                </a:rPr>
                <a:t>Nieaktualny stan prawny części członków PZJ (brak zgodności z ustawą o sporcie / innymi regulacjami)</a:t>
              </a:r>
            </a:p>
            <a:p>
              <a:pPr marL="92075" indent="-92075" algn="l">
                <a:buFont typeface="Arial" panose="020B0604020202020204" pitchFamily="34" charset="0"/>
                <a:buChar char="•"/>
              </a:pPr>
              <a:r>
                <a:rPr lang="pl-PL" sz="1400" b="0" dirty="0">
                  <a:solidFill>
                    <a:schemeClr val="tx1"/>
                  </a:solidFill>
                  <a:ea typeface="Calibri"/>
                  <a:cs typeface="Calibri"/>
                  <a:sym typeface="Calibri"/>
                </a:rPr>
                <a:t>Nieadekwatna do oczekiwań jakość wyszkolenia kadr odpowiadających za sport jeździecki</a:t>
              </a:r>
            </a:p>
          </p:txBody>
        </p:sp>
      </p:grpSp>
      <p:sp>
        <p:nvSpPr>
          <p:cNvPr id="3" name="Symbol zastępczy numeru slajdu 2">
            <a:extLst>
              <a:ext uri="{FF2B5EF4-FFF2-40B4-BE49-F238E27FC236}">
                <a16:creationId xmlns:a16="http://schemas.microsoft.com/office/drawing/2014/main" id="{50E6CF6E-FE0D-4410-B312-DEE138FB4428}"/>
              </a:ext>
            </a:extLst>
          </p:cNvPr>
          <p:cNvSpPr>
            <a:spLocks noGrp="1"/>
          </p:cNvSpPr>
          <p:nvPr>
            <p:ph type="sldNum" sz="quarter" idx="2"/>
          </p:nvPr>
        </p:nvSpPr>
        <p:spPr/>
        <p:txBody>
          <a:bodyPr/>
          <a:lstStyle/>
          <a:p>
            <a:fld id="{86CB4B4D-7CA3-9044-876B-883B54F8677D}" type="slidenum">
              <a:rPr lang="pl-PL" smtClean="0"/>
              <a:t>11</a:t>
            </a:fld>
            <a:endParaRPr lang="pl-PL"/>
          </a:p>
        </p:txBody>
      </p:sp>
      <p:sp>
        <p:nvSpPr>
          <p:cNvPr id="15" name="Shape 330">
            <a:extLst>
              <a:ext uri="{FF2B5EF4-FFF2-40B4-BE49-F238E27FC236}">
                <a16:creationId xmlns:a16="http://schemas.microsoft.com/office/drawing/2014/main" id="{D83F990F-E0EA-4BBC-A49D-50B08F4856B5}"/>
              </a:ext>
            </a:extLst>
          </p:cNvPr>
          <p:cNvSpPr/>
          <p:nvPr/>
        </p:nvSpPr>
        <p:spPr>
          <a:xfrm>
            <a:off x="609600" y="6610424"/>
            <a:ext cx="7920002" cy="24622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defTabSz="914400">
              <a:defRPr sz="1000">
                <a:solidFill>
                  <a:srgbClr val="888888"/>
                </a:solidFill>
                <a:latin typeface="Arial Narrow"/>
                <a:ea typeface="Arial Narrow"/>
                <a:cs typeface="Arial Narrow"/>
                <a:sym typeface="Arial Narrow"/>
              </a:defRPr>
            </a:lvl1pPr>
          </a:lstStyle>
          <a:p>
            <a:r>
              <a:rPr lang="pl-PL" dirty="0"/>
              <a:t>Strategia Rozwoju Polskiego Jeździectwa 2021-2025 | Wrzesień 2021 r.</a:t>
            </a:r>
          </a:p>
        </p:txBody>
      </p:sp>
      <p:sp>
        <p:nvSpPr>
          <p:cNvPr id="5" name="pole tekstowe 4">
            <a:extLst>
              <a:ext uri="{FF2B5EF4-FFF2-40B4-BE49-F238E27FC236}">
                <a16:creationId xmlns:a16="http://schemas.microsoft.com/office/drawing/2014/main" id="{33431B56-CA0C-425B-A2B0-A7E023238388}"/>
              </a:ext>
            </a:extLst>
          </p:cNvPr>
          <p:cNvSpPr txBox="1"/>
          <p:nvPr/>
        </p:nvSpPr>
        <p:spPr>
          <a:xfrm>
            <a:off x="586510" y="6390005"/>
            <a:ext cx="5331712" cy="246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kumimoji="0" lang="pl-PL" sz="1000" b="0" i="0" strike="noStrike" cap="none" spc="0" normalizeH="0" baseline="0" dirty="0">
                <a:ln>
                  <a:noFill/>
                </a:ln>
                <a:solidFill>
                  <a:schemeClr val="tx1"/>
                </a:solidFill>
                <a:effectLst/>
                <a:uFillTx/>
                <a:latin typeface="Arial" panose="020B0604020202020204" pitchFamily="34" charset="0"/>
                <a:cs typeface="Arial" panose="020B0604020202020204" pitchFamily="34" charset="0"/>
                <a:sym typeface="Corbel"/>
              </a:rPr>
              <a:t>* </a:t>
            </a:r>
            <a:r>
              <a:rPr lang="pl-PL" sz="1000" dirty="0" err="1">
                <a:solidFill>
                  <a:schemeClr val="tx1"/>
                </a:solidFill>
                <a:latin typeface="Arial" panose="020B0604020202020204" pitchFamily="34" charset="0"/>
                <a:cs typeface="Arial" panose="020B0604020202020204" pitchFamily="34" charset="0"/>
              </a:rPr>
              <a:t>MKDNiS</a:t>
            </a:r>
            <a:r>
              <a:rPr lang="pl-PL" sz="1000" dirty="0">
                <a:solidFill>
                  <a:schemeClr val="tx1"/>
                </a:solidFill>
                <a:latin typeface="Arial" panose="020B0604020202020204" pitchFamily="34" charset="0"/>
                <a:cs typeface="Arial" panose="020B0604020202020204" pitchFamily="34" charset="0"/>
              </a:rPr>
              <a:t> - Ministerstwo Kultury, Dziedzictwa Narodowego i Sportu</a:t>
            </a:r>
          </a:p>
        </p:txBody>
      </p:sp>
    </p:spTree>
    <p:extLst>
      <p:ext uri="{BB962C8B-B14F-4D97-AF65-F5344CB8AC3E}">
        <p14:creationId xmlns:p14="http://schemas.microsoft.com/office/powerpoint/2010/main" val="290097920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4CCA735-E31C-42AD-80EF-0201D2BF7C17}"/>
              </a:ext>
            </a:extLst>
          </p:cNvPr>
          <p:cNvSpPr>
            <a:spLocks noGrp="1"/>
          </p:cNvSpPr>
          <p:nvPr>
            <p:ph type="title"/>
          </p:nvPr>
        </p:nvSpPr>
        <p:spPr>
          <a:xfrm>
            <a:off x="609600" y="62203"/>
            <a:ext cx="10972800" cy="778099"/>
          </a:xfrm>
        </p:spPr>
        <p:txBody>
          <a:bodyPr>
            <a:normAutofit/>
          </a:bodyPr>
          <a:lstStyle/>
          <a:p>
            <a:r>
              <a:rPr lang="pl-PL" sz="2800" dirty="0"/>
              <a:t>Analiza SWOT PZJ – stan na 2021 rok (2)</a:t>
            </a:r>
          </a:p>
        </p:txBody>
      </p:sp>
      <p:sp>
        <p:nvSpPr>
          <p:cNvPr id="7" name="Prostokąt 6">
            <a:extLst>
              <a:ext uri="{FF2B5EF4-FFF2-40B4-BE49-F238E27FC236}">
                <a16:creationId xmlns:a16="http://schemas.microsoft.com/office/drawing/2014/main" id="{20915B3A-41BF-422D-A46E-95D5102A7C86}"/>
              </a:ext>
            </a:extLst>
          </p:cNvPr>
          <p:cNvSpPr/>
          <p:nvPr/>
        </p:nvSpPr>
        <p:spPr>
          <a:xfrm>
            <a:off x="309456" y="846298"/>
            <a:ext cx="1681018" cy="369330"/>
          </a:xfrm>
          <a:prstGeom prst="rect">
            <a:avLst/>
          </a:prstGeom>
          <a:solidFill>
            <a:srgbClr val="00B0F0"/>
          </a:solidFill>
          <a:ln w="10795"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pl-PL" sz="1800" b="1" i="0" u="none" strike="noStrike" cap="none" spc="0" normalizeH="0" baseline="0" dirty="0">
                <a:ln>
                  <a:noFill/>
                </a:ln>
                <a:solidFill>
                  <a:srgbClr val="000000"/>
                </a:solidFill>
                <a:effectLst/>
                <a:uFillTx/>
                <a:latin typeface="Corbel"/>
                <a:ea typeface="Corbel"/>
                <a:cs typeface="Corbel"/>
                <a:sym typeface="Corbel"/>
              </a:rPr>
              <a:t>Szanse</a:t>
            </a:r>
          </a:p>
        </p:txBody>
      </p:sp>
      <p:sp>
        <p:nvSpPr>
          <p:cNvPr id="8" name="Prostokąt 7">
            <a:extLst>
              <a:ext uri="{FF2B5EF4-FFF2-40B4-BE49-F238E27FC236}">
                <a16:creationId xmlns:a16="http://schemas.microsoft.com/office/drawing/2014/main" id="{36C53361-E39A-4235-823D-1A65239F3306}"/>
              </a:ext>
            </a:extLst>
          </p:cNvPr>
          <p:cNvSpPr/>
          <p:nvPr/>
        </p:nvSpPr>
        <p:spPr>
          <a:xfrm>
            <a:off x="10231495" y="840302"/>
            <a:ext cx="1681018" cy="369330"/>
          </a:xfrm>
          <a:prstGeom prst="rect">
            <a:avLst/>
          </a:prstGeom>
          <a:solidFill>
            <a:srgbClr val="00B0F0"/>
          </a:solidFill>
          <a:ln w="10795"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pl-PL" sz="1800" b="1" i="0" u="none" strike="noStrike" cap="none" spc="0" normalizeH="0" baseline="0" dirty="0">
                <a:ln>
                  <a:noFill/>
                </a:ln>
                <a:solidFill>
                  <a:srgbClr val="000000"/>
                </a:solidFill>
                <a:effectLst/>
                <a:uFillTx/>
                <a:latin typeface="Corbel"/>
                <a:ea typeface="Corbel"/>
                <a:cs typeface="Corbel"/>
                <a:sym typeface="Corbel"/>
              </a:rPr>
              <a:t>Zagrożenia</a:t>
            </a:r>
          </a:p>
        </p:txBody>
      </p:sp>
      <p:cxnSp>
        <p:nvCxnSpPr>
          <p:cNvPr id="11" name="Łącznik prosty 10">
            <a:extLst>
              <a:ext uri="{FF2B5EF4-FFF2-40B4-BE49-F238E27FC236}">
                <a16:creationId xmlns:a16="http://schemas.microsoft.com/office/drawing/2014/main" id="{4B24A838-A901-4A74-BEFC-D4EB7BED44DC}"/>
              </a:ext>
            </a:extLst>
          </p:cNvPr>
          <p:cNvCxnSpPr>
            <a:cxnSpLocks/>
          </p:cNvCxnSpPr>
          <p:nvPr/>
        </p:nvCxnSpPr>
        <p:spPr>
          <a:xfrm flipV="1">
            <a:off x="6096000" y="943103"/>
            <a:ext cx="0" cy="5472701"/>
          </a:xfrm>
          <a:prstGeom prst="line">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cxnSp>
      <p:grpSp>
        <p:nvGrpSpPr>
          <p:cNvPr id="20" name="Group 470">
            <a:extLst>
              <a:ext uri="{FF2B5EF4-FFF2-40B4-BE49-F238E27FC236}">
                <a16:creationId xmlns:a16="http://schemas.microsoft.com/office/drawing/2014/main" id="{F5420F2A-62BC-4672-B1C8-1450798BDBFF}"/>
              </a:ext>
            </a:extLst>
          </p:cNvPr>
          <p:cNvGrpSpPr/>
          <p:nvPr/>
        </p:nvGrpSpPr>
        <p:grpSpPr>
          <a:xfrm>
            <a:off x="309457" y="958505"/>
            <a:ext cx="5666473" cy="5027963"/>
            <a:chOff x="-1079" y="0"/>
            <a:chExt cx="2665079" cy="2448178"/>
          </a:xfrm>
        </p:grpSpPr>
        <p:sp>
          <p:nvSpPr>
            <p:cNvPr id="21" name="Shape 468">
              <a:extLst>
                <a:ext uri="{FF2B5EF4-FFF2-40B4-BE49-F238E27FC236}">
                  <a16:creationId xmlns:a16="http://schemas.microsoft.com/office/drawing/2014/main" id="{CECB3DE9-7538-4673-BC27-B8D5D18586CC}"/>
                </a:ext>
              </a:extLst>
            </p:cNvPr>
            <p:cNvSpPr/>
            <p:nvPr/>
          </p:nvSpPr>
          <p:spPr>
            <a:xfrm>
              <a:off x="0" y="0"/>
              <a:ext cx="2664000" cy="1224000"/>
            </a:xfrm>
            <a:prstGeom prst="rect">
              <a:avLst/>
            </a:prstGeom>
            <a:noFill/>
            <a:ln w="12700" cap="flat">
              <a:noFill/>
              <a:miter lim="400000"/>
            </a:ln>
            <a:effectLst/>
          </p:spPr>
          <p:txBody>
            <a:bodyPr wrap="square" lIns="45719" tIns="45719" rIns="45719" bIns="45719" numCol="1" anchor="t">
              <a:noAutofit/>
            </a:bodyPr>
            <a:lstStyle/>
            <a:p>
              <a:pPr defTabSz="914400">
                <a:defRPr sz="2800">
                  <a:solidFill>
                    <a:srgbClr val="FFFFFF"/>
                  </a:solidFill>
                  <a:latin typeface="+mn-lt"/>
                  <a:ea typeface="+mn-ea"/>
                  <a:cs typeface="+mn-cs"/>
                  <a:sym typeface="Arial"/>
                </a:defRPr>
              </a:pPr>
              <a:endParaRPr lang="pl-PL" sz="1400"/>
            </a:p>
          </p:txBody>
        </p:sp>
        <p:sp>
          <p:nvSpPr>
            <p:cNvPr id="22" name="Shape 469">
              <a:extLst>
                <a:ext uri="{FF2B5EF4-FFF2-40B4-BE49-F238E27FC236}">
                  <a16:creationId xmlns:a16="http://schemas.microsoft.com/office/drawing/2014/main" id="{09C20C55-9989-4FE2-A2C4-1D09C712D128}"/>
                </a:ext>
              </a:extLst>
            </p:cNvPr>
            <p:cNvSpPr/>
            <p:nvPr/>
          </p:nvSpPr>
          <p:spPr>
            <a:xfrm>
              <a:off x="-1079" y="200275"/>
              <a:ext cx="2664000" cy="224790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defTabSz="914400">
                <a:defRPr sz="2800" b="1">
                  <a:solidFill>
                    <a:srgbClr val="FFFFFF"/>
                  </a:solidFill>
                  <a:latin typeface="+mn-lt"/>
                  <a:ea typeface="+mn-ea"/>
                  <a:cs typeface="+mn-cs"/>
                  <a:sym typeface="Arial"/>
                </a:defRPr>
              </a:lvl1pPr>
            </a:lstStyle>
            <a:p>
              <a:pPr marL="92075" indent="-92075" algn="l">
                <a:buFont typeface="Arial" panose="020B0604020202020204" pitchFamily="34" charset="0"/>
                <a:buChar char="•"/>
              </a:pPr>
              <a:r>
                <a:rPr lang="pl-PL" sz="1400" b="0" dirty="0">
                  <a:solidFill>
                    <a:schemeClr val="tx1"/>
                  </a:solidFill>
                </a:rPr>
                <a:t>Bogata tradycja hippiczna w Polsce</a:t>
              </a:r>
            </a:p>
            <a:p>
              <a:pPr marL="92075" indent="-92075" algn="l">
                <a:buFont typeface="Arial" panose="020B0604020202020204" pitchFamily="34" charset="0"/>
                <a:buChar char="•"/>
              </a:pPr>
              <a:r>
                <a:rPr lang="pl-PL" sz="1400" b="0" dirty="0">
                  <a:solidFill>
                    <a:schemeClr val="tx1"/>
                  </a:solidFill>
                </a:rPr>
                <a:t>Stały wzrost poziomu zamożności społeczeństwa</a:t>
              </a:r>
            </a:p>
            <a:p>
              <a:pPr marL="92075" indent="-92075" algn="l">
                <a:buFont typeface="Arial" panose="020B0604020202020204" pitchFamily="34" charset="0"/>
                <a:buChar char="•"/>
              </a:pPr>
              <a:r>
                <a:rPr lang="pl-PL" sz="1400" b="0" dirty="0">
                  <a:solidFill>
                    <a:schemeClr val="tx1"/>
                  </a:solidFill>
                </a:rPr>
                <a:t>Rosnąca popularność jazdy konnej wśród młodych pokoleń – dzieci i młodzieży</a:t>
              </a:r>
            </a:p>
            <a:p>
              <a:pPr marL="92075" indent="-92075" algn="l">
                <a:buFont typeface="Arial" panose="020B0604020202020204" pitchFamily="34" charset="0"/>
                <a:buChar char="•"/>
              </a:pPr>
              <a:r>
                <a:rPr lang="pl-PL" sz="1400" b="0" dirty="0">
                  <a:solidFill>
                    <a:schemeClr val="tx1"/>
                  </a:solidFill>
                </a:rPr>
                <a:t>Moda na ekskluzywne, „eleganckie” konkurencje sportowe</a:t>
              </a:r>
            </a:p>
            <a:p>
              <a:pPr marL="92075" indent="-92075" algn="l">
                <a:buFont typeface="Arial" panose="020B0604020202020204" pitchFamily="34" charset="0"/>
                <a:buChar char="•"/>
              </a:pPr>
              <a:r>
                <a:rPr lang="pl-PL" sz="1400" b="0" dirty="0">
                  <a:solidFill>
                    <a:schemeClr val="tx1"/>
                  </a:solidFill>
                </a:rPr>
                <a:t>Możliwość pozyskania dodatkowych sponsorów</a:t>
              </a:r>
            </a:p>
            <a:p>
              <a:pPr marL="92075" indent="-92075" algn="l">
                <a:buFont typeface="Arial" panose="020B0604020202020204" pitchFamily="34" charset="0"/>
                <a:buChar char="•"/>
              </a:pPr>
              <a:r>
                <a:rPr lang="pl-PL" sz="1400" b="0" dirty="0">
                  <a:solidFill>
                    <a:schemeClr val="tx1"/>
                  </a:solidFill>
                </a:rPr>
                <a:t>Duży niewykorzystany potencjał zaangażowania rodziców i WZJ</a:t>
              </a:r>
            </a:p>
            <a:p>
              <a:pPr marL="92075" indent="-92075" algn="l">
                <a:buFont typeface="Arial" panose="020B0604020202020204" pitchFamily="34" charset="0"/>
                <a:buChar char="•"/>
              </a:pPr>
              <a:r>
                <a:rPr lang="pl-PL" sz="1400" b="0" dirty="0">
                  <a:solidFill>
                    <a:schemeClr val="tx1"/>
                  </a:solidFill>
                </a:rPr>
                <a:t>Możliwość współpracy z samorządami i promocji sportu powszechnego oraz pozyskania dofinansowań</a:t>
              </a:r>
            </a:p>
            <a:p>
              <a:pPr marL="92075" indent="-92075" algn="l">
                <a:buFont typeface="Arial" panose="020B0604020202020204" pitchFamily="34" charset="0"/>
                <a:buChar char="•"/>
              </a:pPr>
              <a:r>
                <a:rPr lang="pl-PL" sz="1400" b="0" dirty="0">
                  <a:solidFill>
                    <a:schemeClr val="tx1"/>
                  </a:solidFill>
                </a:rPr>
                <a:t>Możliwość reprezentacji przez PZJ całego jeździectwa</a:t>
              </a:r>
            </a:p>
            <a:p>
              <a:pPr marL="92075" indent="-92075" algn="l">
                <a:buFont typeface="Arial" panose="020B0604020202020204" pitchFamily="34" charset="0"/>
                <a:buChar char="•"/>
              </a:pPr>
              <a:r>
                <a:rPr lang="pl-PL" sz="1400" b="0" dirty="0">
                  <a:solidFill>
                    <a:schemeClr val="tx1"/>
                  </a:solidFill>
                </a:rPr>
                <a:t>Inwestycje w rozwiązania technologiczne i on-line poprawiające obsługę klienta, pracę zespołu Biura PZJ oraz dostęp do danych i analiz</a:t>
              </a:r>
            </a:p>
            <a:p>
              <a:pPr marL="92075" indent="-92075" algn="l">
                <a:buFont typeface="Arial" panose="020B0604020202020204" pitchFamily="34" charset="0"/>
                <a:buChar char="•"/>
              </a:pPr>
              <a:r>
                <a:rPr lang="pl-PL" sz="1400" b="0" dirty="0">
                  <a:solidFill>
                    <a:schemeClr val="tx1"/>
                  </a:solidFill>
                </a:rPr>
                <a:t>Wypromowanie gwiazdy sportowej rozpoznawalnej w społeczeństwie promującej sport jeździecki</a:t>
              </a:r>
            </a:p>
            <a:p>
              <a:pPr marL="92075" indent="-92075" algn="l">
                <a:buFont typeface="Arial" panose="020B0604020202020204" pitchFamily="34" charset="0"/>
                <a:buChar char="•"/>
              </a:pPr>
              <a:r>
                <a:rPr lang="pl-PL" sz="1400" b="0" dirty="0">
                  <a:solidFill>
                    <a:schemeClr val="tx1"/>
                  </a:solidFill>
                </a:rPr>
                <a:t>Pozyskiwanie finansowania z funduszy unijnych</a:t>
              </a:r>
            </a:p>
            <a:p>
              <a:pPr marL="92075" indent="-92075" algn="l">
                <a:buFont typeface="Arial" panose="020B0604020202020204" pitchFamily="34" charset="0"/>
                <a:buChar char="•"/>
              </a:pPr>
              <a:r>
                <a:rPr lang="pl-PL" sz="1400" b="0" dirty="0">
                  <a:solidFill>
                    <a:schemeClr val="tx1"/>
                  </a:solidFill>
                </a:rPr>
                <a:t>Możliwość uprawiania jazdy konnej bez względu na wiek</a:t>
              </a:r>
            </a:p>
            <a:p>
              <a:pPr marL="92075" indent="-92075" algn="l">
                <a:buFont typeface="Arial" panose="020B0604020202020204" pitchFamily="34" charset="0"/>
                <a:buChar char="•"/>
              </a:pPr>
              <a:endParaRPr lang="pl-PL" sz="1400" dirty="0">
                <a:solidFill>
                  <a:schemeClr val="tx1"/>
                </a:solidFill>
              </a:endParaRPr>
            </a:p>
            <a:p>
              <a:pPr marL="92075" indent="-92075" algn="l">
                <a:buFont typeface="Arial" panose="020B0604020202020204" pitchFamily="34" charset="0"/>
                <a:buChar char="•"/>
              </a:pPr>
              <a:endParaRPr lang="pl-PL" sz="1400" dirty="0">
                <a:solidFill>
                  <a:schemeClr val="tx1"/>
                </a:solidFill>
              </a:endParaRPr>
            </a:p>
            <a:p>
              <a:pPr marL="92075" indent="-92075" algn="l">
                <a:buFont typeface="Arial" panose="020B0604020202020204" pitchFamily="34" charset="0"/>
                <a:buChar char="•"/>
              </a:pPr>
              <a:endParaRPr lang="pl-PL" sz="1400" dirty="0">
                <a:solidFill>
                  <a:schemeClr val="tx1"/>
                </a:solidFill>
              </a:endParaRPr>
            </a:p>
            <a:p>
              <a:pPr marL="92075" indent="-92075" algn="l">
                <a:buFont typeface="Arial" panose="020B0604020202020204" pitchFamily="34" charset="0"/>
                <a:buChar char="•"/>
              </a:pPr>
              <a:endParaRPr lang="pl-PL" sz="1400" dirty="0">
                <a:solidFill>
                  <a:schemeClr val="tx1"/>
                </a:solidFill>
              </a:endParaRPr>
            </a:p>
          </p:txBody>
        </p:sp>
      </p:grpSp>
      <p:grpSp>
        <p:nvGrpSpPr>
          <p:cNvPr id="26" name="Group 470">
            <a:extLst>
              <a:ext uri="{FF2B5EF4-FFF2-40B4-BE49-F238E27FC236}">
                <a16:creationId xmlns:a16="http://schemas.microsoft.com/office/drawing/2014/main" id="{F131B894-2FED-450A-8E74-67435A4A6302}"/>
              </a:ext>
            </a:extLst>
          </p:cNvPr>
          <p:cNvGrpSpPr/>
          <p:nvPr/>
        </p:nvGrpSpPr>
        <p:grpSpPr>
          <a:xfrm>
            <a:off x="6239298" y="1007527"/>
            <a:ext cx="5668697" cy="2831542"/>
            <a:chOff x="-2125" y="0"/>
            <a:chExt cx="2666125" cy="1378714"/>
          </a:xfrm>
        </p:grpSpPr>
        <p:sp>
          <p:nvSpPr>
            <p:cNvPr id="27" name="Shape 468">
              <a:extLst>
                <a:ext uri="{FF2B5EF4-FFF2-40B4-BE49-F238E27FC236}">
                  <a16:creationId xmlns:a16="http://schemas.microsoft.com/office/drawing/2014/main" id="{ED298BBF-65F3-4038-A6BB-E351AB61F4D6}"/>
                </a:ext>
              </a:extLst>
            </p:cNvPr>
            <p:cNvSpPr/>
            <p:nvPr/>
          </p:nvSpPr>
          <p:spPr>
            <a:xfrm>
              <a:off x="0" y="0"/>
              <a:ext cx="2664000" cy="1224000"/>
            </a:xfrm>
            <a:prstGeom prst="rect">
              <a:avLst/>
            </a:prstGeom>
            <a:noFill/>
            <a:ln w="12700" cap="flat">
              <a:noFill/>
              <a:miter lim="400000"/>
            </a:ln>
            <a:effectLst/>
          </p:spPr>
          <p:txBody>
            <a:bodyPr wrap="square" lIns="45719" tIns="45719" rIns="45719" bIns="45719" numCol="1" anchor="t">
              <a:noAutofit/>
            </a:bodyPr>
            <a:lstStyle/>
            <a:p>
              <a:pPr defTabSz="914400">
                <a:defRPr sz="2800">
                  <a:solidFill>
                    <a:srgbClr val="FFFFFF"/>
                  </a:solidFill>
                  <a:latin typeface="+mn-lt"/>
                  <a:ea typeface="+mn-ea"/>
                  <a:cs typeface="+mn-cs"/>
                  <a:sym typeface="Arial"/>
                </a:defRPr>
              </a:pPr>
              <a:endParaRPr lang="pl-PL" sz="1400"/>
            </a:p>
          </p:txBody>
        </p:sp>
        <p:sp>
          <p:nvSpPr>
            <p:cNvPr id="28" name="Shape 469">
              <a:extLst>
                <a:ext uri="{FF2B5EF4-FFF2-40B4-BE49-F238E27FC236}">
                  <a16:creationId xmlns:a16="http://schemas.microsoft.com/office/drawing/2014/main" id="{1475AF35-765C-4462-8296-E846C22D0EC4}"/>
                </a:ext>
              </a:extLst>
            </p:cNvPr>
            <p:cNvSpPr/>
            <p:nvPr/>
          </p:nvSpPr>
          <p:spPr>
            <a:xfrm>
              <a:off x="-2125" y="179832"/>
              <a:ext cx="2664000" cy="119888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defTabSz="914400">
                <a:defRPr sz="2800" b="1">
                  <a:solidFill>
                    <a:srgbClr val="FFFFFF"/>
                  </a:solidFill>
                  <a:latin typeface="+mn-lt"/>
                  <a:ea typeface="+mn-ea"/>
                  <a:cs typeface="+mn-cs"/>
                  <a:sym typeface="Arial"/>
                </a:defRPr>
              </a:lvl1pPr>
            </a:lstStyle>
            <a:p>
              <a:pPr marL="92075" indent="-92075" algn="l">
                <a:buFont typeface="Arial" panose="020B0604020202020204" pitchFamily="34" charset="0"/>
                <a:buChar char="•"/>
              </a:pPr>
              <a:r>
                <a:rPr lang="pl-PL" sz="1400" b="0" dirty="0">
                  <a:solidFill>
                    <a:schemeClr val="tx1"/>
                  </a:solidFill>
                </a:rPr>
                <a:t>Wysoki koszt uprawiania sportów jeździeckich</a:t>
              </a:r>
            </a:p>
            <a:p>
              <a:pPr marL="92075" indent="-92075" algn="l">
                <a:buFont typeface="Arial" panose="020B0604020202020204" pitchFamily="34" charset="0"/>
                <a:buChar char="•"/>
              </a:pPr>
              <a:r>
                <a:rPr lang="pl-PL" sz="1400" b="0" dirty="0">
                  <a:solidFill>
                    <a:schemeClr val="tx1"/>
                  </a:solidFill>
                </a:rPr>
                <a:t>Konkurencja ze strony innych sportów wymagających mniejszego zaangażowania czasowego i finansowego</a:t>
              </a:r>
            </a:p>
            <a:p>
              <a:pPr marL="92075" indent="-92075" algn="l">
                <a:buFont typeface="Arial" panose="020B0604020202020204" pitchFamily="34" charset="0"/>
                <a:buChar char="•"/>
              </a:pPr>
              <a:r>
                <a:rPr lang="pl-PL" sz="1400" b="0" dirty="0">
                  <a:solidFill>
                    <a:schemeClr val="tx1"/>
                  </a:solidFill>
                </a:rPr>
                <a:t>Wysokie koszty nabycia i utrzymania koni</a:t>
              </a:r>
            </a:p>
            <a:p>
              <a:pPr marL="92075" indent="-92075" algn="l">
                <a:buFont typeface="Arial" panose="020B0604020202020204" pitchFamily="34" charset="0"/>
                <a:buChar char="•"/>
              </a:pPr>
              <a:r>
                <a:rPr lang="pl-PL" sz="1400" b="0" dirty="0">
                  <a:solidFill>
                    <a:schemeClr val="tx1"/>
                  </a:solidFill>
                </a:rPr>
                <a:t>Wysokie koszty budowy i utrzymania infrastruktury do organizacji zawodów jeździeckich</a:t>
              </a:r>
            </a:p>
            <a:p>
              <a:pPr marL="92075" indent="-92075" algn="l">
                <a:buFont typeface="Arial" panose="020B0604020202020204" pitchFamily="34" charset="0"/>
                <a:buChar char="•"/>
              </a:pPr>
              <a:r>
                <a:rPr lang="pl-PL" sz="1400" b="0" dirty="0">
                  <a:solidFill>
                    <a:schemeClr val="tx1"/>
                  </a:solidFill>
                </a:rPr>
                <a:t>Konkurencja ze strony innych krajów, które wyprzedzają Polskę oraz mają osiągnięcia i wysoki poziom sportu wyczynowego</a:t>
              </a:r>
            </a:p>
            <a:p>
              <a:pPr marL="92075" indent="-92075" algn="l">
                <a:buFont typeface="Arial" panose="020B0604020202020204" pitchFamily="34" charset="0"/>
                <a:buChar char="•"/>
              </a:pPr>
              <a:r>
                <a:rPr lang="pl-PL" sz="1400" b="0" dirty="0">
                  <a:solidFill>
                    <a:schemeClr val="tx1"/>
                  </a:solidFill>
                </a:rPr>
                <a:t>Brak wystarczającej liczby lekarzy weterynarii z licencją PZJ</a:t>
              </a:r>
            </a:p>
            <a:p>
              <a:pPr marL="92075" indent="-92075" algn="l">
                <a:buFont typeface="Arial" panose="020B0604020202020204" pitchFamily="34" charset="0"/>
                <a:buChar char="•"/>
              </a:pPr>
              <a:endParaRPr lang="pl-PL" sz="1400" dirty="0">
                <a:solidFill>
                  <a:schemeClr val="tx1"/>
                </a:solidFill>
              </a:endParaRPr>
            </a:p>
            <a:p>
              <a:pPr marL="92075" indent="-92075" algn="l">
                <a:buFont typeface="Arial" panose="020B0604020202020204" pitchFamily="34" charset="0"/>
                <a:buChar char="•"/>
              </a:pPr>
              <a:endParaRPr lang="pl-PL" sz="1400" dirty="0">
                <a:solidFill>
                  <a:schemeClr val="tx1"/>
                </a:solidFill>
              </a:endParaRPr>
            </a:p>
          </p:txBody>
        </p:sp>
      </p:grpSp>
      <p:sp>
        <p:nvSpPr>
          <p:cNvPr id="3" name="Symbol zastępczy numeru slajdu 2">
            <a:extLst>
              <a:ext uri="{FF2B5EF4-FFF2-40B4-BE49-F238E27FC236}">
                <a16:creationId xmlns:a16="http://schemas.microsoft.com/office/drawing/2014/main" id="{43B9447F-680E-412A-9E5C-E0A2F945D02D}"/>
              </a:ext>
            </a:extLst>
          </p:cNvPr>
          <p:cNvSpPr>
            <a:spLocks noGrp="1"/>
          </p:cNvSpPr>
          <p:nvPr>
            <p:ph type="sldNum" sz="quarter" idx="2"/>
          </p:nvPr>
        </p:nvSpPr>
        <p:spPr/>
        <p:txBody>
          <a:bodyPr/>
          <a:lstStyle/>
          <a:p>
            <a:fld id="{86CB4B4D-7CA3-9044-876B-883B54F8677D}" type="slidenum">
              <a:rPr lang="pl-PL" smtClean="0"/>
              <a:t>12</a:t>
            </a:fld>
            <a:endParaRPr lang="pl-PL"/>
          </a:p>
        </p:txBody>
      </p:sp>
      <p:sp>
        <p:nvSpPr>
          <p:cNvPr id="14" name="Shape 330">
            <a:extLst>
              <a:ext uri="{FF2B5EF4-FFF2-40B4-BE49-F238E27FC236}">
                <a16:creationId xmlns:a16="http://schemas.microsoft.com/office/drawing/2014/main" id="{8AD61F1A-5B23-4FE9-8BB8-DCDDB307351D}"/>
              </a:ext>
            </a:extLst>
          </p:cNvPr>
          <p:cNvSpPr/>
          <p:nvPr/>
        </p:nvSpPr>
        <p:spPr>
          <a:xfrm>
            <a:off x="609600" y="6610424"/>
            <a:ext cx="7920002" cy="24622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defTabSz="914400">
              <a:defRPr sz="1000">
                <a:solidFill>
                  <a:srgbClr val="888888"/>
                </a:solidFill>
                <a:latin typeface="Arial Narrow"/>
                <a:ea typeface="Arial Narrow"/>
                <a:cs typeface="Arial Narrow"/>
                <a:sym typeface="Arial Narrow"/>
              </a:defRPr>
            </a:lvl1pPr>
          </a:lstStyle>
          <a:p>
            <a:r>
              <a:rPr lang="pl-PL" dirty="0"/>
              <a:t>Strategia Rozwoju Polskiego Jeździectwa 2021-2025 | Wrzesień 2021 r.</a:t>
            </a:r>
          </a:p>
        </p:txBody>
      </p:sp>
    </p:spTree>
    <p:extLst>
      <p:ext uri="{BB962C8B-B14F-4D97-AF65-F5344CB8AC3E}">
        <p14:creationId xmlns:p14="http://schemas.microsoft.com/office/powerpoint/2010/main" val="404048227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 name="Shape 532"/>
          <p:cNvSpPr>
            <a:spLocks noGrp="1"/>
          </p:cNvSpPr>
          <p:nvPr>
            <p:ph type="sldNum" sz="quarter" idx="2"/>
          </p:nvPr>
        </p:nvSpPr>
        <p:spPr>
          <a:xfrm>
            <a:off x="11419537" y="6415804"/>
            <a:ext cx="162863" cy="246221"/>
          </a:xfrm>
          <a:prstGeom prst="rect">
            <a:avLst/>
          </a:prstGeom>
          <a:extLst>
            <a:ext uri="{C572A759-6A51-4108-AA02-DFA0A04FC94B}">
              <ma14:wrappingTextBoxFlag xmlns:ma14="http://schemas.microsoft.com/office/mac/drawingml/2011/main" xmlns="" val="1"/>
            </a:ext>
          </a:extLst>
        </p:spPr>
        <p:txBody>
          <a:bodyPr/>
          <a:lstStyle>
            <a:lvl1pPr defTabSz="914400"/>
          </a:lstStyle>
          <a:p>
            <a:fld id="{86CB4B4D-7CA3-9044-876B-883B54F8677D}" type="slidenum">
              <a:rPr lang="pl-PL"/>
              <a:t>13</a:t>
            </a:fld>
            <a:endParaRPr lang="pl-PL"/>
          </a:p>
        </p:txBody>
      </p:sp>
      <p:sp>
        <p:nvSpPr>
          <p:cNvPr id="533" name="Shape 533"/>
          <p:cNvSpPr>
            <a:spLocks noGrp="1"/>
          </p:cNvSpPr>
          <p:nvPr>
            <p:ph type="title"/>
          </p:nvPr>
        </p:nvSpPr>
        <p:spPr>
          <a:prstGeom prst="rect">
            <a:avLst/>
          </a:prstGeom>
        </p:spPr>
        <p:txBody>
          <a:bodyPr>
            <a:noAutofit/>
          </a:bodyPr>
          <a:lstStyle>
            <a:lvl1pPr defTabSz="768095">
              <a:defRPr sz="2351"/>
            </a:lvl1pPr>
          </a:lstStyle>
          <a:p>
            <a:r>
              <a:rPr lang="pl-PL" sz="2800" dirty="0"/>
              <a:t>Cele strategiczne </a:t>
            </a:r>
            <a:r>
              <a:rPr lang="pl-PL" sz="2800" dirty="0">
                <a:solidFill>
                  <a:schemeClr val="tx1"/>
                </a:solidFill>
              </a:rPr>
              <a:t>PZJ na lata 2021 – 2025 związane </a:t>
            </a:r>
            <a:r>
              <a:rPr lang="pl-PL" sz="2800" dirty="0"/>
              <a:t>z realizacją Strategii Rozwoju Polskiego Jeździectwa </a:t>
            </a:r>
          </a:p>
        </p:txBody>
      </p:sp>
      <p:sp>
        <p:nvSpPr>
          <p:cNvPr id="534" name="Shape 534"/>
          <p:cNvSpPr>
            <a:spLocks noGrp="1"/>
          </p:cNvSpPr>
          <p:nvPr>
            <p:ph type="body" sz="quarter" idx="1"/>
          </p:nvPr>
        </p:nvSpPr>
        <p:spPr>
          <a:xfrm>
            <a:off x="609600" y="1052737"/>
            <a:ext cx="11286836" cy="707887"/>
          </a:xfrm>
          <a:prstGeom prst="rect">
            <a:avLst/>
          </a:prstGeom>
        </p:spPr>
        <p:txBody>
          <a:bodyPr>
            <a:normAutofit/>
          </a:bodyPr>
          <a:lstStyle/>
          <a:p>
            <a:r>
              <a:rPr lang="pl-PL" dirty="0"/>
              <a:t>W ramach strategii wyróżniamy 8 celów strategicznych głównych oraz 4 cele operacyjne dodatkowe, dla których zarząd PZJ przygotowuje budżet oraz co roczne sprawozdanie z realizacji</a:t>
            </a:r>
          </a:p>
        </p:txBody>
      </p:sp>
      <p:grpSp>
        <p:nvGrpSpPr>
          <p:cNvPr id="537" name="Group 537"/>
          <p:cNvGrpSpPr/>
          <p:nvPr/>
        </p:nvGrpSpPr>
        <p:grpSpPr>
          <a:xfrm>
            <a:off x="695400" y="2243242"/>
            <a:ext cx="9933272" cy="4247315"/>
            <a:chOff x="0" y="0"/>
            <a:chExt cx="10729191" cy="4247313"/>
          </a:xfrm>
        </p:grpSpPr>
        <p:sp>
          <p:nvSpPr>
            <p:cNvPr id="535" name="Shape 535"/>
            <p:cNvSpPr/>
            <p:nvPr/>
          </p:nvSpPr>
          <p:spPr>
            <a:xfrm>
              <a:off x="0" y="0"/>
              <a:ext cx="10729191" cy="4210094"/>
            </a:xfrm>
            <a:prstGeom prst="rect">
              <a:avLst/>
            </a:prstGeom>
            <a:noFill/>
            <a:ln w="19050" cap="flat">
              <a:solidFill>
                <a:srgbClr val="CACED0"/>
              </a:solidFill>
              <a:prstDash val="solid"/>
              <a:round/>
            </a:ln>
            <a:effectLst/>
          </p:spPr>
          <p:txBody>
            <a:bodyPr wrap="square" lIns="45719" tIns="45719" rIns="45719" bIns="45719" numCol="1" anchor="t">
              <a:noAutofit/>
            </a:bodyPr>
            <a:lstStyle/>
            <a:p>
              <a:pPr defTabSz="914400">
                <a:defRPr b="1">
                  <a:latin typeface="+mn-lt"/>
                  <a:ea typeface="+mn-ea"/>
                  <a:cs typeface="+mn-cs"/>
                  <a:sym typeface="Arial"/>
                </a:defRPr>
              </a:pPr>
              <a:endParaRPr lang="pl-PL"/>
            </a:p>
          </p:txBody>
        </p:sp>
        <p:sp>
          <p:nvSpPr>
            <p:cNvPr id="536" name="Shape 536"/>
            <p:cNvSpPr/>
            <p:nvPr/>
          </p:nvSpPr>
          <p:spPr>
            <a:xfrm>
              <a:off x="0" y="0"/>
              <a:ext cx="10729191" cy="424731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defTabSz="914400">
                <a:defRPr b="1">
                  <a:solidFill>
                    <a:srgbClr val="00B050"/>
                  </a:solidFill>
                  <a:latin typeface="+mn-lt"/>
                  <a:ea typeface="+mn-ea"/>
                  <a:cs typeface="+mn-cs"/>
                  <a:sym typeface="Arial"/>
                </a:defRPr>
              </a:pPr>
              <a:r>
                <a:rPr lang="pl-PL" dirty="0"/>
                <a:t>CELE STRATEGICZNE GŁÓWNE:</a:t>
              </a:r>
              <a:endParaRPr lang="pl-PL" dirty="0">
                <a:solidFill>
                  <a:srgbClr val="FFFFFF"/>
                </a:solidFill>
                <a:latin typeface="Calibri"/>
                <a:ea typeface="Calibri"/>
                <a:cs typeface="Calibri"/>
                <a:sym typeface="Calibri"/>
              </a:endParaRPr>
            </a:p>
            <a:p>
              <a:pPr marL="534988" lvl="1" indent="-358775" defTabSz="914400">
                <a:buSzPct val="100000"/>
                <a:buFontTx/>
                <a:buAutoNum type="arabicPeriod"/>
                <a:defRPr b="1">
                  <a:latin typeface="+mn-lt"/>
                  <a:ea typeface="+mn-ea"/>
                  <a:cs typeface="+mn-cs"/>
                  <a:sym typeface="Arial"/>
                </a:defRPr>
              </a:pPr>
              <a:r>
                <a:rPr lang="pl-PL" dirty="0"/>
                <a:t>Podniesienie poziomu sportu wyczynowego</a:t>
              </a:r>
              <a:endParaRPr lang="pl-PL" dirty="0">
                <a:solidFill>
                  <a:srgbClr val="FFFFFF"/>
                </a:solidFill>
                <a:latin typeface="Calibri"/>
                <a:ea typeface="Calibri"/>
                <a:cs typeface="Calibri"/>
                <a:sym typeface="Calibri"/>
              </a:endParaRPr>
            </a:p>
            <a:p>
              <a:pPr marL="534988" lvl="1" indent="-358775" defTabSz="914400">
                <a:buSzPct val="100000"/>
                <a:buFontTx/>
                <a:buAutoNum type="arabicPeriod"/>
                <a:defRPr b="1">
                  <a:latin typeface="+mn-lt"/>
                  <a:ea typeface="+mn-ea"/>
                  <a:cs typeface="+mn-cs"/>
                  <a:sym typeface="Arial"/>
                </a:defRPr>
              </a:pPr>
              <a:r>
                <a:rPr lang="pl-PL" dirty="0"/>
                <a:t>Rozwój sportu dzieci i młodzieży</a:t>
              </a:r>
              <a:endParaRPr lang="pl-PL" dirty="0">
                <a:solidFill>
                  <a:srgbClr val="FFFFFF"/>
                </a:solidFill>
                <a:latin typeface="Calibri"/>
                <a:ea typeface="Calibri"/>
                <a:cs typeface="Calibri"/>
                <a:sym typeface="Calibri"/>
              </a:endParaRPr>
            </a:p>
            <a:p>
              <a:pPr marL="534988" lvl="1" indent="-358775" defTabSz="914400">
                <a:buSzPct val="100000"/>
                <a:buAutoNum type="arabicPeriod"/>
                <a:defRPr b="1">
                  <a:latin typeface="+mn-lt"/>
                  <a:ea typeface="+mn-ea"/>
                  <a:cs typeface="+mn-cs"/>
                  <a:sym typeface="Arial"/>
                </a:defRPr>
              </a:pPr>
              <a:r>
                <a:rPr lang="pl-PL" dirty="0"/>
                <a:t>Rozwój sportu powszechnego i wolontariatu</a:t>
              </a:r>
              <a:endParaRPr lang="pl-PL" dirty="0">
                <a:solidFill>
                  <a:srgbClr val="FFFFFF"/>
                </a:solidFill>
                <a:latin typeface="Calibri"/>
                <a:ea typeface="Calibri"/>
                <a:cs typeface="Calibri"/>
                <a:sym typeface="Calibri"/>
              </a:endParaRPr>
            </a:p>
            <a:p>
              <a:pPr marL="534988" lvl="1" indent="-358775" defTabSz="914400">
                <a:buSzPct val="100000"/>
                <a:buFontTx/>
                <a:buAutoNum type="arabicPeriod"/>
                <a:defRPr b="1">
                  <a:latin typeface="+mn-lt"/>
                  <a:ea typeface="+mn-ea"/>
                  <a:cs typeface="+mn-cs"/>
                  <a:sym typeface="Arial"/>
                </a:defRPr>
              </a:pPr>
              <a:r>
                <a:rPr lang="pl-PL" dirty="0">
                  <a:solidFill>
                    <a:schemeClr val="tx1"/>
                  </a:solidFill>
                </a:rPr>
                <a:t>System szkoleń i podnoszenie kwalifikacji osób oficjalnych</a:t>
              </a:r>
              <a:endParaRPr lang="pl-PL" dirty="0">
                <a:solidFill>
                  <a:schemeClr val="tx1"/>
                </a:solidFill>
                <a:latin typeface="Calibri"/>
                <a:ea typeface="Calibri"/>
                <a:cs typeface="Calibri"/>
                <a:sym typeface="Calibri"/>
              </a:endParaRPr>
            </a:p>
            <a:p>
              <a:pPr marL="534988" lvl="1" indent="-358775" defTabSz="914400">
                <a:buSzPct val="100000"/>
                <a:buAutoNum type="arabicPeriod"/>
                <a:defRPr b="1">
                  <a:latin typeface="+mn-lt"/>
                  <a:ea typeface="+mn-ea"/>
                  <a:cs typeface="+mn-cs"/>
                  <a:sym typeface="Arial"/>
                </a:defRPr>
              </a:pPr>
              <a:r>
                <a:rPr lang="pl-PL" dirty="0">
                  <a:solidFill>
                    <a:schemeClr val="tx1"/>
                  </a:solidFill>
                </a:rPr>
                <a:t>Rozwój </a:t>
              </a:r>
              <a:r>
                <a:rPr lang="pl-PL" dirty="0" err="1">
                  <a:solidFill>
                    <a:schemeClr val="tx1"/>
                  </a:solidFill>
                </a:rPr>
                <a:t>Parajeździectwa</a:t>
              </a:r>
              <a:r>
                <a:rPr lang="pl-PL" dirty="0">
                  <a:solidFill>
                    <a:schemeClr val="tx1"/>
                  </a:solidFill>
                </a:rPr>
                <a:t> i angażowanie osób niepełnosprawnych</a:t>
              </a:r>
              <a:endParaRPr lang="pl-PL" dirty="0">
                <a:solidFill>
                  <a:schemeClr val="tx1"/>
                </a:solidFill>
                <a:latin typeface="Calibri"/>
                <a:ea typeface="Calibri"/>
                <a:cs typeface="Calibri"/>
                <a:sym typeface="Calibri"/>
              </a:endParaRPr>
            </a:p>
            <a:p>
              <a:pPr marL="534988" lvl="1" indent="-358775" defTabSz="914400">
                <a:buSzPct val="100000"/>
                <a:buAutoNum type="arabicPeriod"/>
                <a:defRPr b="1">
                  <a:latin typeface="+mn-lt"/>
                  <a:ea typeface="+mn-ea"/>
                  <a:cs typeface="+mn-cs"/>
                  <a:sym typeface="Arial"/>
                </a:defRPr>
              </a:pPr>
              <a:r>
                <a:rPr lang="pl-PL" dirty="0">
                  <a:solidFill>
                    <a:schemeClr val="tx1"/>
                  </a:solidFill>
                </a:rPr>
                <a:t>Rozwój rynku klubów i organizatorów zawodów w mniej popularnych konkurencjach</a:t>
              </a:r>
            </a:p>
            <a:p>
              <a:pPr marL="534988" lvl="1" indent="-358775" defTabSz="914400">
                <a:buSzPct val="100000"/>
                <a:buAutoNum type="arabicPeriod"/>
                <a:defRPr b="1">
                  <a:latin typeface="+mn-lt"/>
                  <a:ea typeface="+mn-ea"/>
                  <a:cs typeface="+mn-cs"/>
                  <a:sym typeface="Arial"/>
                </a:defRPr>
              </a:pPr>
              <a:r>
                <a:rPr lang="pl-PL" dirty="0">
                  <a:solidFill>
                    <a:schemeClr val="tx1"/>
                  </a:solidFill>
                </a:rPr>
                <a:t>Stwarzanie warunków zwiększających liczbę klubów jeździeckich w Polsce</a:t>
              </a:r>
            </a:p>
            <a:p>
              <a:pPr marL="534988" lvl="1" indent="-358775" defTabSz="914400">
                <a:buSzPct val="100000"/>
                <a:buAutoNum type="arabicPeriod"/>
                <a:defRPr b="1">
                  <a:latin typeface="+mn-lt"/>
                  <a:ea typeface="+mn-ea"/>
                  <a:cs typeface="+mn-cs"/>
                  <a:sym typeface="Arial"/>
                </a:defRPr>
              </a:pPr>
              <a:r>
                <a:rPr lang="pl-PL" b="1" dirty="0">
                  <a:solidFill>
                    <a:schemeClr val="tx1"/>
                  </a:solidFill>
                  <a:sym typeface="Arial"/>
                </a:rPr>
                <a:t>Nowy długofalowy model</a:t>
              </a:r>
              <a:r>
                <a:rPr lang="pl-PL" b="1" dirty="0">
                  <a:solidFill>
                    <a:schemeClr val="tx1"/>
                  </a:solidFill>
                  <a:latin typeface="+mn-lt"/>
                  <a:ea typeface="+mn-ea"/>
                  <a:cs typeface="+mn-cs"/>
                  <a:sym typeface="Calibri"/>
                </a:rPr>
                <a:t> współpracy z PZHK i hodowcami koni </a:t>
              </a:r>
            </a:p>
            <a:p>
              <a:pPr defTabSz="914400">
                <a:defRPr b="1">
                  <a:latin typeface="+mn-lt"/>
                  <a:ea typeface="+mn-ea"/>
                  <a:cs typeface="+mn-cs"/>
                  <a:sym typeface="Arial"/>
                </a:defRPr>
              </a:pPr>
              <a:endParaRPr lang="pl-PL" dirty="0">
                <a:solidFill>
                  <a:srgbClr val="FFFFFF"/>
                </a:solidFill>
                <a:latin typeface="Calibri"/>
                <a:ea typeface="Calibri"/>
                <a:cs typeface="Calibri"/>
                <a:sym typeface="Calibri"/>
              </a:endParaRPr>
            </a:p>
            <a:p>
              <a:pPr defTabSz="914400">
                <a:defRPr b="1">
                  <a:solidFill>
                    <a:srgbClr val="0070C0"/>
                  </a:solidFill>
                  <a:latin typeface="+mn-lt"/>
                  <a:ea typeface="+mn-ea"/>
                  <a:cs typeface="+mn-cs"/>
                  <a:sym typeface="Arial"/>
                </a:defRPr>
              </a:pPr>
              <a:r>
                <a:rPr lang="pl-PL" dirty="0"/>
                <a:t>CELE OPERACYJNE DODATKOWE:</a:t>
              </a:r>
              <a:endParaRPr lang="pl-PL" dirty="0">
                <a:solidFill>
                  <a:srgbClr val="FFFFFF"/>
                </a:solidFill>
                <a:latin typeface="Calibri"/>
                <a:ea typeface="Calibri"/>
                <a:cs typeface="Calibri"/>
                <a:sym typeface="Calibri"/>
              </a:endParaRPr>
            </a:p>
            <a:p>
              <a:pPr marL="534988" lvl="1" indent="-358775" defTabSz="914400">
                <a:buSzPct val="100000"/>
                <a:buAutoNum type="arabicPeriod"/>
                <a:defRPr b="1">
                  <a:latin typeface="+mn-lt"/>
                  <a:ea typeface="+mn-ea"/>
                  <a:cs typeface="+mn-cs"/>
                  <a:sym typeface="Arial"/>
                </a:defRPr>
              </a:pPr>
              <a:r>
                <a:rPr lang="pl-PL" dirty="0">
                  <a:solidFill>
                    <a:schemeClr val="tx1"/>
                  </a:solidFill>
                </a:rPr>
                <a:t>Nowy model współpracy z WZJ i organizacji struktur jeździeckich w Polsce</a:t>
              </a:r>
              <a:endParaRPr lang="pl-PL" dirty="0">
                <a:solidFill>
                  <a:schemeClr val="tx1"/>
                </a:solidFill>
                <a:latin typeface="Calibri"/>
                <a:ea typeface="Calibri"/>
                <a:cs typeface="Calibri"/>
                <a:sym typeface="Calibri"/>
              </a:endParaRPr>
            </a:p>
            <a:p>
              <a:pPr marL="534988" lvl="1" indent="-358775" defTabSz="914400">
                <a:buSzPct val="100000"/>
                <a:buFontTx/>
                <a:buAutoNum type="arabicPeriod"/>
                <a:defRPr b="1">
                  <a:latin typeface="+mn-lt"/>
                  <a:ea typeface="+mn-ea"/>
                  <a:cs typeface="+mn-cs"/>
                  <a:sym typeface="Arial"/>
                </a:defRPr>
              </a:pPr>
              <a:r>
                <a:rPr lang="pl-PL" dirty="0"/>
                <a:t>Informatyzacja PZJ – centralna baza danych, obsługa on-line, rankingi, aplikacja</a:t>
              </a:r>
              <a:endParaRPr lang="pl-PL" dirty="0">
                <a:solidFill>
                  <a:srgbClr val="FFFFFF"/>
                </a:solidFill>
                <a:latin typeface="Calibri"/>
                <a:ea typeface="Calibri"/>
                <a:cs typeface="Calibri"/>
                <a:sym typeface="Calibri"/>
              </a:endParaRPr>
            </a:p>
            <a:p>
              <a:pPr marL="534988" lvl="1" indent="-358775" defTabSz="914400">
                <a:buSzPct val="100000"/>
                <a:buAutoNum type="arabicPeriod"/>
                <a:defRPr b="1">
                  <a:latin typeface="+mn-lt"/>
                  <a:ea typeface="+mn-ea"/>
                  <a:cs typeface="+mn-cs"/>
                  <a:sym typeface="Arial"/>
                </a:defRPr>
              </a:pPr>
              <a:r>
                <a:rPr lang="pl-PL" dirty="0"/>
                <a:t>Przygotowanie koncepcji organizacji i finansowania badań antydopingowych</a:t>
              </a:r>
              <a:endParaRPr lang="pl-PL" dirty="0">
                <a:solidFill>
                  <a:srgbClr val="FFFFFF"/>
                </a:solidFill>
                <a:latin typeface="Calibri"/>
                <a:ea typeface="Calibri"/>
                <a:cs typeface="Calibri"/>
                <a:sym typeface="Calibri"/>
              </a:endParaRPr>
            </a:p>
            <a:p>
              <a:pPr marL="534988" lvl="1" indent="-358775" defTabSz="914400">
                <a:buSzPct val="100000"/>
                <a:buAutoNum type="arabicPeriod"/>
                <a:defRPr b="1">
                  <a:latin typeface="+mn-lt"/>
                  <a:ea typeface="+mn-ea"/>
                  <a:cs typeface="+mn-cs"/>
                  <a:sym typeface="Arial"/>
                </a:defRPr>
              </a:pPr>
              <a:r>
                <a:rPr lang="pl-PL" dirty="0"/>
                <a:t>Przygotowanie nowej wersji Statutu PZJ</a:t>
              </a:r>
              <a:endParaRPr lang="pl-PL" dirty="0">
                <a:solidFill>
                  <a:srgbClr val="FFFFFF"/>
                </a:solidFill>
                <a:latin typeface="Calibri"/>
                <a:ea typeface="Calibri"/>
                <a:cs typeface="Calibri"/>
                <a:sym typeface="Calibri"/>
              </a:endParaRPr>
            </a:p>
          </p:txBody>
        </p:sp>
      </p:grpSp>
      <p:grpSp>
        <p:nvGrpSpPr>
          <p:cNvPr id="540" name="Group 540"/>
          <p:cNvGrpSpPr/>
          <p:nvPr/>
        </p:nvGrpSpPr>
        <p:grpSpPr>
          <a:xfrm>
            <a:off x="695400" y="1806550"/>
            <a:ext cx="9933272" cy="369330"/>
            <a:chOff x="0" y="-4645"/>
            <a:chExt cx="10729192" cy="369329"/>
          </a:xfrm>
        </p:grpSpPr>
        <p:sp>
          <p:nvSpPr>
            <p:cNvPr id="538" name="Shape 538"/>
            <p:cNvSpPr/>
            <p:nvPr/>
          </p:nvSpPr>
          <p:spPr>
            <a:xfrm>
              <a:off x="0" y="-1"/>
              <a:ext cx="10729192" cy="360042"/>
            </a:xfrm>
            <a:prstGeom prst="rect">
              <a:avLst/>
            </a:prstGeom>
            <a:solidFill>
              <a:srgbClr val="FF0000"/>
            </a:solidFill>
            <a:ln w="25400" cap="flat">
              <a:solidFill>
                <a:srgbClr val="FF0000"/>
              </a:solidFill>
              <a:prstDash val="solid"/>
              <a:round/>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lang="pl-PL"/>
            </a:p>
          </p:txBody>
        </p:sp>
        <p:sp>
          <p:nvSpPr>
            <p:cNvPr id="539" name="Shape 539"/>
            <p:cNvSpPr/>
            <p:nvPr/>
          </p:nvSpPr>
          <p:spPr>
            <a:xfrm>
              <a:off x="0" y="-4645"/>
              <a:ext cx="10729192" cy="3693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a:solidFill>
                    <a:srgbClr val="FFFFFF"/>
                  </a:solidFill>
                  <a:latin typeface="Calibri"/>
                  <a:ea typeface="Calibri"/>
                  <a:cs typeface="Calibri"/>
                  <a:sym typeface="Calibri"/>
                </a:defRPr>
              </a:lvl1pPr>
            </a:lstStyle>
            <a:p>
              <a:r>
                <a:rPr lang="pl-PL" dirty="0"/>
                <a:t>Cele PZJ 2021 - 2025</a:t>
              </a:r>
            </a:p>
          </p:txBody>
        </p:sp>
      </p:grpSp>
      <p:pic>
        <p:nvPicPr>
          <p:cNvPr id="541" name="image38.png"/>
          <p:cNvPicPr>
            <a:picLocks noChangeAspect="1"/>
          </p:cNvPicPr>
          <p:nvPr/>
        </p:nvPicPr>
        <p:blipFill>
          <a:blip r:embed="rId2"/>
          <a:stretch>
            <a:fillRect/>
          </a:stretch>
        </p:blipFill>
        <p:spPr>
          <a:xfrm>
            <a:off x="263351" y="1811195"/>
            <a:ext cx="259703" cy="360041"/>
          </a:xfrm>
          <a:prstGeom prst="rect">
            <a:avLst/>
          </a:prstGeom>
          <a:ln w="12700">
            <a:miter lim="400000"/>
          </a:ln>
        </p:spPr>
      </p:pic>
      <p:sp>
        <p:nvSpPr>
          <p:cNvPr id="2" name="Prostokąt 1">
            <a:extLst>
              <a:ext uri="{FF2B5EF4-FFF2-40B4-BE49-F238E27FC236}">
                <a16:creationId xmlns:a16="http://schemas.microsoft.com/office/drawing/2014/main" id="{0B58E290-5B5B-4808-A6D4-149BC7952742}"/>
              </a:ext>
            </a:extLst>
          </p:cNvPr>
          <p:cNvSpPr/>
          <p:nvPr/>
        </p:nvSpPr>
        <p:spPr>
          <a:xfrm>
            <a:off x="10726994" y="1804228"/>
            <a:ext cx="1347019" cy="369330"/>
          </a:xfrm>
          <a:prstGeom prst="rect">
            <a:avLst/>
          </a:prstGeom>
          <a:solidFill>
            <a:srgbClr val="FFFFFF"/>
          </a:solidFill>
          <a:ln w="10795"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pl-PL" sz="1800" b="0" i="0" u="none" strike="noStrike" cap="none" spc="0" normalizeH="0" baseline="0" dirty="0">
                <a:ln>
                  <a:noFill/>
                </a:ln>
                <a:solidFill>
                  <a:srgbClr val="000000"/>
                </a:solidFill>
                <a:effectLst/>
                <a:uFillTx/>
                <a:latin typeface="Corbel"/>
                <a:ea typeface="Corbel"/>
                <a:cs typeface="Corbel"/>
                <a:sym typeface="Corbel"/>
              </a:rPr>
              <a:t>Powiązanie</a:t>
            </a:r>
          </a:p>
        </p:txBody>
      </p:sp>
      <p:sp>
        <p:nvSpPr>
          <p:cNvPr id="17" name="Prostokąt 16">
            <a:extLst>
              <a:ext uri="{FF2B5EF4-FFF2-40B4-BE49-F238E27FC236}">
                <a16:creationId xmlns:a16="http://schemas.microsoft.com/office/drawing/2014/main" id="{573348E0-9C39-452F-A7F3-410EF1C373E0}"/>
              </a:ext>
            </a:extLst>
          </p:cNvPr>
          <p:cNvSpPr/>
          <p:nvPr/>
        </p:nvSpPr>
        <p:spPr>
          <a:xfrm>
            <a:off x="10726994" y="6154706"/>
            <a:ext cx="1347019" cy="276997"/>
          </a:xfrm>
          <a:prstGeom prst="rect">
            <a:avLst/>
          </a:prstGeom>
          <a:solidFill>
            <a:srgbClr val="FFFFFF"/>
          </a:solidFill>
          <a:ln w="10795"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pl-PL" sz="1200" b="1" i="0" u="none" strike="noStrike" cap="none" spc="0" normalizeH="0" baseline="0" dirty="0">
                <a:ln>
                  <a:noFill/>
                </a:ln>
                <a:solidFill>
                  <a:srgbClr val="0070C0"/>
                </a:solidFill>
                <a:effectLst/>
                <a:uFillTx/>
                <a:latin typeface="+mn-lt"/>
                <a:ea typeface="Corbel"/>
                <a:cs typeface="Corbel"/>
                <a:sym typeface="Corbel"/>
              </a:rPr>
              <a:t>CD</a:t>
            </a:r>
            <a:r>
              <a:rPr kumimoji="0" lang="pl-PL" sz="1200" b="0" i="0" u="none" strike="noStrike" cap="none" spc="0" normalizeH="0" baseline="0" dirty="0">
                <a:ln>
                  <a:noFill/>
                </a:ln>
                <a:solidFill>
                  <a:srgbClr val="000000"/>
                </a:solidFill>
                <a:effectLst/>
                <a:uFillTx/>
                <a:latin typeface="+mn-lt"/>
                <a:ea typeface="Corbel"/>
                <a:cs typeface="Corbel"/>
                <a:sym typeface="Corbel"/>
              </a:rPr>
              <a:t> 4 z </a:t>
            </a:r>
            <a:r>
              <a:rPr kumimoji="0" lang="pl-PL" sz="1200" b="1" i="0" u="none" strike="noStrike" cap="none" spc="0" normalizeH="0" baseline="0" dirty="0">
                <a:ln>
                  <a:noFill/>
                </a:ln>
                <a:solidFill>
                  <a:srgbClr val="0070C0"/>
                </a:solidFill>
                <a:effectLst/>
                <a:uFillTx/>
                <a:latin typeface="+mn-lt"/>
                <a:ea typeface="Corbel"/>
                <a:cs typeface="Corbel"/>
                <a:sym typeface="Corbel"/>
              </a:rPr>
              <a:t>CD</a:t>
            </a:r>
            <a:r>
              <a:rPr kumimoji="0" lang="pl-PL" sz="1200" b="0" i="0" u="none" strike="noStrike" cap="none" spc="0" normalizeH="0" baseline="0" dirty="0">
                <a:ln>
                  <a:noFill/>
                </a:ln>
                <a:solidFill>
                  <a:srgbClr val="000000"/>
                </a:solidFill>
                <a:effectLst/>
                <a:uFillTx/>
                <a:latin typeface="+mn-lt"/>
                <a:ea typeface="Corbel"/>
                <a:cs typeface="Corbel"/>
                <a:sym typeface="Corbel"/>
              </a:rPr>
              <a:t> 1</a:t>
            </a:r>
          </a:p>
        </p:txBody>
      </p:sp>
      <p:sp>
        <p:nvSpPr>
          <p:cNvPr id="20" name="Prostokąt 19">
            <a:extLst>
              <a:ext uri="{FF2B5EF4-FFF2-40B4-BE49-F238E27FC236}">
                <a16:creationId xmlns:a16="http://schemas.microsoft.com/office/drawing/2014/main" id="{79605559-C44B-48AC-87AC-27F839B6C504}"/>
              </a:ext>
            </a:extLst>
          </p:cNvPr>
          <p:cNvSpPr/>
          <p:nvPr/>
        </p:nvSpPr>
        <p:spPr>
          <a:xfrm>
            <a:off x="10714472" y="5330308"/>
            <a:ext cx="1347019" cy="276997"/>
          </a:xfrm>
          <a:prstGeom prst="rect">
            <a:avLst/>
          </a:prstGeom>
          <a:solidFill>
            <a:srgbClr val="FFFFFF"/>
          </a:solidFill>
          <a:ln w="10795"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pl-PL" sz="1200" b="1" i="0" u="none" strike="noStrike" cap="none" spc="0" normalizeH="0" baseline="0" dirty="0">
                <a:ln>
                  <a:noFill/>
                </a:ln>
                <a:solidFill>
                  <a:srgbClr val="0070C0"/>
                </a:solidFill>
                <a:effectLst/>
                <a:uFillTx/>
                <a:latin typeface="+mn-lt"/>
                <a:ea typeface="Corbel"/>
                <a:cs typeface="Corbel"/>
                <a:sym typeface="Corbel"/>
              </a:rPr>
              <a:t>CD</a:t>
            </a:r>
            <a:r>
              <a:rPr kumimoji="0" lang="pl-PL" sz="1200" b="0" i="0" u="none" strike="noStrike" cap="none" spc="0" normalizeH="0" baseline="0" dirty="0">
                <a:ln>
                  <a:noFill/>
                </a:ln>
                <a:solidFill>
                  <a:srgbClr val="000000"/>
                </a:solidFill>
                <a:effectLst/>
                <a:uFillTx/>
                <a:latin typeface="+mn-lt"/>
                <a:ea typeface="Corbel"/>
                <a:cs typeface="Corbel"/>
                <a:sym typeface="Corbel"/>
              </a:rPr>
              <a:t> 1 z </a:t>
            </a:r>
            <a:r>
              <a:rPr kumimoji="0" lang="pl-PL" sz="1200" b="1" i="0" u="none" strike="noStrike" cap="none" spc="0" normalizeH="0" baseline="0" dirty="0">
                <a:ln>
                  <a:noFill/>
                </a:ln>
                <a:solidFill>
                  <a:srgbClr val="00B050"/>
                </a:solidFill>
                <a:effectLst/>
                <a:uFillTx/>
                <a:latin typeface="+mn-lt"/>
                <a:ea typeface="Corbel"/>
                <a:cs typeface="Corbel"/>
                <a:sym typeface="Corbel"/>
              </a:rPr>
              <a:t>CS </a:t>
            </a:r>
            <a:r>
              <a:rPr kumimoji="0" lang="pl-PL" sz="1200" b="0" i="0" u="none" strike="noStrike" cap="none" spc="0" normalizeH="0" baseline="0" dirty="0">
                <a:ln>
                  <a:noFill/>
                </a:ln>
                <a:solidFill>
                  <a:srgbClr val="000000"/>
                </a:solidFill>
                <a:effectLst/>
                <a:uFillTx/>
                <a:latin typeface="+mn-lt"/>
                <a:ea typeface="Corbel"/>
                <a:cs typeface="Corbel"/>
                <a:sym typeface="Corbel"/>
              </a:rPr>
              <a:t>3,5,6,8 </a:t>
            </a:r>
          </a:p>
        </p:txBody>
      </p:sp>
      <p:sp>
        <p:nvSpPr>
          <p:cNvPr id="21" name="Prostokąt 20">
            <a:extLst>
              <a:ext uri="{FF2B5EF4-FFF2-40B4-BE49-F238E27FC236}">
                <a16:creationId xmlns:a16="http://schemas.microsoft.com/office/drawing/2014/main" id="{1C58CCED-2203-4501-90F0-551495D283D4}"/>
              </a:ext>
            </a:extLst>
          </p:cNvPr>
          <p:cNvSpPr/>
          <p:nvPr/>
        </p:nvSpPr>
        <p:spPr>
          <a:xfrm>
            <a:off x="10714473" y="5626681"/>
            <a:ext cx="1347019" cy="276997"/>
          </a:xfrm>
          <a:prstGeom prst="rect">
            <a:avLst/>
          </a:prstGeom>
          <a:solidFill>
            <a:srgbClr val="FFFFFF"/>
          </a:solidFill>
          <a:ln w="10795"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pl-PL" sz="1200" b="1" i="0" u="none" strike="noStrike" cap="none" spc="0" normalizeH="0" baseline="0" dirty="0">
                <a:ln>
                  <a:noFill/>
                </a:ln>
                <a:solidFill>
                  <a:srgbClr val="0070C0"/>
                </a:solidFill>
                <a:effectLst/>
                <a:uFillTx/>
                <a:latin typeface="+mn-lt"/>
                <a:ea typeface="Corbel"/>
                <a:cs typeface="Corbel"/>
                <a:sym typeface="Corbel"/>
              </a:rPr>
              <a:t>CD</a:t>
            </a:r>
            <a:r>
              <a:rPr kumimoji="0" lang="pl-PL" sz="1200" b="0" i="0" u="none" strike="noStrike" cap="none" spc="0" normalizeH="0" baseline="0" dirty="0">
                <a:ln>
                  <a:noFill/>
                </a:ln>
                <a:solidFill>
                  <a:srgbClr val="000000"/>
                </a:solidFill>
                <a:effectLst/>
                <a:uFillTx/>
                <a:latin typeface="+mn-lt"/>
                <a:ea typeface="Corbel"/>
                <a:cs typeface="Corbel"/>
                <a:sym typeface="Corbel"/>
              </a:rPr>
              <a:t> 2 z </a:t>
            </a:r>
            <a:r>
              <a:rPr kumimoji="0" lang="pl-PL" sz="1200" b="1" i="0" u="none" strike="noStrike" cap="none" spc="0" normalizeH="0" baseline="0" dirty="0">
                <a:ln>
                  <a:noFill/>
                </a:ln>
                <a:solidFill>
                  <a:srgbClr val="00B050"/>
                </a:solidFill>
                <a:effectLst/>
                <a:uFillTx/>
                <a:latin typeface="+mn-lt"/>
                <a:ea typeface="Corbel"/>
                <a:cs typeface="Corbel"/>
                <a:sym typeface="Corbel"/>
              </a:rPr>
              <a:t>CS</a:t>
            </a:r>
            <a:r>
              <a:rPr kumimoji="0" lang="pl-PL" sz="1200" b="0" i="0" u="none" strike="noStrike" cap="none" spc="0" normalizeH="0" baseline="0" dirty="0">
                <a:ln>
                  <a:noFill/>
                </a:ln>
                <a:solidFill>
                  <a:srgbClr val="000000"/>
                </a:solidFill>
                <a:effectLst/>
                <a:uFillTx/>
                <a:latin typeface="+mn-lt"/>
                <a:ea typeface="Corbel"/>
                <a:cs typeface="Corbel"/>
                <a:sym typeface="Corbel"/>
              </a:rPr>
              <a:t> 1,2,4,7</a:t>
            </a:r>
          </a:p>
        </p:txBody>
      </p:sp>
      <p:sp>
        <p:nvSpPr>
          <p:cNvPr id="23" name="Prostokąt 22">
            <a:extLst>
              <a:ext uri="{FF2B5EF4-FFF2-40B4-BE49-F238E27FC236}">
                <a16:creationId xmlns:a16="http://schemas.microsoft.com/office/drawing/2014/main" id="{C98BF125-805A-458B-A689-E87E5A987358}"/>
              </a:ext>
            </a:extLst>
          </p:cNvPr>
          <p:cNvSpPr/>
          <p:nvPr/>
        </p:nvSpPr>
        <p:spPr>
          <a:xfrm>
            <a:off x="10723253" y="4505398"/>
            <a:ext cx="1347019" cy="276997"/>
          </a:xfrm>
          <a:prstGeom prst="rect">
            <a:avLst/>
          </a:prstGeom>
          <a:solidFill>
            <a:srgbClr val="FFFFFF"/>
          </a:solidFill>
          <a:ln w="10795"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r>
              <a:rPr kumimoji="0" lang="pl-PL" sz="1200" b="1" i="0" u="none" strike="noStrike" cap="none" spc="0" normalizeH="0" baseline="0" dirty="0">
                <a:ln>
                  <a:noFill/>
                </a:ln>
                <a:solidFill>
                  <a:srgbClr val="00B050"/>
                </a:solidFill>
                <a:effectLst/>
                <a:uFillTx/>
                <a:latin typeface="+mn-lt"/>
                <a:ea typeface="Corbel"/>
                <a:cs typeface="Corbel"/>
                <a:sym typeface="Corbel"/>
              </a:rPr>
              <a:t>CS</a:t>
            </a:r>
            <a:r>
              <a:rPr kumimoji="0" lang="pl-PL" sz="1200" b="0" i="0" u="none" strike="noStrike" cap="none" spc="0" normalizeH="0" baseline="0" dirty="0">
                <a:ln>
                  <a:noFill/>
                </a:ln>
                <a:solidFill>
                  <a:srgbClr val="000000"/>
                </a:solidFill>
                <a:effectLst/>
                <a:uFillTx/>
                <a:latin typeface="+mn-lt"/>
                <a:ea typeface="Corbel"/>
                <a:cs typeface="Corbel"/>
                <a:sym typeface="Corbel"/>
              </a:rPr>
              <a:t> 8 z </a:t>
            </a:r>
            <a:r>
              <a:rPr lang="pl-PL" sz="1200" b="1" dirty="0">
                <a:solidFill>
                  <a:srgbClr val="00B050"/>
                </a:solidFill>
                <a:latin typeface="+mn-lt"/>
              </a:rPr>
              <a:t>CS</a:t>
            </a:r>
            <a:r>
              <a:rPr kumimoji="0" lang="pl-PL" sz="1200" b="0" i="0" u="none" strike="noStrike" cap="none" spc="0" normalizeH="0" baseline="0" dirty="0">
                <a:ln>
                  <a:noFill/>
                </a:ln>
                <a:solidFill>
                  <a:srgbClr val="000000"/>
                </a:solidFill>
                <a:effectLst/>
                <a:uFillTx/>
                <a:latin typeface="+mn-lt"/>
                <a:ea typeface="Corbel"/>
                <a:cs typeface="Corbel"/>
                <a:sym typeface="Corbel"/>
              </a:rPr>
              <a:t> 3</a:t>
            </a:r>
          </a:p>
        </p:txBody>
      </p:sp>
      <p:sp>
        <p:nvSpPr>
          <p:cNvPr id="24" name="Prostokąt 23">
            <a:extLst>
              <a:ext uri="{FF2B5EF4-FFF2-40B4-BE49-F238E27FC236}">
                <a16:creationId xmlns:a16="http://schemas.microsoft.com/office/drawing/2014/main" id="{45E39CAE-83EF-466F-A345-D167E0BCBE01}"/>
              </a:ext>
            </a:extLst>
          </p:cNvPr>
          <p:cNvSpPr/>
          <p:nvPr/>
        </p:nvSpPr>
        <p:spPr>
          <a:xfrm>
            <a:off x="10723253" y="3151773"/>
            <a:ext cx="1347019" cy="276997"/>
          </a:xfrm>
          <a:prstGeom prst="rect">
            <a:avLst/>
          </a:prstGeom>
          <a:solidFill>
            <a:srgbClr val="FFFFFF"/>
          </a:solidFill>
          <a:ln w="10795"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r>
              <a:rPr kumimoji="0" lang="pl-PL" sz="1200" b="1" i="0" u="none" strike="noStrike" cap="none" spc="0" normalizeH="0" baseline="0" dirty="0">
                <a:ln>
                  <a:noFill/>
                </a:ln>
                <a:solidFill>
                  <a:srgbClr val="00B050"/>
                </a:solidFill>
                <a:effectLst/>
                <a:uFillTx/>
                <a:latin typeface="+mn-lt"/>
                <a:ea typeface="Corbel"/>
                <a:cs typeface="Corbel"/>
                <a:sym typeface="Corbel"/>
              </a:rPr>
              <a:t>CS</a:t>
            </a:r>
            <a:r>
              <a:rPr kumimoji="0" lang="pl-PL" sz="1200" b="0" i="0" u="none" strike="noStrike" cap="none" spc="0" normalizeH="0" baseline="0" dirty="0">
                <a:ln>
                  <a:noFill/>
                </a:ln>
                <a:solidFill>
                  <a:srgbClr val="000000"/>
                </a:solidFill>
                <a:effectLst/>
                <a:uFillTx/>
                <a:latin typeface="+mn-lt"/>
                <a:ea typeface="Corbel"/>
                <a:cs typeface="Corbel"/>
                <a:sym typeface="Corbel"/>
              </a:rPr>
              <a:t> 3 z </a:t>
            </a:r>
            <a:r>
              <a:rPr lang="pl-PL" sz="1200" b="1" dirty="0">
                <a:solidFill>
                  <a:srgbClr val="00B050"/>
                </a:solidFill>
                <a:latin typeface="+mn-lt"/>
              </a:rPr>
              <a:t>CS</a:t>
            </a:r>
            <a:r>
              <a:rPr kumimoji="0" lang="pl-PL" sz="1200" b="0" i="0" u="none" strike="noStrike" cap="none" spc="0" normalizeH="0" baseline="0" dirty="0">
                <a:ln>
                  <a:noFill/>
                </a:ln>
                <a:solidFill>
                  <a:srgbClr val="000000"/>
                </a:solidFill>
                <a:effectLst/>
                <a:uFillTx/>
                <a:latin typeface="+mn-lt"/>
                <a:ea typeface="Corbel"/>
                <a:cs typeface="Corbel"/>
                <a:sym typeface="Corbel"/>
              </a:rPr>
              <a:t> 8</a:t>
            </a:r>
          </a:p>
        </p:txBody>
      </p:sp>
      <p:sp>
        <p:nvSpPr>
          <p:cNvPr id="25" name="Prostokąt 24">
            <a:extLst>
              <a:ext uri="{FF2B5EF4-FFF2-40B4-BE49-F238E27FC236}">
                <a16:creationId xmlns:a16="http://schemas.microsoft.com/office/drawing/2014/main" id="{C9C95E97-5214-4E7D-A3D7-C18BE88C6945}"/>
              </a:ext>
            </a:extLst>
          </p:cNvPr>
          <p:cNvSpPr/>
          <p:nvPr/>
        </p:nvSpPr>
        <p:spPr>
          <a:xfrm>
            <a:off x="10746027" y="3987925"/>
            <a:ext cx="1347019" cy="276997"/>
          </a:xfrm>
          <a:prstGeom prst="rect">
            <a:avLst/>
          </a:prstGeom>
          <a:solidFill>
            <a:srgbClr val="FFFFFF"/>
          </a:solidFill>
          <a:ln w="10795"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r>
              <a:rPr kumimoji="0" lang="pl-PL" sz="1200" b="1" i="0" u="none" strike="noStrike" cap="none" spc="0" normalizeH="0" baseline="0" dirty="0">
                <a:ln>
                  <a:noFill/>
                </a:ln>
                <a:solidFill>
                  <a:srgbClr val="00B050"/>
                </a:solidFill>
                <a:effectLst/>
                <a:uFillTx/>
                <a:latin typeface="+mn-lt"/>
                <a:ea typeface="Corbel"/>
                <a:cs typeface="Corbel"/>
                <a:sym typeface="Corbel"/>
              </a:rPr>
              <a:t>CS</a:t>
            </a:r>
            <a:r>
              <a:rPr kumimoji="0" lang="pl-PL" sz="1200" b="0" i="0" u="none" strike="noStrike" cap="none" spc="0" normalizeH="0" baseline="0" dirty="0">
                <a:ln>
                  <a:noFill/>
                </a:ln>
                <a:solidFill>
                  <a:srgbClr val="000000"/>
                </a:solidFill>
                <a:effectLst/>
                <a:uFillTx/>
                <a:latin typeface="+mn-lt"/>
                <a:ea typeface="Corbel"/>
                <a:cs typeface="Corbel"/>
                <a:sym typeface="Corbel"/>
              </a:rPr>
              <a:t> 6 z </a:t>
            </a:r>
            <a:r>
              <a:rPr lang="pl-PL" sz="1200" b="1" dirty="0">
                <a:solidFill>
                  <a:srgbClr val="00B050"/>
                </a:solidFill>
                <a:latin typeface="+mn-lt"/>
              </a:rPr>
              <a:t>CS</a:t>
            </a:r>
            <a:r>
              <a:rPr kumimoji="0" lang="pl-PL" sz="1200" b="0" i="0" u="none" strike="noStrike" cap="none" spc="0" normalizeH="0" baseline="0" dirty="0">
                <a:ln>
                  <a:noFill/>
                </a:ln>
                <a:solidFill>
                  <a:srgbClr val="000000"/>
                </a:solidFill>
                <a:effectLst/>
                <a:uFillTx/>
                <a:latin typeface="+mn-lt"/>
                <a:ea typeface="Corbel"/>
                <a:cs typeface="Corbel"/>
                <a:sym typeface="Corbel"/>
              </a:rPr>
              <a:t> 7</a:t>
            </a:r>
          </a:p>
        </p:txBody>
      </p:sp>
      <p:sp>
        <p:nvSpPr>
          <p:cNvPr id="22" name="Shape 330">
            <a:extLst>
              <a:ext uri="{FF2B5EF4-FFF2-40B4-BE49-F238E27FC236}">
                <a16:creationId xmlns:a16="http://schemas.microsoft.com/office/drawing/2014/main" id="{8D11294C-057E-47E7-B663-883988204A74}"/>
              </a:ext>
            </a:extLst>
          </p:cNvPr>
          <p:cNvSpPr/>
          <p:nvPr/>
        </p:nvSpPr>
        <p:spPr>
          <a:xfrm>
            <a:off x="609600" y="6610424"/>
            <a:ext cx="7920002" cy="24622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defTabSz="914400">
              <a:defRPr sz="1000">
                <a:solidFill>
                  <a:srgbClr val="888888"/>
                </a:solidFill>
                <a:latin typeface="Arial Narrow"/>
                <a:ea typeface="Arial Narrow"/>
                <a:cs typeface="Arial Narrow"/>
                <a:sym typeface="Arial Narrow"/>
              </a:defRPr>
            </a:lvl1pPr>
          </a:lstStyle>
          <a:p>
            <a:r>
              <a:rPr lang="pl-PL" dirty="0"/>
              <a:t>Strategia Rozwoju Polskiego Jeździectwa 2021-2025 | Wrzesień 2021 r.</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7116AAC-7567-41EF-B474-AE4C92F8785E}"/>
              </a:ext>
            </a:extLst>
          </p:cNvPr>
          <p:cNvSpPr>
            <a:spLocks noGrp="1"/>
          </p:cNvSpPr>
          <p:nvPr>
            <p:ph type="title"/>
          </p:nvPr>
        </p:nvSpPr>
        <p:spPr>
          <a:xfrm>
            <a:off x="609599" y="274638"/>
            <a:ext cx="11385755" cy="778099"/>
          </a:xfrm>
        </p:spPr>
        <p:txBody>
          <a:bodyPr>
            <a:noAutofit/>
          </a:bodyPr>
          <a:lstStyle/>
          <a:p>
            <a:r>
              <a:rPr lang="pl-PL" sz="2800" dirty="0">
                <a:solidFill>
                  <a:schemeClr val="tx1"/>
                </a:solidFill>
              </a:rPr>
              <a:t>Rozwój Polskiego jeździectwa zależy od dobrej koordynacji przez PZJ wszystkich celów strategicznych i operacyjnych</a:t>
            </a:r>
          </a:p>
        </p:txBody>
      </p:sp>
      <p:sp>
        <p:nvSpPr>
          <p:cNvPr id="3" name="Symbol zastępczy tekstu 2">
            <a:extLst>
              <a:ext uri="{FF2B5EF4-FFF2-40B4-BE49-F238E27FC236}">
                <a16:creationId xmlns:a16="http://schemas.microsoft.com/office/drawing/2014/main" id="{8831AEA8-D811-4C56-936E-847110772CA2}"/>
              </a:ext>
            </a:extLst>
          </p:cNvPr>
          <p:cNvSpPr>
            <a:spLocks noGrp="1"/>
          </p:cNvSpPr>
          <p:nvPr>
            <p:ph type="body" sz="quarter" idx="1"/>
          </p:nvPr>
        </p:nvSpPr>
        <p:spPr>
          <a:xfrm>
            <a:off x="609600" y="1246909"/>
            <a:ext cx="5486400" cy="5233790"/>
          </a:xfrm>
        </p:spPr>
        <p:txBody>
          <a:bodyPr>
            <a:noAutofit/>
          </a:bodyPr>
          <a:lstStyle/>
          <a:p>
            <a:pPr marL="92075" indent="-92075">
              <a:spcBef>
                <a:spcPts val="0"/>
              </a:spcBef>
              <a:buFont typeface="Arial" panose="020B0604020202020204" pitchFamily="34" charset="0"/>
              <a:buChar char="•"/>
            </a:pPr>
            <a:r>
              <a:rPr lang="pl-PL" sz="1600" i="0" dirty="0">
                <a:solidFill>
                  <a:schemeClr val="tx1"/>
                </a:solidFill>
                <a:cs typeface="Calibri" panose="020F0502020204030204" pitchFamily="34" charset="0"/>
              </a:rPr>
              <a:t>Należy pamiętać, że rzeczywisty rozwój jeździectwa będzie miał miejsce tylko wtedy, gdy PZJ będzie podejmować efektywne działania jednocześnie w trzech kluczowych dla niego obszarach, a mianowicie </a:t>
            </a:r>
            <a:r>
              <a:rPr lang="pl-PL" sz="1600" b="1" i="0" dirty="0">
                <a:solidFill>
                  <a:schemeClr val="tx1"/>
                </a:solidFill>
                <a:cs typeface="Calibri" panose="020F0502020204030204" pitchFamily="34" charset="0"/>
              </a:rPr>
              <a:t>sportu wyczynowego, sportu dzieci i młodzieży </a:t>
            </a:r>
            <a:r>
              <a:rPr lang="pl-PL" sz="1600" i="0" dirty="0">
                <a:solidFill>
                  <a:schemeClr val="tx1"/>
                </a:solidFill>
                <a:cs typeface="Calibri" panose="020F0502020204030204" pitchFamily="34" charset="0"/>
              </a:rPr>
              <a:t>oraz </a:t>
            </a:r>
            <a:r>
              <a:rPr lang="pl-PL" sz="1600" b="1" i="0" dirty="0">
                <a:solidFill>
                  <a:schemeClr val="tx1"/>
                </a:solidFill>
                <a:cs typeface="Calibri" panose="020F0502020204030204" pitchFamily="34" charset="0"/>
              </a:rPr>
              <a:t>sportu powszechnego</a:t>
            </a:r>
            <a:r>
              <a:rPr lang="pl-PL" sz="1600" i="0" dirty="0">
                <a:solidFill>
                  <a:schemeClr val="tx1"/>
                </a:solidFill>
                <a:cs typeface="Calibri" panose="020F0502020204030204" pitchFamily="34" charset="0"/>
              </a:rPr>
              <a:t>. </a:t>
            </a:r>
          </a:p>
          <a:p>
            <a:pPr marL="92075" indent="-92075">
              <a:spcBef>
                <a:spcPts val="0"/>
              </a:spcBef>
              <a:buFont typeface="Arial" panose="020B0604020202020204" pitchFamily="34" charset="0"/>
              <a:buChar char="•"/>
            </a:pPr>
            <a:r>
              <a:rPr lang="pl-PL" sz="1600" i="0" dirty="0">
                <a:solidFill>
                  <a:schemeClr val="tx1"/>
                </a:solidFill>
                <a:cs typeface="Calibri" panose="020F0502020204030204" pitchFamily="34" charset="0"/>
              </a:rPr>
              <a:t>Wszystkie trzy obszary są bowiem ze sobą powiązane, warunkują się i wzajemnie stymulują swój rozwój. Każdy z nich ma swoją specyfikę i wymaga oddzielnej strategii i koordynacji działań pomiędzy obszarami:</a:t>
            </a:r>
          </a:p>
          <a:p>
            <a:pPr marL="534988" lvl="1" indent="-174625">
              <a:spcBef>
                <a:spcPts val="0"/>
              </a:spcBef>
              <a:buFont typeface="Arial" panose="020B0604020202020204" pitchFamily="34" charset="0"/>
              <a:buChar char="•"/>
            </a:pPr>
            <a:r>
              <a:rPr lang="pl-PL" sz="1600" b="1" dirty="0">
                <a:solidFill>
                  <a:schemeClr val="tx1"/>
                </a:solidFill>
                <a:latin typeface="+mn-lt"/>
                <a:cs typeface="Calibri" panose="020F0502020204030204" pitchFamily="34" charset="0"/>
              </a:rPr>
              <a:t>s</a:t>
            </a:r>
            <a:r>
              <a:rPr lang="pl-PL" sz="1600" b="1" i="0" dirty="0">
                <a:solidFill>
                  <a:schemeClr val="tx1"/>
                </a:solidFill>
                <a:latin typeface="+mn-lt"/>
                <a:cs typeface="Calibri" panose="020F0502020204030204" pitchFamily="34" charset="0"/>
              </a:rPr>
              <a:t>port wyczynowy </a:t>
            </a:r>
            <a:r>
              <a:rPr lang="pl-PL" sz="1600" i="0" dirty="0">
                <a:solidFill>
                  <a:schemeClr val="tx1"/>
                </a:solidFill>
                <a:latin typeface="+mn-lt"/>
                <a:cs typeface="Calibri" panose="020F0502020204030204" pitchFamily="34" charset="0"/>
              </a:rPr>
              <a:t>inspiruje, daje wymierny i spektakularny sukces, a przez to promuje dany sport, </a:t>
            </a:r>
          </a:p>
          <a:p>
            <a:pPr marL="534988" lvl="1" indent="-174625">
              <a:spcBef>
                <a:spcPts val="0"/>
              </a:spcBef>
              <a:buFont typeface="Arial" panose="020B0604020202020204" pitchFamily="34" charset="0"/>
              <a:buChar char="•"/>
            </a:pPr>
            <a:r>
              <a:rPr lang="pl-PL" sz="1600" i="0" dirty="0">
                <a:solidFill>
                  <a:schemeClr val="tx1"/>
                </a:solidFill>
                <a:latin typeface="+mn-lt"/>
                <a:cs typeface="Calibri" panose="020F0502020204030204" pitchFamily="34" charset="0"/>
              </a:rPr>
              <a:t>podczas gdy </a:t>
            </a:r>
            <a:r>
              <a:rPr lang="pl-PL" sz="1600" b="1" i="0" dirty="0">
                <a:solidFill>
                  <a:schemeClr val="tx1"/>
                </a:solidFill>
                <a:latin typeface="+mn-lt"/>
                <a:cs typeface="Calibri" panose="020F0502020204030204" pitchFamily="34" charset="0"/>
              </a:rPr>
              <a:t>sport powszechny </a:t>
            </a:r>
            <a:r>
              <a:rPr lang="pl-PL" sz="1600" i="0" dirty="0">
                <a:solidFill>
                  <a:schemeClr val="tx1"/>
                </a:solidFill>
                <a:latin typeface="+mn-lt"/>
                <a:cs typeface="Calibri" panose="020F0502020204030204" pitchFamily="34" charset="0"/>
              </a:rPr>
              <a:t>skupia się na integracji, propagowaniu wartości, zdrowym trybie życia i, co równie ważne, może być wstępem do kariery w sporcie wyczynowym </a:t>
            </a:r>
          </a:p>
          <a:p>
            <a:pPr marL="534988" lvl="1" indent="-174625">
              <a:spcBef>
                <a:spcPts val="0"/>
              </a:spcBef>
              <a:buFont typeface="Arial" panose="020B0604020202020204" pitchFamily="34" charset="0"/>
              <a:buChar char="•"/>
            </a:pPr>
            <a:r>
              <a:rPr lang="pl-PL" sz="1600" i="0" dirty="0">
                <a:solidFill>
                  <a:schemeClr val="tx1"/>
                </a:solidFill>
                <a:latin typeface="+mn-lt"/>
                <a:cs typeface="Calibri" panose="020F0502020204030204" pitchFamily="34" charset="0"/>
              </a:rPr>
              <a:t>konieczne też jest zwracanie szczególnej uwagi na </a:t>
            </a:r>
            <a:r>
              <a:rPr lang="pl-PL" sz="1600" b="1" i="0" dirty="0">
                <a:solidFill>
                  <a:schemeClr val="tx1"/>
                </a:solidFill>
                <a:latin typeface="+mn-lt"/>
                <a:cs typeface="Calibri" panose="020F0502020204030204" pitchFamily="34" charset="0"/>
              </a:rPr>
              <a:t>sport dzieci i młodzieży </a:t>
            </a:r>
            <a:r>
              <a:rPr lang="pl-PL" sz="1600" i="0" dirty="0">
                <a:solidFill>
                  <a:schemeClr val="tx1"/>
                </a:solidFill>
                <a:latin typeface="+mn-lt"/>
                <a:cs typeface="Calibri" panose="020F0502020204030204" pitchFamily="34" charset="0"/>
              </a:rPr>
              <a:t>będący pomostem pomiędzy sportem powszechnym i wyczynowym.</a:t>
            </a:r>
          </a:p>
          <a:p>
            <a:pPr marL="92075" indent="-92075">
              <a:spcBef>
                <a:spcPts val="0"/>
              </a:spcBef>
              <a:buFont typeface="Arial" panose="020B0604020202020204" pitchFamily="34" charset="0"/>
              <a:buChar char="•"/>
            </a:pPr>
            <a:r>
              <a:rPr lang="pl-PL" sz="1600" i="0" dirty="0">
                <a:solidFill>
                  <a:schemeClr val="tx1"/>
                </a:solidFill>
                <a:cs typeface="Calibri" panose="020F0502020204030204" pitchFamily="34" charset="0"/>
              </a:rPr>
              <a:t>Zaniedbanie któregokolwiek z tych obszarów lub brak koordynacji w długiej perspektywie wpłynie negatywnie na potencjał całego Polskiego jeździectwa.</a:t>
            </a:r>
            <a:endParaRPr lang="pl-PL" sz="1600" dirty="0">
              <a:cs typeface="Calibri" panose="020F0502020204030204" pitchFamily="34" charset="0"/>
            </a:endParaRPr>
          </a:p>
        </p:txBody>
      </p:sp>
      <p:sp>
        <p:nvSpPr>
          <p:cNvPr id="7" name="Owal 6">
            <a:extLst>
              <a:ext uri="{FF2B5EF4-FFF2-40B4-BE49-F238E27FC236}">
                <a16:creationId xmlns:a16="http://schemas.microsoft.com/office/drawing/2014/main" id="{C087ED6A-3BEB-41D2-B2E8-3177639B6E19}"/>
              </a:ext>
            </a:extLst>
          </p:cNvPr>
          <p:cNvSpPr/>
          <p:nvPr/>
        </p:nvSpPr>
        <p:spPr>
          <a:xfrm>
            <a:off x="8257306" y="3031370"/>
            <a:ext cx="1690254" cy="1514764"/>
          </a:xfrm>
          <a:prstGeom prst="ellipse">
            <a:avLst/>
          </a:prstGeom>
          <a:solidFill>
            <a:srgbClr val="FF0000"/>
          </a:solidFill>
          <a:ln w="10795" cap="flat">
            <a:solidFill>
              <a:srgbClr val="92D05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pl-PL" sz="1800" b="0" i="0" u="none" strike="noStrike" cap="none" spc="0" normalizeH="0" baseline="0" dirty="0">
              <a:ln>
                <a:noFill/>
              </a:ln>
              <a:solidFill>
                <a:srgbClr val="000000"/>
              </a:solidFill>
              <a:effectLst/>
              <a:uFillTx/>
              <a:latin typeface="Corbel"/>
              <a:ea typeface="Corbel"/>
              <a:cs typeface="Corbel"/>
              <a:sym typeface="Corbel"/>
            </a:endParaRPr>
          </a:p>
        </p:txBody>
      </p:sp>
      <p:sp>
        <p:nvSpPr>
          <p:cNvPr id="8" name="pole tekstowe 7">
            <a:extLst>
              <a:ext uri="{FF2B5EF4-FFF2-40B4-BE49-F238E27FC236}">
                <a16:creationId xmlns:a16="http://schemas.microsoft.com/office/drawing/2014/main" id="{95C16785-5DC6-4C16-A437-DFD25DC4EF1A}"/>
              </a:ext>
            </a:extLst>
          </p:cNvPr>
          <p:cNvSpPr txBox="1"/>
          <p:nvPr/>
        </p:nvSpPr>
        <p:spPr>
          <a:xfrm>
            <a:off x="8369521" y="3266283"/>
            <a:ext cx="1482888" cy="1015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pl-PL" sz="2000" b="1" i="0" u="none" strike="noStrike" cap="none" spc="0" normalizeH="0" baseline="0" dirty="0">
                <a:ln>
                  <a:noFill/>
                </a:ln>
                <a:solidFill>
                  <a:schemeClr val="bg1"/>
                </a:solidFill>
                <a:effectLst/>
                <a:uFillTx/>
                <a:latin typeface="Corbel"/>
                <a:ea typeface="Corbel"/>
                <a:cs typeface="Corbel"/>
                <a:sym typeface="Corbel"/>
              </a:rPr>
              <a:t>Rozwój Polskiego Jeździectwa</a:t>
            </a:r>
          </a:p>
        </p:txBody>
      </p:sp>
      <p:sp>
        <p:nvSpPr>
          <p:cNvPr id="9" name="Owal 8">
            <a:extLst>
              <a:ext uri="{FF2B5EF4-FFF2-40B4-BE49-F238E27FC236}">
                <a16:creationId xmlns:a16="http://schemas.microsoft.com/office/drawing/2014/main" id="{213225FD-2323-4177-B6F4-433C6376430B}"/>
              </a:ext>
            </a:extLst>
          </p:cNvPr>
          <p:cNvSpPr/>
          <p:nvPr/>
        </p:nvSpPr>
        <p:spPr>
          <a:xfrm>
            <a:off x="6262256" y="1293485"/>
            <a:ext cx="1690254" cy="1514764"/>
          </a:xfrm>
          <a:prstGeom prst="ellipse">
            <a:avLst/>
          </a:prstGeom>
          <a:solidFill>
            <a:srgbClr val="FFC000"/>
          </a:solidFill>
          <a:ln w="10795" cap="flat">
            <a:solidFill>
              <a:srgbClr val="92D05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pl-PL" sz="1800" b="0" i="0" u="none" strike="noStrike" cap="none" spc="0" normalizeH="0" baseline="0" dirty="0">
              <a:ln>
                <a:noFill/>
              </a:ln>
              <a:solidFill>
                <a:srgbClr val="000000"/>
              </a:solidFill>
              <a:effectLst/>
              <a:uFillTx/>
              <a:latin typeface="Corbel"/>
              <a:ea typeface="Corbel"/>
              <a:cs typeface="Corbel"/>
              <a:sym typeface="Corbel"/>
            </a:endParaRPr>
          </a:p>
        </p:txBody>
      </p:sp>
      <p:sp>
        <p:nvSpPr>
          <p:cNvPr id="10" name="pole tekstowe 9">
            <a:extLst>
              <a:ext uri="{FF2B5EF4-FFF2-40B4-BE49-F238E27FC236}">
                <a16:creationId xmlns:a16="http://schemas.microsoft.com/office/drawing/2014/main" id="{EF509A5E-8619-4733-B075-B8DF458C290B}"/>
              </a:ext>
            </a:extLst>
          </p:cNvPr>
          <p:cNvSpPr txBox="1"/>
          <p:nvPr/>
        </p:nvSpPr>
        <p:spPr>
          <a:xfrm>
            <a:off x="6433128" y="1674640"/>
            <a:ext cx="1306946"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pl-PL" sz="1800" b="1" i="0" u="none" strike="noStrike" cap="none" spc="0" normalizeH="0" baseline="0" dirty="0">
                <a:ln>
                  <a:noFill/>
                </a:ln>
                <a:solidFill>
                  <a:srgbClr val="000000"/>
                </a:solidFill>
                <a:effectLst/>
                <a:uFillTx/>
                <a:latin typeface="Corbel"/>
                <a:ea typeface="Corbel"/>
                <a:cs typeface="Corbel"/>
                <a:sym typeface="Corbel"/>
              </a:rPr>
              <a:t>Sport wyczynowy</a:t>
            </a:r>
          </a:p>
        </p:txBody>
      </p:sp>
      <p:sp>
        <p:nvSpPr>
          <p:cNvPr id="11" name="Owal 10">
            <a:extLst>
              <a:ext uri="{FF2B5EF4-FFF2-40B4-BE49-F238E27FC236}">
                <a16:creationId xmlns:a16="http://schemas.microsoft.com/office/drawing/2014/main" id="{A0E0FC9B-6DFC-4960-ACF7-E15130F6DCA1}"/>
              </a:ext>
            </a:extLst>
          </p:cNvPr>
          <p:cNvSpPr/>
          <p:nvPr/>
        </p:nvSpPr>
        <p:spPr>
          <a:xfrm>
            <a:off x="10233891" y="1293485"/>
            <a:ext cx="1690254" cy="1514764"/>
          </a:xfrm>
          <a:prstGeom prst="ellipse">
            <a:avLst/>
          </a:prstGeom>
          <a:solidFill>
            <a:srgbClr val="FFC000"/>
          </a:solidFill>
          <a:ln w="10795" cap="flat">
            <a:solidFill>
              <a:srgbClr val="92D05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pl-PL" sz="1800" b="0" i="0" u="none" strike="noStrike" cap="none" spc="0" normalizeH="0" baseline="0" dirty="0">
              <a:ln>
                <a:noFill/>
              </a:ln>
              <a:solidFill>
                <a:srgbClr val="000000"/>
              </a:solidFill>
              <a:effectLst/>
              <a:uFillTx/>
              <a:latin typeface="Corbel"/>
              <a:ea typeface="Corbel"/>
              <a:cs typeface="Corbel"/>
              <a:sym typeface="Corbel"/>
            </a:endParaRPr>
          </a:p>
        </p:txBody>
      </p:sp>
      <p:sp>
        <p:nvSpPr>
          <p:cNvPr id="12" name="pole tekstowe 11">
            <a:extLst>
              <a:ext uri="{FF2B5EF4-FFF2-40B4-BE49-F238E27FC236}">
                <a16:creationId xmlns:a16="http://schemas.microsoft.com/office/drawing/2014/main" id="{8D8A5E83-D5CE-4211-8ABE-3072075C666E}"/>
              </a:ext>
            </a:extLst>
          </p:cNvPr>
          <p:cNvSpPr txBox="1"/>
          <p:nvPr/>
        </p:nvSpPr>
        <p:spPr>
          <a:xfrm>
            <a:off x="10340109" y="1674639"/>
            <a:ext cx="1477818"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pl-PL" sz="1800" b="1" i="0" u="none" strike="noStrike" cap="none" spc="0" normalizeH="0" baseline="0" dirty="0">
                <a:ln>
                  <a:noFill/>
                </a:ln>
                <a:solidFill>
                  <a:srgbClr val="000000"/>
                </a:solidFill>
                <a:effectLst/>
                <a:uFillTx/>
                <a:latin typeface="Corbel"/>
                <a:ea typeface="Corbel"/>
                <a:cs typeface="Corbel"/>
                <a:sym typeface="Corbel"/>
              </a:rPr>
              <a:t>Sport powszechny</a:t>
            </a:r>
          </a:p>
        </p:txBody>
      </p:sp>
      <p:sp>
        <p:nvSpPr>
          <p:cNvPr id="13" name="Owal 12">
            <a:extLst>
              <a:ext uri="{FF2B5EF4-FFF2-40B4-BE49-F238E27FC236}">
                <a16:creationId xmlns:a16="http://schemas.microsoft.com/office/drawing/2014/main" id="{586A8E15-C6CA-42DA-B32C-290E76E1156B}"/>
              </a:ext>
            </a:extLst>
          </p:cNvPr>
          <p:cNvSpPr/>
          <p:nvPr/>
        </p:nvSpPr>
        <p:spPr>
          <a:xfrm>
            <a:off x="8257306" y="4806370"/>
            <a:ext cx="1690254" cy="1514764"/>
          </a:xfrm>
          <a:prstGeom prst="ellipse">
            <a:avLst/>
          </a:prstGeom>
          <a:solidFill>
            <a:srgbClr val="FFC000"/>
          </a:solidFill>
          <a:ln w="10795" cap="flat">
            <a:solidFill>
              <a:srgbClr val="92D05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pl-PL" sz="1800" b="0" i="0" u="none" strike="noStrike" cap="none" spc="0" normalizeH="0" baseline="0" dirty="0">
              <a:ln>
                <a:noFill/>
              </a:ln>
              <a:solidFill>
                <a:srgbClr val="000000"/>
              </a:solidFill>
              <a:effectLst/>
              <a:uFillTx/>
              <a:latin typeface="Corbel"/>
              <a:ea typeface="Corbel"/>
              <a:cs typeface="Corbel"/>
              <a:sym typeface="Corbel"/>
            </a:endParaRPr>
          </a:p>
        </p:txBody>
      </p:sp>
      <p:sp>
        <p:nvSpPr>
          <p:cNvPr id="14" name="pole tekstowe 13">
            <a:extLst>
              <a:ext uri="{FF2B5EF4-FFF2-40B4-BE49-F238E27FC236}">
                <a16:creationId xmlns:a16="http://schemas.microsoft.com/office/drawing/2014/main" id="{DFD6BB5B-9121-454D-B277-BC0737A82118}"/>
              </a:ext>
            </a:extLst>
          </p:cNvPr>
          <p:cNvSpPr txBox="1"/>
          <p:nvPr/>
        </p:nvSpPr>
        <p:spPr>
          <a:xfrm>
            <a:off x="8428178" y="5187525"/>
            <a:ext cx="1306946"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pl-PL" sz="1800" b="1" i="0" u="none" strike="noStrike" cap="none" spc="0" normalizeH="0" baseline="0" dirty="0">
                <a:ln>
                  <a:noFill/>
                </a:ln>
                <a:solidFill>
                  <a:srgbClr val="000000"/>
                </a:solidFill>
                <a:effectLst/>
                <a:uFillTx/>
                <a:latin typeface="Corbel"/>
                <a:ea typeface="Corbel"/>
                <a:cs typeface="Corbel"/>
                <a:sym typeface="Corbel"/>
              </a:rPr>
              <a:t>Sport dzieci i młodzieży</a:t>
            </a:r>
          </a:p>
        </p:txBody>
      </p:sp>
      <p:cxnSp>
        <p:nvCxnSpPr>
          <p:cNvPr id="16" name="Łącznik prosty 15">
            <a:extLst>
              <a:ext uri="{FF2B5EF4-FFF2-40B4-BE49-F238E27FC236}">
                <a16:creationId xmlns:a16="http://schemas.microsoft.com/office/drawing/2014/main" id="{41F5503E-C6A1-4DF4-B6D5-61EB56A2C1A2}"/>
              </a:ext>
            </a:extLst>
          </p:cNvPr>
          <p:cNvCxnSpPr>
            <a:cxnSpLocks/>
            <a:stCxn id="9" idx="5"/>
            <a:endCxn id="7" idx="1"/>
          </p:cNvCxnSpPr>
          <p:nvPr/>
        </p:nvCxnSpPr>
        <p:spPr>
          <a:xfrm>
            <a:off x="7704978" y="2586417"/>
            <a:ext cx="799860" cy="66678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8" name="Łącznik prosty 17">
            <a:extLst>
              <a:ext uri="{FF2B5EF4-FFF2-40B4-BE49-F238E27FC236}">
                <a16:creationId xmlns:a16="http://schemas.microsoft.com/office/drawing/2014/main" id="{0FB6465B-EA0A-46F4-9C58-AFCC9AE3CECA}"/>
              </a:ext>
            </a:extLst>
          </p:cNvPr>
          <p:cNvCxnSpPr>
            <a:cxnSpLocks/>
            <a:stCxn id="7" idx="7"/>
            <a:endCxn id="11" idx="3"/>
          </p:cNvCxnSpPr>
          <p:nvPr/>
        </p:nvCxnSpPr>
        <p:spPr>
          <a:xfrm flipV="1">
            <a:off x="9700028" y="2586417"/>
            <a:ext cx="781395" cy="66678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1" name="Łącznik prosty 20">
            <a:extLst>
              <a:ext uri="{FF2B5EF4-FFF2-40B4-BE49-F238E27FC236}">
                <a16:creationId xmlns:a16="http://schemas.microsoft.com/office/drawing/2014/main" id="{C6E18205-3D52-43B4-AE54-2C30CCFCB2F4}"/>
              </a:ext>
            </a:extLst>
          </p:cNvPr>
          <p:cNvCxnSpPr>
            <a:cxnSpLocks/>
            <a:stCxn id="7" idx="4"/>
            <a:endCxn id="13" idx="0"/>
          </p:cNvCxnSpPr>
          <p:nvPr/>
        </p:nvCxnSpPr>
        <p:spPr>
          <a:xfrm>
            <a:off x="9102433" y="4546134"/>
            <a:ext cx="0" cy="26023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4" name="Łącznik prosty 23">
            <a:extLst>
              <a:ext uri="{FF2B5EF4-FFF2-40B4-BE49-F238E27FC236}">
                <a16:creationId xmlns:a16="http://schemas.microsoft.com/office/drawing/2014/main" id="{3D49DBF8-A997-43E2-AE14-431DFD4DFF2D}"/>
              </a:ext>
            </a:extLst>
          </p:cNvPr>
          <p:cNvCxnSpPr>
            <a:cxnSpLocks/>
            <a:stCxn id="9" idx="5"/>
            <a:endCxn id="13" idx="1"/>
          </p:cNvCxnSpPr>
          <p:nvPr/>
        </p:nvCxnSpPr>
        <p:spPr>
          <a:xfrm>
            <a:off x="7704978" y="2586417"/>
            <a:ext cx="799860" cy="244178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7" name="Łącznik prosty 26">
            <a:extLst>
              <a:ext uri="{FF2B5EF4-FFF2-40B4-BE49-F238E27FC236}">
                <a16:creationId xmlns:a16="http://schemas.microsoft.com/office/drawing/2014/main" id="{EE0108D4-3701-4A5A-B037-AB60DA94EC92}"/>
              </a:ext>
            </a:extLst>
          </p:cNvPr>
          <p:cNvCxnSpPr>
            <a:cxnSpLocks/>
            <a:stCxn id="9" idx="6"/>
            <a:endCxn id="11" idx="2"/>
          </p:cNvCxnSpPr>
          <p:nvPr/>
        </p:nvCxnSpPr>
        <p:spPr>
          <a:xfrm>
            <a:off x="7952510" y="2050867"/>
            <a:ext cx="2281381"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0" name="Łącznik prosty 29">
            <a:extLst>
              <a:ext uri="{FF2B5EF4-FFF2-40B4-BE49-F238E27FC236}">
                <a16:creationId xmlns:a16="http://schemas.microsoft.com/office/drawing/2014/main" id="{3D68B43C-FEAF-40F5-9267-4B587DBDBA36}"/>
              </a:ext>
            </a:extLst>
          </p:cNvPr>
          <p:cNvCxnSpPr>
            <a:cxnSpLocks/>
            <a:stCxn id="11" idx="3"/>
            <a:endCxn id="13" idx="7"/>
          </p:cNvCxnSpPr>
          <p:nvPr/>
        </p:nvCxnSpPr>
        <p:spPr>
          <a:xfrm flipH="1">
            <a:off x="9700028" y="2586417"/>
            <a:ext cx="781395" cy="2441785"/>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3" name="Owal 32">
            <a:extLst>
              <a:ext uri="{FF2B5EF4-FFF2-40B4-BE49-F238E27FC236}">
                <a16:creationId xmlns:a16="http://schemas.microsoft.com/office/drawing/2014/main" id="{4E4B492C-D394-4FE3-90C7-773C250B35AA}"/>
              </a:ext>
            </a:extLst>
          </p:cNvPr>
          <p:cNvSpPr/>
          <p:nvPr/>
        </p:nvSpPr>
        <p:spPr>
          <a:xfrm>
            <a:off x="6265025" y="3029312"/>
            <a:ext cx="1690254" cy="1514764"/>
          </a:xfrm>
          <a:prstGeom prst="ellipse">
            <a:avLst/>
          </a:prstGeom>
          <a:solidFill>
            <a:schemeClr val="accent4">
              <a:lumMod val="40000"/>
              <a:lumOff val="60000"/>
            </a:schemeClr>
          </a:solidFill>
          <a:ln w="10795" cap="flat">
            <a:solidFill>
              <a:srgbClr val="92D05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pl-PL" sz="1800" b="0" i="0" u="none" strike="noStrike" cap="none" spc="0" normalizeH="0" baseline="0" dirty="0">
              <a:ln>
                <a:noFill/>
              </a:ln>
              <a:solidFill>
                <a:srgbClr val="000000"/>
              </a:solidFill>
              <a:effectLst/>
              <a:uFillTx/>
              <a:latin typeface="Corbel"/>
              <a:ea typeface="Corbel"/>
              <a:cs typeface="Corbel"/>
              <a:sym typeface="Corbel"/>
            </a:endParaRPr>
          </a:p>
        </p:txBody>
      </p:sp>
      <p:sp>
        <p:nvSpPr>
          <p:cNvPr id="34" name="pole tekstowe 33">
            <a:extLst>
              <a:ext uri="{FF2B5EF4-FFF2-40B4-BE49-F238E27FC236}">
                <a16:creationId xmlns:a16="http://schemas.microsoft.com/office/drawing/2014/main" id="{2EDA631C-E991-4DD7-883D-E2AB3AA078F9}"/>
              </a:ext>
            </a:extLst>
          </p:cNvPr>
          <p:cNvSpPr txBox="1"/>
          <p:nvPr/>
        </p:nvSpPr>
        <p:spPr>
          <a:xfrm>
            <a:off x="6435897" y="3410467"/>
            <a:ext cx="1306946" cy="923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pl-PL" sz="1800" b="1" i="0" u="none" strike="noStrike" cap="none" spc="0" normalizeH="0" baseline="0" dirty="0">
                <a:ln>
                  <a:noFill/>
                </a:ln>
                <a:solidFill>
                  <a:srgbClr val="000000"/>
                </a:solidFill>
                <a:effectLst/>
                <a:uFillTx/>
                <a:latin typeface="Corbel"/>
                <a:ea typeface="Corbel"/>
                <a:cs typeface="Corbel"/>
                <a:sym typeface="Corbel"/>
              </a:rPr>
              <a:t>Szkolenia osoby oficjalne</a:t>
            </a:r>
          </a:p>
        </p:txBody>
      </p:sp>
      <p:sp>
        <p:nvSpPr>
          <p:cNvPr id="35" name="Owal 34">
            <a:extLst>
              <a:ext uri="{FF2B5EF4-FFF2-40B4-BE49-F238E27FC236}">
                <a16:creationId xmlns:a16="http://schemas.microsoft.com/office/drawing/2014/main" id="{4D33D469-29F0-484F-98BF-88C95F4DA557}"/>
              </a:ext>
            </a:extLst>
          </p:cNvPr>
          <p:cNvSpPr/>
          <p:nvPr/>
        </p:nvSpPr>
        <p:spPr>
          <a:xfrm>
            <a:off x="8254537" y="1293959"/>
            <a:ext cx="1690254" cy="1514764"/>
          </a:xfrm>
          <a:prstGeom prst="ellipse">
            <a:avLst/>
          </a:prstGeom>
          <a:solidFill>
            <a:schemeClr val="accent4">
              <a:lumMod val="40000"/>
              <a:lumOff val="60000"/>
            </a:schemeClr>
          </a:solidFill>
          <a:ln w="10795" cap="flat">
            <a:solidFill>
              <a:srgbClr val="92D05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pl-PL" sz="1800" b="0" i="0" u="none" strike="noStrike" cap="none" spc="0" normalizeH="0" baseline="0" dirty="0">
              <a:ln>
                <a:noFill/>
              </a:ln>
              <a:solidFill>
                <a:srgbClr val="000000"/>
              </a:solidFill>
              <a:effectLst/>
              <a:uFillTx/>
              <a:latin typeface="Corbel"/>
              <a:ea typeface="Corbel"/>
              <a:cs typeface="Corbel"/>
              <a:sym typeface="Corbel"/>
            </a:endParaRPr>
          </a:p>
        </p:txBody>
      </p:sp>
      <p:sp>
        <p:nvSpPr>
          <p:cNvPr id="36" name="pole tekstowe 35">
            <a:extLst>
              <a:ext uri="{FF2B5EF4-FFF2-40B4-BE49-F238E27FC236}">
                <a16:creationId xmlns:a16="http://schemas.microsoft.com/office/drawing/2014/main" id="{DFA8F2CD-9284-4DF4-BC2B-05E80955CDAF}"/>
              </a:ext>
            </a:extLst>
          </p:cNvPr>
          <p:cNvSpPr txBox="1"/>
          <p:nvPr/>
        </p:nvSpPr>
        <p:spPr>
          <a:xfrm>
            <a:off x="8425409" y="1675114"/>
            <a:ext cx="1306946" cy="923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pl-PL" sz="1800" b="1" i="0" u="none" strike="noStrike" cap="none" spc="0" normalizeH="0" baseline="0" dirty="0">
                <a:ln>
                  <a:noFill/>
                </a:ln>
                <a:solidFill>
                  <a:srgbClr val="000000"/>
                </a:solidFill>
                <a:effectLst/>
                <a:uFillTx/>
                <a:latin typeface="Corbel"/>
                <a:ea typeface="Corbel"/>
                <a:cs typeface="Corbel"/>
                <a:sym typeface="Corbel"/>
              </a:rPr>
              <a:t>Rozwój </a:t>
            </a:r>
            <a:r>
              <a:rPr kumimoji="0" lang="pl-PL" sz="1800" b="1" i="0" u="none" strike="noStrike" cap="none" spc="0" normalizeH="0" baseline="0" dirty="0" err="1">
                <a:ln>
                  <a:noFill/>
                </a:ln>
                <a:solidFill>
                  <a:srgbClr val="000000"/>
                </a:solidFill>
                <a:effectLst/>
                <a:uFillTx/>
                <a:latin typeface="Corbel"/>
                <a:ea typeface="Corbel"/>
                <a:cs typeface="Corbel"/>
                <a:sym typeface="Corbel"/>
              </a:rPr>
              <a:t>Parajeździectwa</a:t>
            </a:r>
            <a:endParaRPr kumimoji="0" lang="pl-PL" sz="1800" b="1" i="0" u="none" strike="noStrike" cap="none" spc="0" normalizeH="0" baseline="0" dirty="0">
              <a:ln>
                <a:noFill/>
              </a:ln>
              <a:solidFill>
                <a:srgbClr val="000000"/>
              </a:solidFill>
              <a:effectLst/>
              <a:uFillTx/>
              <a:latin typeface="Corbel"/>
              <a:ea typeface="Corbel"/>
              <a:cs typeface="Corbel"/>
              <a:sym typeface="Corbel"/>
            </a:endParaRPr>
          </a:p>
        </p:txBody>
      </p:sp>
      <p:sp>
        <p:nvSpPr>
          <p:cNvPr id="37" name="Owal 36">
            <a:extLst>
              <a:ext uri="{FF2B5EF4-FFF2-40B4-BE49-F238E27FC236}">
                <a16:creationId xmlns:a16="http://schemas.microsoft.com/office/drawing/2014/main" id="{85D6AE0C-71C4-4F59-9BF0-1F28988C7A4F}"/>
              </a:ext>
            </a:extLst>
          </p:cNvPr>
          <p:cNvSpPr/>
          <p:nvPr/>
        </p:nvSpPr>
        <p:spPr>
          <a:xfrm>
            <a:off x="10227894" y="3024552"/>
            <a:ext cx="1690254" cy="1514764"/>
          </a:xfrm>
          <a:prstGeom prst="ellipse">
            <a:avLst/>
          </a:prstGeom>
          <a:solidFill>
            <a:schemeClr val="accent4">
              <a:lumMod val="40000"/>
              <a:lumOff val="60000"/>
            </a:schemeClr>
          </a:solidFill>
          <a:ln w="10795" cap="flat">
            <a:solidFill>
              <a:srgbClr val="92D05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pl-PL" sz="1800" b="0" i="0" u="none" strike="noStrike" cap="none" spc="0" normalizeH="0" baseline="0" dirty="0">
              <a:ln>
                <a:noFill/>
              </a:ln>
              <a:solidFill>
                <a:srgbClr val="000000"/>
              </a:solidFill>
              <a:effectLst/>
              <a:uFillTx/>
              <a:latin typeface="Corbel"/>
              <a:ea typeface="Corbel"/>
              <a:cs typeface="Corbel"/>
              <a:sym typeface="Corbel"/>
            </a:endParaRPr>
          </a:p>
        </p:txBody>
      </p:sp>
      <p:sp>
        <p:nvSpPr>
          <p:cNvPr id="38" name="pole tekstowe 37">
            <a:extLst>
              <a:ext uri="{FF2B5EF4-FFF2-40B4-BE49-F238E27FC236}">
                <a16:creationId xmlns:a16="http://schemas.microsoft.com/office/drawing/2014/main" id="{ED446A11-6CA1-4346-A8E2-7283D9F74ACD}"/>
              </a:ext>
            </a:extLst>
          </p:cNvPr>
          <p:cNvSpPr txBox="1"/>
          <p:nvPr/>
        </p:nvSpPr>
        <p:spPr>
          <a:xfrm>
            <a:off x="10406153" y="3201650"/>
            <a:ext cx="1306946" cy="1200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pl-PL" sz="1800" b="1" i="0" u="none" strike="noStrike" cap="none" spc="0" normalizeH="0" baseline="0" dirty="0">
                <a:ln>
                  <a:noFill/>
                </a:ln>
                <a:solidFill>
                  <a:srgbClr val="000000"/>
                </a:solidFill>
                <a:effectLst/>
                <a:uFillTx/>
                <a:latin typeface="Corbel"/>
                <a:ea typeface="Corbel"/>
                <a:cs typeface="Corbel"/>
                <a:sym typeface="Corbel"/>
              </a:rPr>
              <a:t>Rozwój rynku klubów i konkurencji</a:t>
            </a:r>
          </a:p>
        </p:txBody>
      </p:sp>
      <p:sp>
        <p:nvSpPr>
          <p:cNvPr id="39" name="Owal 38">
            <a:extLst>
              <a:ext uri="{FF2B5EF4-FFF2-40B4-BE49-F238E27FC236}">
                <a16:creationId xmlns:a16="http://schemas.microsoft.com/office/drawing/2014/main" id="{5F2069CB-F906-46F4-BFA1-DC38E52562BC}"/>
              </a:ext>
            </a:extLst>
          </p:cNvPr>
          <p:cNvSpPr/>
          <p:nvPr/>
        </p:nvSpPr>
        <p:spPr>
          <a:xfrm>
            <a:off x="10233890" y="4805912"/>
            <a:ext cx="1690254" cy="1514764"/>
          </a:xfrm>
          <a:prstGeom prst="ellipse">
            <a:avLst/>
          </a:prstGeom>
          <a:solidFill>
            <a:schemeClr val="accent4">
              <a:lumMod val="40000"/>
              <a:lumOff val="60000"/>
            </a:schemeClr>
          </a:solidFill>
          <a:ln w="10795" cap="flat">
            <a:solidFill>
              <a:srgbClr val="92D05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pl-PL" sz="1800" b="0" i="0" u="none" strike="noStrike" cap="none" spc="0" normalizeH="0" baseline="0" dirty="0">
              <a:ln>
                <a:noFill/>
              </a:ln>
              <a:solidFill>
                <a:srgbClr val="000000"/>
              </a:solidFill>
              <a:effectLst/>
              <a:uFillTx/>
              <a:latin typeface="Corbel"/>
              <a:ea typeface="Corbel"/>
              <a:cs typeface="Corbel"/>
              <a:sym typeface="Corbel"/>
            </a:endParaRPr>
          </a:p>
        </p:txBody>
      </p:sp>
      <p:sp>
        <p:nvSpPr>
          <p:cNvPr id="40" name="pole tekstowe 39">
            <a:extLst>
              <a:ext uri="{FF2B5EF4-FFF2-40B4-BE49-F238E27FC236}">
                <a16:creationId xmlns:a16="http://schemas.microsoft.com/office/drawing/2014/main" id="{A1BF463C-A5AD-4120-96BA-BB432F9CE189}"/>
              </a:ext>
            </a:extLst>
          </p:cNvPr>
          <p:cNvSpPr txBox="1"/>
          <p:nvPr/>
        </p:nvSpPr>
        <p:spPr>
          <a:xfrm>
            <a:off x="10404761" y="5187067"/>
            <a:ext cx="1370675" cy="923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pl-PL" sz="1800" b="1" i="0" u="none" strike="noStrike" cap="none" spc="0" normalizeH="0" baseline="0" dirty="0">
                <a:ln>
                  <a:noFill/>
                </a:ln>
                <a:solidFill>
                  <a:srgbClr val="000000"/>
                </a:solidFill>
                <a:effectLst/>
                <a:uFillTx/>
                <a:latin typeface="Corbel"/>
                <a:ea typeface="Corbel"/>
                <a:cs typeface="Corbel"/>
                <a:sym typeface="Corbel"/>
              </a:rPr>
              <a:t>Zwiększenie liczby klubów</a:t>
            </a:r>
          </a:p>
        </p:txBody>
      </p:sp>
      <p:sp>
        <p:nvSpPr>
          <p:cNvPr id="41" name="Owal 40">
            <a:extLst>
              <a:ext uri="{FF2B5EF4-FFF2-40B4-BE49-F238E27FC236}">
                <a16:creationId xmlns:a16="http://schemas.microsoft.com/office/drawing/2014/main" id="{B90573EA-D840-445E-95C5-F4C37C66D038}"/>
              </a:ext>
            </a:extLst>
          </p:cNvPr>
          <p:cNvSpPr/>
          <p:nvPr/>
        </p:nvSpPr>
        <p:spPr>
          <a:xfrm>
            <a:off x="6263180" y="4807133"/>
            <a:ext cx="1690254" cy="1514764"/>
          </a:xfrm>
          <a:prstGeom prst="ellipse">
            <a:avLst/>
          </a:prstGeom>
          <a:solidFill>
            <a:schemeClr val="accent4">
              <a:lumMod val="40000"/>
              <a:lumOff val="60000"/>
            </a:schemeClr>
          </a:solidFill>
          <a:ln w="10795" cap="flat">
            <a:solidFill>
              <a:srgbClr val="92D05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pl-PL" sz="1800" b="0" i="0" u="none" strike="noStrike" cap="none" spc="0" normalizeH="0" baseline="0" dirty="0">
              <a:ln>
                <a:noFill/>
              </a:ln>
              <a:solidFill>
                <a:srgbClr val="000000"/>
              </a:solidFill>
              <a:effectLst/>
              <a:uFillTx/>
              <a:latin typeface="Corbel"/>
              <a:ea typeface="Corbel"/>
              <a:cs typeface="Corbel"/>
              <a:sym typeface="Corbel"/>
            </a:endParaRPr>
          </a:p>
        </p:txBody>
      </p:sp>
      <p:sp>
        <p:nvSpPr>
          <p:cNvPr id="42" name="pole tekstowe 41">
            <a:extLst>
              <a:ext uri="{FF2B5EF4-FFF2-40B4-BE49-F238E27FC236}">
                <a16:creationId xmlns:a16="http://schemas.microsoft.com/office/drawing/2014/main" id="{9FF09433-0077-4965-BE35-57F6860FDAD4}"/>
              </a:ext>
            </a:extLst>
          </p:cNvPr>
          <p:cNvSpPr txBox="1"/>
          <p:nvPr/>
        </p:nvSpPr>
        <p:spPr>
          <a:xfrm>
            <a:off x="6434052" y="5188288"/>
            <a:ext cx="1306946" cy="923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pl-PL" sz="1800" b="1" i="0" u="none" strike="noStrike" cap="none" spc="0" normalizeH="0" baseline="0" dirty="0">
                <a:ln>
                  <a:noFill/>
                </a:ln>
                <a:solidFill>
                  <a:srgbClr val="000000"/>
                </a:solidFill>
                <a:effectLst/>
                <a:uFillTx/>
                <a:latin typeface="Corbel"/>
                <a:ea typeface="Corbel"/>
                <a:cs typeface="Corbel"/>
                <a:sym typeface="Corbel"/>
              </a:rPr>
              <a:t>Współpraca PZHK i hodowcy</a:t>
            </a:r>
          </a:p>
        </p:txBody>
      </p:sp>
      <p:cxnSp>
        <p:nvCxnSpPr>
          <p:cNvPr id="49" name="Łącznik prosty 48">
            <a:extLst>
              <a:ext uri="{FF2B5EF4-FFF2-40B4-BE49-F238E27FC236}">
                <a16:creationId xmlns:a16="http://schemas.microsoft.com/office/drawing/2014/main" id="{76F21344-4AD8-42E1-B263-A9D3ABB9479B}"/>
              </a:ext>
            </a:extLst>
          </p:cNvPr>
          <p:cNvCxnSpPr>
            <a:cxnSpLocks/>
            <a:stCxn id="7" idx="6"/>
            <a:endCxn id="37" idx="2"/>
          </p:cNvCxnSpPr>
          <p:nvPr/>
        </p:nvCxnSpPr>
        <p:spPr>
          <a:xfrm flipV="1">
            <a:off x="9947560" y="3781934"/>
            <a:ext cx="280334" cy="681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2" name="Łącznik prosty 51">
            <a:extLst>
              <a:ext uri="{FF2B5EF4-FFF2-40B4-BE49-F238E27FC236}">
                <a16:creationId xmlns:a16="http://schemas.microsoft.com/office/drawing/2014/main" id="{1A39349F-9410-49BF-B003-D314209D63B2}"/>
              </a:ext>
            </a:extLst>
          </p:cNvPr>
          <p:cNvCxnSpPr>
            <a:cxnSpLocks/>
            <a:stCxn id="33" idx="6"/>
            <a:endCxn id="7" idx="2"/>
          </p:cNvCxnSpPr>
          <p:nvPr/>
        </p:nvCxnSpPr>
        <p:spPr>
          <a:xfrm>
            <a:off x="7955279" y="3786694"/>
            <a:ext cx="302027" cy="205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5" name="Łącznik prosty 54">
            <a:extLst>
              <a:ext uri="{FF2B5EF4-FFF2-40B4-BE49-F238E27FC236}">
                <a16:creationId xmlns:a16="http://schemas.microsoft.com/office/drawing/2014/main" id="{69912F73-C90E-4FC9-ACD1-6D8A57E71689}"/>
              </a:ext>
            </a:extLst>
          </p:cNvPr>
          <p:cNvCxnSpPr>
            <a:cxnSpLocks/>
            <a:stCxn id="13" idx="6"/>
            <a:endCxn id="39" idx="2"/>
          </p:cNvCxnSpPr>
          <p:nvPr/>
        </p:nvCxnSpPr>
        <p:spPr>
          <a:xfrm flipV="1">
            <a:off x="9947560" y="5563294"/>
            <a:ext cx="286330" cy="45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8" name="Łącznik prosty 57">
            <a:extLst>
              <a:ext uri="{FF2B5EF4-FFF2-40B4-BE49-F238E27FC236}">
                <a16:creationId xmlns:a16="http://schemas.microsoft.com/office/drawing/2014/main" id="{FD8F714C-52CE-4315-8F6B-400920EC2828}"/>
              </a:ext>
            </a:extLst>
          </p:cNvPr>
          <p:cNvCxnSpPr>
            <a:cxnSpLocks/>
            <a:stCxn id="41" idx="6"/>
            <a:endCxn id="13" idx="2"/>
          </p:cNvCxnSpPr>
          <p:nvPr/>
        </p:nvCxnSpPr>
        <p:spPr>
          <a:xfrm flipV="1">
            <a:off x="7953434" y="5563752"/>
            <a:ext cx="303872" cy="76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2" name="Łącznik prosty 61">
            <a:extLst>
              <a:ext uri="{FF2B5EF4-FFF2-40B4-BE49-F238E27FC236}">
                <a16:creationId xmlns:a16="http://schemas.microsoft.com/office/drawing/2014/main" id="{D7C60281-CEB8-41CB-A274-0F5A8E35864C}"/>
              </a:ext>
            </a:extLst>
          </p:cNvPr>
          <p:cNvCxnSpPr>
            <a:cxnSpLocks/>
            <a:stCxn id="39" idx="0"/>
            <a:endCxn id="37" idx="4"/>
          </p:cNvCxnSpPr>
          <p:nvPr/>
        </p:nvCxnSpPr>
        <p:spPr>
          <a:xfrm flipH="1" flipV="1">
            <a:off x="11073021" y="4539316"/>
            <a:ext cx="5996" cy="26659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6" name="Łącznik prosty 65">
            <a:extLst>
              <a:ext uri="{FF2B5EF4-FFF2-40B4-BE49-F238E27FC236}">
                <a16:creationId xmlns:a16="http://schemas.microsoft.com/office/drawing/2014/main" id="{1853AFB0-818E-4BA2-AF30-A369669EA96F}"/>
              </a:ext>
            </a:extLst>
          </p:cNvPr>
          <p:cNvCxnSpPr>
            <a:cxnSpLocks/>
            <a:stCxn id="41" idx="0"/>
            <a:endCxn id="33" idx="4"/>
          </p:cNvCxnSpPr>
          <p:nvPr/>
        </p:nvCxnSpPr>
        <p:spPr>
          <a:xfrm flipV="1">
            <a:off x="7108307" y="4544076"/>
            <a:ext cx="1845" cy="26305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9" name="Łącznik prosty 68">
            <a:extLst>
              <a:ext uri="{FF2B5EF4-FFF2-40B4-BE49-F238E27FC236}">
                <a16:creationId xmlns:a16="http://schemas.microsoft.com/office/drawing/2014/main" id="{C993CC87-0FBD-4F02-9F97-C3D363336CB4}"/>
              </a:ext>
            </a:extLst>
          </p:cNvPr>
          <p:cNvCxnSpPr>
            <a:cxnSpLocks/>
            <a:stCxn id="9" idx="4"/>
            <a:endCxn id="33" idx="0"/>
          </p:cNvCxnSpPr>
          <p:nvPr/>
        </p:nvCxnSpPr>
        <p:spPr>
          <a:xfrm>
            <a:off x="7107383" y="2808249"/>
            <a:ext cx="2769" cy="22106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2" name="Łącznik prosty 71">
            <a:extLst>
              <a:ext uri="{FF2B5EF4-FFF2-40B4-BE49-F238E27FC236}">
                <a16:creationId xmlns:a16="http://schemas.microsoft.com/office/drawing/2014/main" id="{A412F9A2-17B5-45AF-B904-AD488C1F2BEE}"/>
              </a:ext>
            </a:extLst>
          </p:cNvPr>
          <p:cNvCxnSpPr>
            <a:cxnSpLocks/>
            <a:stCxn id="37" idx="0"/>
            <a:endCxn id="11" idx="4"/>
          </p:cNvCxnSpPr>
          <p:nvPr/>
        </p:nvCxnSpPr>
        <p:spPr>
          <a:xfrm flipV="1">
            <a:off x="11073021" y="2808249"/>
            <a:ext cx="5997" cy="21630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5" name="Łącznik prosty 74">
            <a:extLst>
              <a:ext uri="{FF2B5EF4-FFF2-40B4-BE49-F238E27FC236}">
                <a16:creationId xmlns:a16="http://schemas.microsoft.com/office/drawing/2014/main" id="{5F87150F-69C4-4511-A5C0-1A33265131C6}"/>
              </a:ext>
            </a:extLst>
          </p:cNvPr>
          <p:cNvCxnSpPr>
            <a:cxnSpLocks/>
            <a:stCxn id="35" idx="4"/>
            <a:endCxn id="7" idx="0"/>
          </p:cNvCxnSpPr>
          <p:nvPr/>
        </p:nvCxnSpPr>
        <p:spPr>
          <a:xfrm>
            <a:off x="9099664" y="2808723"/>
            <a:ext cx="2769" cy="22264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8" name="Łącznik prosty 77">
            <a:extLst>
              <a:ext uri="{FF2B5EF4-FFF2-40B4-BE49-F238E27FC236}">
                <a16:creationId xmlns:a16="http://schemas.microsoft.com/office/drawing/2014/main" id="{D8EEA894-BA46-4ACF-B62A-FB093BB2F855}"/>
              </a:ext>
            </a:extLst>
          </p:cNvPr>
          <p:cNvCxnSpPr>
            <a:cxnSpLocks/>
            <a:stCxn id="41" idx="7"/>
            <a:endCxn id="7" idx="3"/>
          </p:cNvCxnSpPr>
          <p:nvPr/>
        </p:nvCxnSpPr>
        <p:spPr>
          <a:xfrm flipV="1">
            <a:off x="7705902" y="4324302"/>
            <a:ext cx="798936" cy="70466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81" name="Łącznik prosty 80">
            <a:extLst>
              <a:ext uri="{FF2B5EF4-FFF2-40B4-BE49-F238E27FC236}">
                <a16:creationId xmlns:a16="http://schemas.microsoft.com/office/drawing/2014/main" id="{F0CF902D-C3F1-40D7-9714-F49D8D98E0B5}"/>
              </a:ext>
            </a:extLst>
          </p:cNvPr>
          <p:cNvCxnSpPr>
            <a:cxnSpLocks/>
            <a:stCxn id="7" idx="5"/>
            <a:endCxn id="39" idx="1"/>
          </p:cNvCxnSpPr>
          <p:nvPr/>
        </p:nvCxnSpPr>
        <p:spPr>
          <a:xfrm>
            <a:off x="9700028" y="4324302"/>
            <a:ext cx="781394" cy="70344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84" name="Łącznik prosty 83">
            <a:extLst>
              <a:ext uri="{FF2B5EF4-FFF2-40B4-BE49-F238E27FC236}">
                <a16:creationId xmlns:a16="http://schemas.microsoft.com/office/drawing/2014/main" id="{1A2FD6FA-874E-4EFC-8B35-9B07B15380D7}"/>
              </a:ext>
            </a:extLst>
          </p:cNvPr>
          <p:cNvCxnSpPr>
            <a:cxnSpLocks/>
            <a:stCxn id="35" idx="5"/>
          </p:cNvCxnSpPr>
          <p:nvPr/>
        </p:nvCxnSpPr>
        <p:spPr>
          <a:xfrm>
            <a:off x="9697259" y="2586891"/>
            <a:ext cx="784163" cy="66631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87" name="Łącznik prosty 86">
            <a:extLst>
              <a:ext uri="{FF2B5EF4-FFF2-40B4-BE49-F238E27FC236}">
                <a16:creationId xmlns:a16="http://schemas.microsoft.com/office/drawing/2014/main" id="{28CAE03B-E648-496D-8773-492BBB137985}"/>
              </a:ext>
            </a:extLst>
          </p:cNvPr>
          <p:cNvCxnSpPr>
            <a:cxnSpLocks/>
            <a:stCxn id="33" idx="7"/>
            <a:endCxn id="35" idx="3"/>
          </p:cNvCxnSpPr>
          <p:nvPr/>
        </p:nvCxnSpPr>
        <p:spPr>
          <a:xfrm flipV="1">
            <a:off x="7707747" y="2586891"/>
            <a:ext cx="794322" cy="664253"/>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 name="Symbol zastępczy numeru slajdu 3">
            <a:extLst>
              <a:ext uri="{FF2B5EF4-FFF2-40B4-BE49-F238E27FC236}">
                <a16:creationId xmlns:a16="http://schemas.microsoft.com/office/drawing/2014/main" id="{2A4AF879-9C85-4491-9CC1-9188136A8F53}"/>
              </a:ext>
            </a:extLst>
          </p:cNvPr>
          <p:cNvSpPr>
            <a:spLocks noGrp="1"/>
          </p:cNvSpPr>
          <p:nvPr>
            <p:ph type="sldNum" sz="quarter" idx="2"/>
          </p:nvPr>
        </p:nvSpPr>
        <p:spPr/>
        <p:txBody>
          <a:bodyPr/>
          <a:lstStyle/>
          <a:p>
            <a:fld id="{86CB4B4D-7CA3-9044-876B-883B54F8677D}" type="slidenum">
              <a:rPr lang="pl-PL" smtClean="0"/>
              <a:t>14</a:t>
            </a:fld>
            <a:endParaRPr lang="pl-PL"/>
          </a:p>
        </p:txBody>
      </p:sp>
      <p:sp>
        <p:nvSpPr>
          <p:cNvPr id="43" name="Shape 330">
            <a:extLst>
              <a:ext uri="{FF2B5EF4-FFF2-40B4-BE49-F238E27FC236}">
                <a16:creationId xmlns:a16="http://schemas.microsoft.com/office/drawing/2014/main" id="{99B0F7F1-CBE1-456D-A8DB-4552FEC0E8B5}"/>
              </a:ext>
            </a:extLst>
          </p:cNvPr>
          <p:cNvSpPr/>
          <p:nvPr/>
        </p:nvSpPr>
        <p:spPr>
          <a:xfrm>
            <a:off x="609600" y="6610424"/>
            <a:ext cx="7920002" cy="24622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defTabSz="914400">
              <a:defRPr sz="1000">
                <a:solidFill>
                  <a:srgbClr val="888888"/>
                </a:solidFill>
                <a:latin typeface="Arial Narrow"/>
                <a:ea typeface="Arial Narrow"/>
                <a:cs typeface="Arial Narrow"/>
                <a:sym typeface="Arial Narrow"/>
              </a:defRPr>
            </a:lvl1pPr>
          </a:lstStyle>
          <a:p>
            <a:r>
              <a:rPr lang="pl-PL" dirty="0"/>
              <a:t>Strategia Rozwoju Polskiego Jeździectwa 2021-2025 | Wrzesień 2021 r.</a:t>
            </a:r>
          </a:p>
        </p:txBody>
      </p:sp>
    </p:spTree>
    <p:extLst>
      <p:ext uri="{BB962C8B-B14F-4D97-AF65-F5344CB8AC3E}">
        <p14:creationId xmlns:p14="http://schemas.microsoft.com/office/powerpoint/2010/main" val="3444797970"/>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 name="Shape 640"/>
          <p:cNvSpPr>
            <a:spLocks noGrp="1"/>
          </p:cNvSpPr>
          <p:nvPr>
            <p:ph type="sldNum" sz="quarter" idx="2"/>
          </p:nvPr>
        </p:nvSpPr>
        <p:spPr>
          <a:xfrm>
            <a:off x="11349005" y="6415804"/>
            <a:ext cx="233395" cy="246221"/>
          </a:xfrm>
          <a:prstGeom prst="rect">
            <a:avLst/>
          </a:prstGeom>
          <a:extLst>
            <a:ext uri="{C572A759-6A51-4108-AA02-DFA0A04FC94B}">
              <ma14:wrappingTextBoxFlag xmlns:ma14="http://schemas.microsoft.com/office/mac/drawingml/2011/main" xmlns="" val="1"/>
            </a:ext>
          </a:extLst>
        </p:spPr>
        <p:txBody>
          <a:bodyPr/>
          <a:lstStyle>
            <a:lvl1pPr defTabSz="914400"/>
          </a:lstStyle>
          <a:p>
            <a:fld id="{86CB4B4D-7CA3-9044-876B-883B54F8677D}" type="slidenum">
              <a:rPr lang="pl-PL"/>
              <a:t>15</a:t>
            </a:fld>
            <a:endParaRPr lang="pl-PL"/>
          </a:p>
        </p:txBody>
      </p:sp>
      <p:sp>
        <p:nvSpPr>
          <p:cNvPr id="641" name="Shape 641"/>
          <p:cNvSpPr>
            <a:spLocks noGrp="1"/>
          </p:cNvSpPr>
          <p:nvPr>
            <p:ph type="title"/>
          </p:nvPr>
        </p:nvSpPr>
        <p:spPr>
          <a:xfrm>
            <a:off x="609600" y="274638"/>
            <a:ext cx="10972800" cy="778099"/>
          </a:xfrm>
          <a:prstGeom prst="rect">
            <a:avLst/>
          </a:prstGeom>
        </p:spPr>
        <p:txBody>
          <a:bodyPr>
            <a:noAutofit/>
          </a:bodyPr>
          <a:lstStyle/>
          <a:p>
            <a:pPr defTabSz="896111">
              <a:defRPr sz="2352">
                <a:solidFill>
                  <a:srgbClr val="43B02A"/>
                </a:solidFill>
              </a:defRPr>
            </a:pPr>
            <a:r>
              <a:rPr lang="pl-PL" sz="2800" dirty="0"/>
              <a:t>Cel strategiczny 1 na lata 2021-2025</a:t>
            </a:r>
            <a:br>
              <a:rPr lang="pl-PL" sz="2800" dirty="0"/>
            </a:br>
            <a:r>
              <a:rPr lang="pl-PL" sz="2800" dirty="0">
                <a:solidFill>
                  <a:srgbClr val="000000"/>
                </a:solidFill>
              </a:rPr>
              <a:t>Podniesienie poziomu sportu wyczynowego (1)</a:t>
            </a:r>
          </a:p>
        </p:txBody>
      </p:sp>
      <p:sp>
        <p:nvSpPr>
          <p:cNvPr id="642" name="Shape 642"/>
          <p:cNvSpPr>
            <a:spLocks noGrp="1"/>
          </p:cNvSpPr>
          <p:nvPr>
            <p:ph type="body" sz="quarter" idx="1"/>
          </p:nvPr>
        </p:nvSpPr>
        <p:spPr>
          <a:xfrm>
            <a:off x="656072" y="1052736"/>
            <a:ext cx="10801200" cy="738665"/>
          </a:xfrm>
          <a:prstGeom prst="rect">
            <a:avLst/>
          </a:prstGeom>
        </p:spPr>
        <p:txBody>
          <a:bodyPr/>
          <a:lstStyle/>
          <a:p>
            <a:pPr>
              <a:spcBef>
                <a:spcPts val="300"/>
              </a:spcBef>
              <a:defRPr sz="1400" b="1">
                <a:solidFill>
                  <a:srgbClr val="000000"/>
                </a:solidFill>
              </a:defRPr>
            </a:pPr>
            <a:r>
              <a:rPr lang="pl-PL" dirty="0"/>
              <a:t>Celem PZJ </a:t>
            </a:r>
            <a:r>
              <a:rPr lang="pl-PL" b="0" dirty="0"/>
              <a:t>jest podniesienie poziomu sportu wyczynowego w Polsce poprzez zwiększenie liczby startujących zawodników, liczby zawodów ogólnopolskich i międzynarodowych oraz liczby Polskich zawodników startujących na zawodach międzynarodowych i imprezach mistrzowskich w innych krajach zajmujących miejsca punktowane i medalowe</a:t>
            </a:r>
          </a:p>
        </p:txBody>
      </p:sp>
      <p:grpSp>
        <p:nvGrpSpPr>
          <p:cNvPr id="645" name="Group 645"/>
          <p:cNvGrpSpPr/>
          <p:nvPr/>
        </p:nvGrpSpPr>
        <p:grpSpPr>
          <a:xfrm>
            <a:off x="695400" y="2348880"/>
            <a:ext cx="3384377" cy="4106220"/>
            <a:chOff x="0" y="0"/>
            <a:chExt cx="3384376" cy="3850053"/>
          </a:xfrm>
        </p:grpSpPr>
        <p:sp>
          <p:nvSpPr>
            <p:cNvPr id="643" name="Shape 643"/>
            <p:cNvSpPr/>
            <p:nvPr/>
          </p:nvSpPr>
          <p:spPr>
            <a:xfrm>
              <a:off x="0" y="0"/>
              <a:ext cx="3384376" cy="3850053"/>
            </a:xfrm>
            <a:prstGeom prst="rect">
              <a:avLst/>
            </a:prstGeom>
            <a:noFill/>
            <a:ln w="19050" cap="flat">
              <a:solidFill>
                <a:srgbClr val="CACED0"/>
              </a:solidFill>
              <a:prstDash val="solid"/>
              <a:round/>
            </a:ln>
            <a:effectLst/>
          </p:spPr>
          <p:txBody>
            <a:bodyPr wrap="square" lIns="45719" tIns="45719" rIns="45719" bIns="45719" numCol="1" anchor="t">
              <a:noAutofit/>
            </a:bodyPr>
            <a:lstStyle/>
            <a:p>
              <a:pPr defTabSz="914400">
                <a:defRPr>
                  <a:solidFill>
                    <a:srgbClr val="FFFFFF"/>
                  </a:solidFill>
                  <a:latin typeface="Calibri"/>
                  <a:ea typeface="Calibri"/>
                  <a:cs typeface="Calibri"/>
                  <a:sym typeface="Calibri"/>
                </a:defRPr>
              </a:pPr>
              <a:endParaRPr lang="pl-PL"/>
            </a:p>
          </p:txBody>
        </p:sp>
        <p:sp>
          <p:nvSpPr>
            <p:cNvPr id="644" name="Shape 644"/>
            <p:cNvSpPr/>
            <p:nvPr/>
          </p:nvSpPr>
          <p:spPr>
            <a:xfrm>
              <a:off x="0" y="0"/>
              <a:ext cx="3384376" cy="352062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marL="342900" indent="-342900" defTabSz="914400">
                <a:buSzPct val="100000"/>
                <a:buAutoNum type="arabicPeriod"/>
                <a:defRPr sz="1400" b="1">
                  <a:latin typeface="+mn-lt"/>
                  <a:ea typeface="+mn-ea"/>
                  <a:cs typeface="+mn-cs"/>
                  <a:sym typeface="Arial"/>
                </a:defRPr>
              </a:pPr>
              <a:r>
                <a:rPr lang="pl-PL" dirty="0"/>
                <a:t>Niewystarczające wsparcie dla zawodników zaczynających starty w imprezach ogólnopolskich</a:t>
              </a:r>
              <a:endParaRPr lang="pl-PL" dirty="0">
                <a:solidFill>
                  <a:srgbClr val="FFFFFF"/>
                </a:solidFill>
                <a:latin typeface="Calibri"/>
                <a:ea typeface="Calibri"/>
                <a:cs typeface="Calibri"/>
                <a:sym typeface="Calibri"/>
              </a:endParaRPr>
            </a:p>
            <a:p>
              <a:pPr marL="342900" indent="-342900" defTabSz="914400">
                <a:buSzPct val="100000"/>
                <a:buAutoNum type="arabicPeriod"/>
                <a:defRPr sz="1400" b="1">
                  <a:latin typeface="+mn-lt"/>
                  <a:ea typeface="+mn-ea"/>
                  <a:cs typeface="+mn-cs"/>
                  <a:sym typeface="Arial"/>
                </a:defRPr>
              </a:pPr>
              <a:r>
                <a:rPr lang="pl-PL" dirty="0"/>
                <a:t>Mała liczba zawodników startujących w zawodach międzynarodowych</a:t>
              </a:r>
              <a:endParaRPr lang="pl-PL" dirty="0">
                <a:solidFill>
                  <a:srgbClr val="FFFFFF"/>
                </a:solidFill>
                <a:latin typeface="Calibri"/>
                <a:ea typeface="Calibri"/>
                <a:cs typeface="Calibri"/>
                <a:sym typeface="Calibri"/>
              </a:endParaRPr>
            </a:p>
            <a:p>
              <a:pPr marL="342900" indent="-342900" defTabSz="914400">
                <a:buSzPct val="100000"/>
                <a:buAutoNum type="arabicPeriod"/>
                <a:defRPr sz="1400" b="1">
                  <a:latin typeface="+mn-lt"/>
                  <a:ea typeface="+mn-ea"/>
                  <a:cs typeface="+mn-cs"/>
                  <a:sym typeface="Arial"/>
                </a:defRPr>
              </a:pPr>
              <a:r>
                <a:rPr lang="pl-PL" dirty="0"/>
                <a:t>Brak kwalifikacji w skokach i </a:t>
              </a:r>
              <a:r>
                <a:rPr lang="pl-PL" dirty="0">
                  <a:solidFill>
                    <a:schemeClr val="tx1"/>
                  </a:solidFill>
                </a:rPr>
                <a:t>ujeżdżeniu na Olimpiadę</a:t>
              </a:r>
              <a:endParaRPr lang="pl-PL" dirty="0">
                <a:solidFill>
                  <a:schemeClr val="tx1"/>
                </a:solidFill>
                <a:latin typeface="Calibri"/>
                <a:ea typeface="Calibri"/>
                <a:cs typeface="Calibri"/>
                <a:sym typeface="Calibri"/>
              </a:endParaRPr>
            </a:p>
            <a:p>
              <a:pPr marL="342900" indent="-342900" defTabSz="914400">
                <a:buSzPct val="100000"/>
                <a:buAutoNum type="arabicPeriod"/>
                <a:defRPr sz="1400" b="1">
                  <a:solidFill>
                    <a:srgbClr val="FF0000"/>
                  </a:solidFill>
                  <a:latin typeface="+mn-lt"/>
                  <a:ea typeface="+mn-ea"/>
                  <a:cs typeface="+mn-cs"/>
                  <a:sym typeface="Arial"/>
                </a:defRPr>
              </a:pPr>
              <a:r>
                <a:rPr lang="pl-PL" dirty="0">
                  <a:solidFill>
                    <a:schemeClr val="tx1"/>
                  </a:solidFill>
                </a:rPr>
                <a:t>Brak miejsc w pierwszej X na Mistrzostwach Europy w konkurencjach olimpijskich</a:t>
              </a:r>
            </a:p>
            <a:p>
              <a:pPr marL="342900" indent="-342900" defTabSz="914400">
                <a:buSzPct val="100000"/>
                <a:buAutoNum type="arabicPeriod"/>
                <a:defRPr sz="1400" b="1">
                  <a:solidFill>
                    <a:srgbClr val="FF0000"/>
                  </a:solidFill>
                  <a:latin typeface="+mn-lt"/>
                  <a:ea typeface="+mn-ea"/>
                  <a:cs typeface="+mn-cs"/>
                  <a:sym typeface="Arial"/>
                </a:defRPr>
              </a:pPr>
              <a:r>
                <a:rPr lang="pl-PL" dirty="0">
                  <a:solidFill>
                    <a:schemeClr val="tx1"/>
                  </a:solidFill>
                </a:rPr>
                <a:t>Brak wykorzystania możliwości wynikających z doświadczeń innych krajów i bliskiej z nimi współpracy</a:t>
              </a:r>
            </a:p>
            <a:p>
              <a:pPr marL="342900" indent="-342900" defTabSz="914400">
                <a:buSzPct val="100000"/>
                <a:buAutoNum type="arabicPeriod"/>
                <a:defRPr sz="1400" b="1">
                  <a:solidFill>
                    <a:srgbClr val="FF0000"/>
                  </a:solidFill>
                  <a:latin typeface="+mn-lt"/>
                  <a:ea typeface="+mn-ea"/>
                  <a:cs typeface="+mn-cs"/>
                  <a:sym typeface="Arial"/>
                </a:defRPr>
              </a:pPr>
              <a:r>
                <a:rPr lang="pl-PL" dirty="0">
                  <a:solidFill>
                    <a:schemeClr val="tx1"/>
                  </a:solidFill>
                </a:rPr>
                <a:t>Niewystarczająco rozwinięty system szkolenia koni sportowych</a:t>
              </a:r>
            </a:p>
          </p:txBody>
        </p:sp>
      </p:grpSp>
      <p:grpSp>
        <p:nvGrpSpPr>
          <p:cNvPr id="648" name="Group 648"/>
          <p:cNvGrpSpPr/>
          <p:nvPr/>
        </p:nvGrpSpPr>
        <p:grpSpPr>
          <a:xfrm>
            <a:off x="695400" y="1912187"/>
            <a:ext cx="3384377" cy="369330"/>
            <a:chOff x="0" y="-4645"/>
            <a:chExt cx="3384376" cy="369329"/>
          </a:xfrm>
        </p:grpSpPr>
        <p:sp>
          <p:nvSpPr>
            <p:cNvPr id="646" name="Shape 646"/>
            <p:cNvSpPr/>
            <p:nvPr/>
          </p:nvSpPr>
          <p:spPr>
            <a:xfrm>
              <a:off x="0" y="-1"/>
              <a:ext cx="3384376" cy="360042"/>
            </a:xfrm>
            <a:prstGeom prst="rect">
              <a:avLst/>
            </a:prstGeom>
            <a:noFill/>
            <a:ln w="25400" cap="flat">
              <a:solidFill>
                <a:srgbClr val="FF0000"/>
              </a:solidFill>
              <a:prstDash val="solid"/>
              <a:round/>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lang="pl-PL"/>
            </a:p>
          </p:txBody>
        </p:sp>
        <p:sp>
          <p:nvSpPr>
            <p:cNvPr id="647" name="Shape 647"/>
            <p:cNvSpPr/>
            <p:nvPr/>
          </p:nvSpPr>
          <p:spPr>
            <a:xfrm>
              <a:off x="0" y="-4645"/>
              <a:ext cx="3384376" cy="3693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b="1">
                  <a:latin typeface="Calibri"/>
                  <a:ea typeface="Calibri"/>
                  <a:cs typeface="Calibri"/>
                  <a:sym typeface="Calibri"/>
                </a:defRPr>
              </a:lvl1pPr>
            </a:lstStyle>
            <a:p>
              <a:r>
                <a:rPr lang="pl-PL" dirty="0">
                  <a:latin typeface="Corbel"/>
                  <a:ea typeface="Corbel"/>
                  <a:cs typeface="Corbel"/>
                  <a:sym typeface="Corbel"/>
                </a:rPr>
                <a:t>Diagnoza sytuacji / możliwości</a:t>
              </a:r>
            </a:p>
          </p:txBody>
        </p:sp>
      </p:grpSp>
      <p:grpSp>
        <p:nvGrpSpPr>
          <p:cNvPr id="651" name="Group 651"/>
          <p:cNvGrpSpPr/>
          <p:nvPr/>
        </p:nvGrpSpPr>
        <p:grpSpPr>
          <a:xfrm>
            <a:off x="4367807" y="2348880"/>
            <a:ext cx="7128794" cy="4106220"/>
            <a:chOff x="0" y="0"/>
            <a:chExt cx="7128792" cy="3850053"/>
          </a:xfrm>
        </p:grpSpPr>
        <p:sp>
          <p:nvSpPr>
            <p:cNvPr id="649" name="Shape 649"/>
            <p:cNvSpPr/>
            <p:nvPr/>
          </p:nvSpPr>
          <p:spPr>
            <a:xfrm>
              <a:off x="0" y="0"/>
              <a:ext cx="7128792" cy="3850053"/>
            </a:xfrm>
            <a:prstGeom prst="rect">
              <a:avLst/>
            </a:prstGeom>
            <a:noFill/>
            <a:ln w="19050" cap="flat">
              <a:solidFill>
                <a:srgbClr val="CACED0"/>
              </a:solidFill>
              <a:prstDash val="solid"/>
              <a:round/>
            </a:ln>
            <a:effectLst/>
          </p:spPr>
          <p:txBody>
            <a:bodyPr wrap="square" lIns="45719" tIns="45719" rIns="45719" bIns="45719" numCol="1" anchor="t">
              <a:noAutofit/>
            </a:bodyPr>
            <a:lstStyle/>
            <a:p>
              <a:pPr defTabSz="914400">
                <a:defRPr>
                  <a:solidFill>
                    <a:srgbClr val="FFFFFF"/>
                  </a:solidFill>
                  <a:latin typeface="Calibri"/>
                  <a:ea typeface="Calibri"/>
                  <a:cs typeface="Calibri"/>
                  <a:sym typeface="Calibri"/>
                </a:defRPr>
              </a:pPr>
              <a:endParaRPr lang="pl-PL"/>
            </a:p>
          </p:txBody>
        </p:sp>
        <p:sp>
          <p:nvSpPr>
            <p:cNvPr id="650" name="Shape 650"/>
            <p:cNvSpPr/>
            <p:nvPr/>
          </p:nvSpPr>
          <p:spPr>
            <a:xfrm>
              <a:off x="0" y="0"/>
              <a:ext cx="7128792" cy="372262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marL="342900" indent="-342900" defTabSz="914400">
                <a:buSzPct val="100000"/>
                <a:buFontTx/>
                <a:buAutoNum type="arabicPeriod"/>
                <a:defRPr sz="1400" b="1">
                  <a:latin typeface="+mn-lt"/>
                  <a:ea typeface="+mn-ea"/>
                  <a:cs typeface="+mn-cs"/>
                  <a:sym typeface="Arial"/>
                </a:defRPr>
              </a:pPr>
              <a:r>
                <a:rPr lang="pl-PL" sz="1200" dirty="0">
                  <a:latin typeface="+mn-lt"/>
                </a:rPr>
                <a:t>Pozyskiwanie sponsorów i środków finansowych. Wsparcie organizacyjne przy organizacji imprez międzynarodowych lub uczestnictwie w imprezach mistrzowskich.</a:t>
              </a:r>
              <a:endParaRPr lang="pl-PL" sz="1200" dirty="0">
                <a:solidFill>
                  <a:srgbClr val="FFFFFF"/>
                </a:solidFill>
                <a:latin typeface="+mn-lt"/>
                <a:ea typeface="Calibri"/>
                <a:cs typeface="Calibri"/>
                <a:sym typeface="Calibri"/>
              </a:endParaRPr>
            </a:p>
            <a:p>
              <a:pPr marL="342900" indent="-342900" defTabSz="914400">
                <a:buSzPct val="100000"/>
                <a:buAutoNum type="arabicPeriod"/>
                <a:defRPr sz="1400" b="1">
                  <a:latin typeface="+mn-lt"/>
                  <a:ea typeface="+mn-ea"/>
                  <a:cs typeface="+mn-cs"/>
                  <a:sym typeface="Arial"/>
                </a:defRPr>
              </a:pPr>
              <a:r>
                <a:rPr lang="pl-PL" sz="1200" dirty="0">
                  <a:latin typeface="+mn-lt"/>
                </a:rPr>
                <a:t>Stworzenie nowych ram współpracy pomiędzy PZJ a właścicielami koni oraz zawodnikami.</a:t>
              </a:r>
            </a:p>
            <a:p>
              <a:pPr marL="342900" indent="-342900" defTabSz="914400">
                <a:buSzPct val="100000"/>
                <a:buAutoNum type="arabicPeriod"/>
                <a:defRPr sz="1400" b="1">
                  <a:latin typeface="+mn-lt"/>
                  <a:ea typeface="+mn-ea"/>
                  <a:cs typeface="+mn-cs"/>
                  <a:sym typeface="Arial"/>
                </a:defRPr>
              </a:pPr>
              <a:r>
                <a:rPr lang="pl-PL" sz="1200" dirty="0">
                  <a:latin typeface="+mn-lt"/>
                </a:rPr>
                <a:t>Cykl szkoleń i wsparcie dla zawodników rozpoczynających straty w zawodach ogólnopolskich.</a:t>
              </a:r>
              <a:endParaRPr lang="pl-PL" sz="1200" dirty="0">
                <a:solidFill>
                  <a:srgbClr val="FFFFFF"/>
                </a:solidFill>
                <a:latin typeface="+mn-lt"/>
                <a:ea typeface="Calibri"/>
                <a:cs typeface="Calibri"/>
                <a:sym typeface="Calibri"/>
              </a:endParaRPr>
            </a:p>
            <a:p>
              <a:pPr marL="342900" indent="-342900" defTabSz="914400">
                <a:buSzPct val="100000"/>
                <a:buAutoNum type="arabicPeriod"/>
                <a:defRPr sz="1400" b="1">
                  <a:latin typeface="+mn-lt"/>
                  <a:ea typeface="+mn-ea"/>
                  <a:cs typeface="+mn-cs"/>
                  <a:sym typeface="Arial"/>
                </a:defRPr>
              </a:pPr>
              <a:r>
                <a:rPr lang="pl-PL" sz="1200" dirty="0">
                  <a:solidFill>
                    <a:schemeClr val="tx1"/>
                  </a:solidFill>
                  <a:latin typeface="+mn-lt"/>
                </a:rPr>
                <a:t>Objęcie ubezpieczeniem, przeglądami i opieką weterynaryjną koni Kadry PZJ oraz monitorowanie koni, które mogą być potencjalnie zakwalifikowane do kadry.</a:t>
              </a:r>
              <a:endParaRPr lang="pl-PL" sz="1200" dirty="0">
                <a:solidFill>
                  <a:schemeClr val="tx1"/>
                </a:solidFill>
                <a:latin typeface="+mn-lt"/>
                <a:ea typeface="Calibri"/>
                <a:cs typeface="Calibri"/>
                <a:sym typeface="Calibri"/>
              </a:endParaRPr>
            </a:p>
            <a:p>
              <a:pPr marL="342900" indent="-342900" defTabSz="914400">
                <a:buSzPct val="100000"/>
                <a:buAutoNum type="arabicPeriod"/>
                <a:defRPr sz="1400" b="1">
                  <a:latin typeface="+mn-lt"/>
                  <a:ea typeface="+mn-ea"/>
                  <a:cs typeface="+mn-cs"/>
                  <a:sym typeface="Arial"/>
                </a:defRPr>
              </a:pPr>
              <a:r>
                <a:rPr lang="pl-PL" sz="1200" dirty="0">
                  <a:solidFill>
                    <a:schemeClr val="tx1"/>
                  </a:solidFill>
                  <a:latin typeface="+mn-lt"/>
                </a:rPr>
                <a:t>Ustalenie stałych, a nie uznaniowych kryteriów wsparcia finansowego ze środków PZJ dla organizatorów i zawodników.</a:t>
              </a:r>
              <a:endParaRPr lang="pl-PL" sz="1200" dirty="0">
                <a:solidFill>
                  <a:schemeClr val="tx1"/>
                </a:solidFill>
                <a:latin typeface="+mn-lt"/>
                <a:ea typeface="Calibri"/>
                <a:cs typeface="Calibri"/>
                <a:sym typeface="Calibri"/>
              </a:endParaRPr>
            </a:p>
            <a:p>
              <a:pPr marL="342900" indent="-342900" defTabSz="914400">
                <a:buSzPct val="100000"/>
                <a:buAutoNum type="arabicPeriod"/>
                <a:defRPr sz="1400" b="1">
                  <a:latin typeface="+mn-lt"/>
                  <a:ea typeface="+mn-ea"/>
                  <a:cs typeface="+mn-cs"/>
                  <a:sym typeface="Arial"/>
                </a:defRPr>
              </a:pPr>
              <a:r>
                <a:rPr lang="pl-PL" sz="1200" dirty="0">
                  <a:latin typeface="+mn-lt"/>
                </a:rPr>
                <a:t>Współpraca z WZJ przy selekcji zawodników z Kadr Wojewódzkich do Kadry PZJ oraz przy organizacji zawodów ogólnopolskich.</a:t>
              </a:r>
              <a:endParaRPr lang="pl-PL" sz="1200" dirty="0">
                <a:solidFill>
                  <a:srgbClr val="FFFFFF"/>
                </a:solidFill>
                <a:latin typeface="+mn-lt"/>
                <a:ea typeface="Calibri"/>
                <a:cs typeface="Calibri"/>
                <a:sym typeface="Calibri"/>
              </a:endParaRPr>
            </a:p>
            <a:p>
              <a:pPr marL="342900" indent="-342900" defTabSz="914400">
                <a:buSzPct val="100000"/>
                <a:buAutoNum type="arabicPeriod"/>
                <a:defRPr sz="1400" b="1">
                  <a:latin typeface="+mn-lt"/>
                  <a:ea typeface="+mn-ea"/>
                  <a:cs typeface="+mn-cs"/>
                  <a:sym typeface="Arial"/>
                </a:defRPr>
              </a:pPr>
              <a:r>
                <a:rPr lang="pl-PL" sz="1200" dirty="0">
                  <a:latin typeface="+mn-lt"/>
                </a:rPr>
                <a:t>Współpraca w zakresie udziału zawodników z Polski w imprezach międzynarodowych oraz z organizatorami przy organizacji imprez międzynarodowych w Polsce.</a:t>
              </a:r>
              <a:endParaRPr lang="pl-PL" sz="1200" dirty="0">
                <a:solidFill>
                  <a:srgbClr val="FFFFFF"/>
                </a:solidFill>
                <a:latin typeface="+mn-lt"/>
                <a:ea typeface="Calibri"/>
                <a:cs typeface="Calibri"/>
                <a:sym typeface="Calibri"/>
              </a:endParaRPr>
            </a:p>
            <a:p>
              <a:pPr marL="342900" indent="-342900" defTabSz="914400">
                <a:buSzPct val="100000"/>
                <a:buAutoNum type="arabicPeriod"/>
                <a:defRPr sz="1400" b="1">
                  <a:latin typeface="+mn-lt"/>
                  <a:ea typeface="+mn-ea"/>
                  <a:cs typeface="+mn-cs"/>
                  <a:sym typeface="Arial"/>
                </a:defRPr>
              </a:pPr>
              <a:r>
                <a:rPr lang="pl-PL" sz="1200" dirty="0">
                  <a:latin typeface="+mn-lt"/>
                </a:rPr>
                <a:t>Współpraca w zakresie przygotowań, zdobywaniu kwalifikacji oraz udziału w Igrzyskach Olimpijskich.</a:t>
              </a:r>
              <a:endParaRPr lang="pl-PL" sz="1200" dirty="0">
                <a:solidFill>
                  <a:srgbClr val="FFFFFF"/>
                </a:solidFill>
                <a:latin typeface="+mn-lt"/>
                <a:ea typeface="Calibri"/>
                <a:cs typeface="Calibri"/>
                <a:sym typeface="Calibri"/>
              </a:endParaRPr>
            </a:p>
            <a:p>
              <a:pPr marL="342900" indent="-342900" defTabSz="914400">
                <a:buSzPct val="100000"/>
                <a:buAutoNum type="arabicPeriod"/>
                <a:defRPr sz="1400" b="1">
                  <a:latin typeface="+mn-lt"/>
                  <a:ea typeface="+mn-ea"/>
                  <a:cs typeface="+mn-cs"/>
                  <a:sym typeface="Arial"/>
                </a:defRPr>
              </a:pPr>
              <a:r>
                <a:rPr lang="pl-PL" sz="1200" dirty="0">
                  <a:solidFill>
                    <a:schemeClr val="tx1"/>
                  </a:solidFill>
                  <a:latin typeface="+mn-lt"/>
                </a:rPr>
                <a:t>Szkolenia dla zawodników Kadry PZJ oraz zawodników startujących w zawodach ogólnopolskich i międzynarodowych.</a:t>
              </a:r>
            </a:p>
            <a:p>
              <a:pPr marL="342900" indent="-342900" defTabSz="914400">
                <a:buSzPct val="100000"/>
                <a:buFontTx/>
                <a:buAutoNum type="arabicPeriod"/>
                <a:defRPr sz="1400" b="1">
                  <a:latin typeface="+mn-lt"/>
                  <a:ea typeface="+mn-ea"/>
                  <a:cs typeface="+mn-cs"/>
                  <a:sym typeface="Arial"/>
                </a:defRPr>
              </a:pPr>
              <a:r>
                <a:rPr lang="pl-PL" sz="1200" b="1" dirty="0">
                  <a:solidFill>
                    <a:schemeClr val="tx1"/>
                  </a:solidFill>
                  <a:latin typeface="+mn-lt"/>
                  <a:ea typeface="+mn-ea"/>
                  <a:cs typeface="+mn-cs"/>
                </a:rPr>
                <a:t>Stworzenie bazy szkoleniowej PZJ przy współpracy z ministerstwami, KOWR poprzez zakup, dzierżawę lub współpracę z istniejącymi ośrodkami jeździeckim.</a:t>
              </a:r>
            </a:p>
            <a:p>
              <a:pPr marL="342900" indent="-342900" defTabSz="914400">
                <a:buSzPct val="100000"/>
                <a:buFontTx/>
                <a:buAutoNum type="arabicPeriod"/>
                <a:defRPr sz="1400" b="1">
                  <a:latin typeface="+mn-lt"/>
                  <a:ea typeface="+mn-ea"/>
                  <a:cs typeface="+mn-cs"/>
                  <a:sym typeface="Arial"/>
                </a:defRPr>
              </a:pPr>
              <a:r>
                <a:rPr lang="pl-PL" sz="1200" b="1" dirty="0">
                  <a:solidFill>
                    <a:schemeClr val="tx1"/>
                  </a:solidFill>
                  <a:latin typeface="+mn-lt"/>
                  <a:ea typeface="+mn-ea"/>
                  <a:cs typeface="+mn-cs"/>
                </a:rPr>
                <a:t>Stworzenie nowego projektu rywalizacji zawodowej dla zawodników np. ligi zawodowej.</a:t>
              </a:r>
            </a:p>
            <a:p>
              <a:pPr marL="342900" indent="-342900" defTabSz="914400">
                <a:buSzPct val="100000"/>
                <a:buFontTx/>
                <a:buAutoNum type="arabicPeriod"/>
                <a:defRPr sz="1400" b="1">
                  <a:latin typeface="+mn-lt"/>
                  <a:ea typeface="+mn-ea"/>
                  <a:cs typeface="+mn-cs"/>
                  <a:sym typeface="Arial"/>
                </a:defRPr>
              </a:pPr>
              <a:r>
                <a:rPr lang="pl-PL" sz="1200" b="1" dirty="0">
                  <a:solidFill>
                    <a:schemeClr val="tx1"/>
                  </a:solidFill>
                  <a:sym typeface="Arial"/>
                </a:rPr>
                <a:t>Promocja działań Fair Play we współzawodnictwie sportowym oraz całym jeździectwie.</a:t>
              </a:r>
            </a:p>
          </p:txBody>
        </p:sp>
      </p:grpSp>
      <p:grpSp>
        <p:nvGrpSpPr>
          <p:cNvPr id="654" name="Group 654"/>
          <p:cNvGrpSpPr/>
          <p:nvPr/>
        </p:nvGrpSpPr>
        <p:grpSpPr>
          <a:xfrm>
            <a:off x="4367807" y="1912187"/>
            <a:ext cx="7128794" cy="369330"/>
            <a:chOff x="0" y="-4645"/>
            <a:chExt cx="7128792" cy="369329"/>
          </a:xfrm>
        </p:grpSpPr>
        <p:sp>
          <p:nvSpPr>
            <p:cNvPr id="652" name="Shape 652"/>
            <p:cNvSpPr/>
            <p:nvPr/>
          </p:nvSpPr>
          <p:spPr>
            <a:xfrm>
              <a:off x="0" y="-1"/>
              <a:ext cx="7128792" cy="360042"/>
            </a:xfrm>
            <a:prstGeom prst="rect">
              <a:avLst/>
            </a:prstGeom>
            <a:noFill/>
            <a:ln w="25400" cap="flat">
              <a:solidFill>
                <a:srgbClr val="00B050"/>
              </a:solidFill>
              <a:prstDash val="solid"/>
              <a:round/>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lang="pl-PL"/>
            </a:p>
          </p:txBody>
        </p:sp>
        <p:sp>
          <p:nvSpPr>
            <p:cNvPr id="653" name="Shape 653"/>
            <p:cNvSpPr/>
            <p:nvPr/>
          </p:nvSpPr>
          <p:spPr>
            <a:xfrm>
              <a:off x="0" y="-4645"/>
              <a:ext cx="7128792" cy="3693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b="1">
                  <a:latin typeface="Calibri"/>
                  <a:ea typeface="Calibri"/>
                  <a:cs typeface="Calibri"/>
                  <a:sym typeface="Calibri"/>
                </a:defRPr>
              </a:lvl1pPr>
            </a:lstStyle>
            <a:p>
              <a:r>
                <a:rPr lang="pl-PL"/>
                <a:t>Propozycja działań</a:t>
              </a:r>
            </a:p>
          </p:txBody>
        </p:sp>
      </p:grpSp>
      <p:sp>
        <p:nvSpPr>
          <p:cNvPr id="18" name="Shape 330">
            <a:extLst>
              <a:ext uri="{FF2B5EF4-FFF2-40B4-BE49-F238E27FC236}">
                <a16:creationId xmlns:a16="http://schemas.microsoft.com/office/drawing/2014/main" id="{4C1D81D3-D3C4-4BFD-9D4E-BD21DE5C4212}"/>
              </a:ext>
            </a:extLst>
          </p:cNvPr>
          <p:cNvSpPr/>
          <p:nvPr/>
        </p:nvSpPr>
        <p:spPr>
          <a:xfrm>
            <a:off x="609600" y="6610424"/>
            <a:ext cx="7920002" cy="24622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defTabSz="914400">
              <a:defRPr sz="1000">
                <a:solidFill>
                  <a:srgbClr val="888888"/>
                </a:solidFill>
                <a:latin typeface="Arial Narrow"/>
                <a:ea typeface="Arial Narrow"/>
                <a:cs typeface="Arial Narrow"/>
                <a:sym typeface="Arial Narrow"/>
              </a:defRPr>
            </a:lvl1pPr>
          </a:lstStyle>
          <a:p>
            <a:r>
              <a:rPr lang="pl-PL" dirty="0"/>
              <a:t>Strategia Rozwoju Polskiego Jeździectwa 2021-2025 | Wrzesień 2021 r.</a:t>
            </a: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 name="Shape 657"/>
          <p:cNvSpPr>
            <a:spLocks noGrp="1"/>
          </p:cNvSpPr>
          <p:nvPr>
            <p:ph type="sldNum" sz="quarter" idx="2"/>
          </p:nvPr>
        </p:nvSpPr>
        <p:spPr>
          <a:xfrm>
            <a:off x="11349005" y="6415804"/>
            <a:ext cx="233395" cy="246221"/>
          </a:xfrm>
          <a:prstGeom prst="rect">
            <a:avLst/>
          </a:prstGeom>
          <a:extLst>
            <a:ext uri="{C572A759-6A51-4108-AA02-DFA0A04FC94B}">
              <ma14:wrappingTextBoxFlag xmlns:ma14="http://schemas.microsoft.com/office/mac/drawingml/2011/main" xmlns="" val="1"/>
            </a:ext>
          </a:extLst>
        </p:spPr>
        <p:txBody>
          <a:bodyPr/>
          <a:lstStyle>
            <a:lvl1pPr defTabSz="914400"/>
          </a:lstStyle>
          <a:p>
            <a:fld id="{86CB4B4D-7CA3-9044-876B-883B54F8677D}" type="slidenum">
              <a:rPr lang="pl-PL"/>
              <a:t>16</a:t>
            </a:fld>
            <a:endParaRPr lang="pl-PL"/>
          </a:p>
        </p:txBody>
      </p:sp>
      <p:sp>
        <p:nvSpPr>
          <p:cNvPr id="658" name="Shape 658"/>
          <p:cNvSpPr>
            <a:spLocks noGrp="1"/>
          </p:cNvSpPr>
          <p:nvPr>
            <p:ph type="title"/>
          </p:nvPr>
        </p:nvSpPr>
        <p:spPr>
          <a:xfrm>
            <a:off x="609600" y="274638"/>
            <a:ext cx="10972800" cy="778099"/>
          </a:xfrm>
          <a:prstGeom prst="rect">
            <a:avLst/>
          </a:prstGeom>
        </p:spPr>
        <p:txBody>
          <a:bodyPr>
            <a:noAutofit/>
          </a:bodyPr>
          <a:lstStyle/>
          <a:p>
            <a:pPr defTabSz="896111">
              <a:defRPr sz="2352">
                <a:solidFill>
                  <a:srgbClr val="43B02A"/>
                </a:solidFill>
              </a:defRPr>
            </a:pPr>
            <a:r>
              <a:rPr lang="pl-PL" sz="2800" dirty="0"/>
              <a:t>Cel strategiczny 1 na lata 2021-2025</a:t>
            </a:r>
            <a:br>
              <a:rPr lang="pl-PL" sz="2800" dirty="0"/>
            </a:br>
            <a:r>
              <a:rPr lang="pl-PL" sz="2800" dirty="0">
                <a:solidFill>
                  <a:srgbClr val="000000"/>
                </a:solidFill>
              </a:rPr>
              <a:t>Podniesienie poziomu sportu wyczynowego (2)</a:t>
            </a:r>
          </a:p>
        </p:txBody>
      </p:sp>
      <p:grpSp>
        <p:nvGrpSpPr>
          <p:cNvPr id="662" name="Group 662"/>
          <p:cNvGrpSpPr/>
          <p:nvPr/>
        </p:nvGrpSpPr>
        <p:grpSpPr>
          <a:xfrm>
            <a:off x="695400" y="2348881"/>
            <a:ext cx="3384377" cy="1328132"/>
            <a:chOff x="0" y="0"/>
            <a:chExt cx="3384376" cy="1328130"/>
          </a:xfrm>
        </p:grpSpPr>
        <p:sp>
          <p:nvSpPr>
            <p:cNvPr id="660" name="Shape 660"/>
            <p:cNvSpPr/>
            <p:nvPr/>
          </p:nvSpPr>
          <p:spPr>
            <a:xfrm>
              <a:off x="0" y="0"/>
              <a:ext cx="3384376" cy="1328130"/>
            </a:xfrm>
            <a:prstGeom prst="rect">
              <a:avLst/>
            </a:prstGeom>
            <a:noFill/>
            <a:ln w="19050" cap="flat">
              <a:solidFill>
                <a:srgbClr val="CACED0"/>
              </a:solidFill>
              <a:prstDash val="solid"/>
              <a:round/>
            </a:ln>
            <a:effectLst/>
          </p:spPr>
          <p:txBody>
            <a:bodyPr wrap="square" lIns="45719" tIns="45719" rIns="45719" bIns="45719" numCol="1" anchor="t">
              <a:noAutofit/>
            </a:bodyPr>
            <a:lstStyle/>
            <a:p>
              <a:pPr defTabSz="914400">
                <a:defRPr>
                  <a:solidFill>
                    <a:srgbClr val="FFFFFF"/>
                  </a:solidFill>
                  <a:latin typeface="Calibri"/>
                  <a:ea typeface="Calibri"/>
                  <a:cs typeface="Calibri"/>
                  <a:sym typeface="Calibri"/>
                </a:defRPr>
              </a:pPr>
              <a:endParaRPr lang="pl-PL"/>
            </a:p>
          </p:txBody>
        </p:sp>
        <p:sp>
          <p:nvSpPr>
            <p:cNvPr id="661" name="Shape 661"/>
            <p:cNvSpPr/>
            <p:nvPr/>
          </p:nvSpPr>
          <p:spPr>
            <a:xfrm>
              <a:off x="0" y="0"/>
              <a:ext cx="3384376" cy="95410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marL="342900" indent="-342900" defTabSz="914400">
                <a:buSzPct val="100000"/>
                <a:buAutoNum type="arabicPeriod"/>
                <a:defRPr sz="1400" b="1">
                  <a:latin typeface="+mn-lt"/>
                  <a:ea typeface="+mn-ea"/>
                  <a:cs typeface="+mn-cs"/>
                  <a:sym typeface="Arial"/>
                </a:defRPr>
              </a:pPr>
              <a:r>
                <a:rPr lang="pl-PL" dirty="0"/>
                <a:t>Prezes Zarządu PZJ</a:t>
              </a:r>
              <a:endParaRPr lang="pl-PL" dirty="0">
                <a:solidFill>
                  <a:srgbClr val="FFFFFF"/>
                </a:solidFill>
                <a:latin typeface="Calibri"/>
                <a:ea typeface="Calibri"/>
                <a:cs typeface="Calibri"/>
                <a:sym typeface="Calibri"/>
              </a:endParaRPr>
            </a:p>
            <a:p>
              <a:pPr marL="342900" indent="-342900" defTabSz="914400">
                <a:buSzPct val="100000"/>
                <a:buAutoNum type="arabicPeriod"/>
                <a:defRPr sz="1400" b="1">
                  <a:latin typeface="+mn-lt"/>
                  <a:ea typeface="+mn-ea"/>
                  <a:cs typeface="+mn-cs"/>
                  <a:sym typeface="Arial"/>
                </a:defRPr>
              </a:pPr>
              <a:r>
                <a:rPr lang="pl-PL" dirty="0"/>
                <a:t>Członek zarządu ds. sportu</a:t>
              </a:r>
            </a:p>
            <a:p>
              <a:pPr marL="342900" indent="-342900" defTabSz="914400">
                <a:buSzPct val="100000"/>
                <a:buAutoNum type="arabicPeriod"/>
                <a:defRPr sz="1400" b="1">
                  <a:latin typeface="+mn-lt"/>
                  <a:ea typeface="+mn-ea"/>
                  <a:cs typeface="+mn-cs"/>
                  <a:sym typeface="Arial"/>
                </a:defRPr>
              </a:pPr>
              <a:r>
                <a:rPr lang="pl-PL" dirty="0"/>
                <a:t>Trener Kadry Narodowej danej konkurencji</a:t>
              </a:r>
            </a:p>
          </p:txBody>
        </p:sp>
      </p:grpSp>
      <p:grpSp>
        <p:nvGrpSpPr>
          <p:cNvPr id="665" name="Group 665"/>
          <p:cNvGrpSpPr/>
          <p:nvPr/>
        </p:nvGrpSpPr>
        <p:grpSpPr>
          <a:xfrm>
            <a:off x="695400" y="1912187"/>
            <a:ext cx="3384377" cy="369330"/>
            <a:chOff x="0" y="-4645"/>
            <a:chExt cx="3384376" cy="369329"/>
          </a:xfrm>
        </p:grpSpPr>
        <p:sp>
          <p:nvSpPr>
            <p:cNvPr id="663" name="Shape 663"/>
            <p:cNvSpPr/>
            <p:nvPr/>
          </p:nvSpPr>
          <p:spPr>
            <a:xfrm>
              <a:off x="0" y="-1"/>
              <a:ext cx="3384376" cy="360042"/>
            </a:xfrm>
            <a:prstGeom prst="rect">
              <a:avLst/>
            </a:prstGeom>
            <a:noFill/>
            <a:ln w="25400" cap="flat">
              <a:solidFill>
                <a:srgbClr val="0070C0"/>
              </a:solidFill>
              <a:prstDash val="solid"/>
              <a:round/>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lang="pl-PL"/>
            </a:p>
          </p:txBody>
        </p:sp>
        <p:sp>
          <p:nvSpPr>
            <p:cNvPr id="664" name="Shape 664"/>
            <p:cNvSpPr/>
            <p:nvPr/>
          </p:nvSpPr>
          <p:spPr>
            <a:xfrm>
              <a:off x="0" y="-4645"/>
              <a:ext cx="3384376" cy="3693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b="1">
                  <a:latin typeface="Calibri"/>
                  <a:ea typeface="Calibri"/>
                  <a:cs typeface="Calibri"/>
                  <a:sym typeface="Calibri"/>
                </a:defRPr>
              </a:lvl1pPr>
            </a:lstStyle>
            <a:p>
              <a:r>
                <a:rPr lang="pl-PL"/>
                <a:t>Osoby odpowiedzialne</a:t>
              </a:r>
            </a:p>
          </p:txBody>
        </p:sp>
      </p:grpSp>
      <p:grpSp>
        <p:nvGrpSpPr>
          <p:cNvPr id="668" name="Group 668"/>
          <p:cNvGrpSpPr/>
          <p:nvPr/>
        </p:nvGrpSpPr>
        <p:grpSpPr>
          <a:xfrm>
            <a:off x="4367807" y="2348879"/>
            <a:ext cx="3384378" cy="3978029"/>
            <a:chOff x="0" y="0"/>
            <a:chExt cx="3384376" cy="3850053"/>
          </a:xfrm>
        </p:grpSpPr>
        <p:sp>
          <p:nvSpPr>
            <p:cNvPr id="666" name="Shape 666"/>
            <p:cNvSpPr/>
            <p:nvPr/>
          </p:nvSpPr>
          <p:spPr>
            <a:xfrm>
              <a:off x="0" y="0"/>
              <a:ext cx="3384376" cy="3850053"/>
            </a:xfrm>
            <a:prstGeom prst="rect">
              <a:avLst/>
            </a:prstGeom>
            <a:noFill/>
            <a:ln w="19050" cap="flat">
              <a:solidFill>
                <a:srgbClr val="CACED0"/>
              </a:solidFill>
              <a:prstDash val="solid"/>
              <a:round/>
            </a:ln>
            <a:effectLst/>
          </p:spPr>
          <p:txBody>
            <a:bodyPr wrap="square" lIns="45719" tIns="45719" rIns="45719" bIns="45719" numCol="1" anchor="t">
              <a:noAutofit/>
            </a:bodyPr>
            <a:lstStyle/>
            <a:p>
              <a:pPr defTabSz="914400">
                <a:defRPr>
                  <a:solidFill>
                    <a:srgbClr val="FFFFFF"/>
                  </a:solidFill>
                  <a:latin typeface="Calibri"/>
                  <a:ea typeface="Calibri"/>
                  <a:cs typeface="Calibri"/>
                  <a:sym typeface="Calibri"/>
                </a:defRPr>
              </a:pPr>
              <a:endParaRPr lang="pl-PL"/>
            </a:p>
          </p:txBody>
        </p:sp>
        <p:sp>
          <p:nvSpPr>
            <p:cNvPr id="667" name="Shape 667"/>
            <p:cNvSpPr/>
            <p:nvPr/>
          </p:nvSpPr>
          <p:spPr>
            <a:xfrm>
              <a:off x="0" y="0"/>
              <a:ext cx="3384376" cy="375487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marL="342900" indent="-342900" defTabSz="914400">
                <a:buSzPct val="100000"/>
                <a:buAutoNum type="arabicPeriod"/>
                <a:defRPr sz="1400" b="1">
                  <a:solidFill>
                    <a:srgbClr val="FF0000"/>
                  </a:solidFill>
                  <a:latin typeface="+mn-lt"/>
                  <a:ea typeface="+mn-ea"/>
                  <a:cs typeface="+mn-cs"/>
                  <a:sym typeface="Arial"/>
                </a:defRPr>
              </a:pPr>
              <a:r>
                <a:rPr lang="pl-PL" dirty="0">
                  <a:solidFill>
                    <a:schemeClr val="tx1"/>
                  </a:solidFill>
                </a:rPr>
                <a:t>1836</a:t>
              </a:r>
              <a:r>
                <a:rPr lang="pl-PL" dirty="0"/>
                <a:t> </a:t>
              </a:r>
              <a:r>
                <a:rPr lang="pl-PL" dirty="0">
                  <a:solidFill>
                    <a:srgbClr val="000000"/>
                  </a:solidFill>
                </a:rPr>
                <a:t>licencji ogólnopolskich i </a:t>
              </a:r>
              <a:r>
                <a:rPr lang="pl-PL" dirty="0"/>
                <a:t>xxx </a:t>
              </a:r>
              <a:r>
                <a:rPr lang="pl-PL" dirty="0">
                  <a:solidFill>
                    <a:srgbClr val="000000"/>
                  </a:solidFill>
                </a:rPr>
                <a:t>zawodników startujących w zawodach ogólnopolskich</a:t>
              </a:r>
              <a:endParaRPr lang="pl-PL" dirty="0">
                <a:solidFill>
                  <a:srgbClr val="FFFFFF"/>
                </a:solidFill>
                <a:latin typeface="Calibri"/>
                <a:ea typeface="Calibri"/>
                <a:cs typeface="Calibri"/>
                <a:sym typeface="Calibri"/>
              </a:endParaRPr>
            </a:p>
            <a:p>
              <a:pPr marL="342900" indent="-342900" defTabSz="914400">
                <a:buSzPct val="100000"/>
                <a:buAutoNum type="arabicPeriod"/>
                <a:defRPr sz="1400" b="1">
                  <a:solidFill>
                    <a:srgbClr val="FF0000"/>
                  </a:solidFill>
                  <a:latin typeface="+mn-lt"/>
                  <a:ea typeface="+mn-ea"/>
                  <a:cs typeface="+mn-cs"/>
                  <a:sym typeface="Arial"/>
                </a:defRPr>
              </a:pPr>
              <a:r>
                <a:rPr lang="pl-PL" dirty="0"/>
                <a:t>xx</a:t>
              </a:r>
              <a:r>
                <a:rPr lang="pl-PL" dirty="0">
                  <a:solidFill>
                    <a:srgbClr val="000000"/>
                  </a:solidFill>
                </a:rPr>
                <a:t> zawodników startujących w zawodach międzynarodowych zajmujących punktowane miejsca</a:t>
              </a:r>
              <a:endParaRPr lang="pl-PL" dirty="0">
                <a:solidFill>
                  <a:srgbClr val="FFFFFF"/>
                </a:solidFill>
                <a:latin typeface="Calibri"/>
                <a:ea typeface="Calibri"/>
                <a:cs typeface="Calibri"/>
                <a:sym typeface="Calibri"/>
              </a:endParaRPr>
            </a:p>
            <a:p>
              <a:pPr marL="342900" indent="-342900" defTabSz="914400">
                <a:buSzPct val="100000"/>
                <a:buAutoNum type="arabicPeriod"/>
                <a:defRPr sz="1400" b="1">
                  <a:solidFill>
                    <a:srgbClr val="FF0000"/>
                  </a:solidFill>
                  <a:latin typeface="+mn-lt"/>
                  <a:ea typeface="+mn-ea"/>
                  <a:cs typeface="+mn-cs"/>
                  <a:sym typeface="Arial"/>
                </a:defRPr>
              </a:pPr>
              <a:r>
                <a:rPr lang="pl-PL" dirty="0"/>
                <a:t>xx</a:t>
              </a:r>
              <a:r>
                <a:rPr lang="pl-PL" dirty="0">
                  <a:solidFill>
                    <a:srgbClr val="000000"/>
                  </a:solidFill>
                </a:rPr>
                <a:t> organizowanych zawodów ogólnopolskich oraz </a:t>
              </a:r>
              <a:r>
                <a:rPr lang="pl-PL" dirty="0"/>
                <a:t>x</a:t>
              </a:r>
              <a:r>
                <a:rPr lang="pl-PL" dirty="0">
                  <a:solidFill>
                    <a:srgbClr val="000000"/>
                  </a:solidFill>
                </a:rPr>
                <a:t> międzynarodowych</a:t>
              </a:r>
              <a:endParaRPr lang="pl-PL" dirty="0">
                <a:solidFill>
                  <a:srgbClr val="FFFFFF"/>
                </a:solidFill>
                <a:latin typeface="Calibri"/>
                <a:ea typeface="Calibri"/>
                <a:cs typeface="Calibri"/>
                <a:sym typeface="Calibri"/>
              </a:endParaRPr>
            </a:p>
            <a:p>
              <a:pPr marL="342900" indent="-342900" defTabSz="914400">
                <a:buSzPct val="100000"/>
                <a:buAutoNum type="arabicPeriod"/>
                <a:defRPr sz="1400" b="1">
                  <a:solidFill>
                    <a:srgbClr val="FF0000"/>
                  </a:solidFill>
                  <a:latin typeface="+mn-lt"/>
                  <a:ea typeface="+mn-ea"/>
                  <a:cs typeface="+mn-cs"/>
                  <a:sym typeface="Arial"/>
                </a:defRPr>
              </a:pPr>
              <a:r>
                <a:rPr lang="pl-PL" dirty="0"/>
                <a:t>x</a:t>
              </a:r>
              <a:r>
                <a:rPr lang="pl-PL" dirty="0">
                  <a:solidFill>
                    <a:srgbClr val="000000"/>
                  </a:solidFill>
                </a:rPr>
                <a:t> zawodników startujących w Mistrzostwach Europy</a:t>
              </a:r>
              <a:endParaRPr lang="pl-PL" dirty="0">
                <a:solidFill>
                  <a:srgbClr val="FFFFFF"/>
                </a:solidFill>
                <a:latin typeface="Calibri"/>
                <a:ea typeface="Calibri"/>
                <a:cs typeface="Calibri"/>
                <a:sym typeface="Calibri"/>
              </a:endParaRPr>
            </a:p>
            <a:p>
              <a:pPr marL="342900" indent="-342900" defTabSz="914400">
                <a:buSzPct val="100000"/>
                <a:buAutoNum type="arabicPeriod"/>
                <a:defRPr sz="1400" b="1">
                  <a:solidFill>
                    <a:srgbClr val="FF0000"/>
                  </a:solidFill>
                  <a:latin typeface="+mn-lt"/>
                  <a:ea typeface="+mn-ea"/>
                  <a:cs typeface="+mn-cs"/>
                  <a:sym typeface="Arial"/>
                </a:defRPr>
              </a:pPr>
              <a:r>
                <a:rPr lang="pl-PL" dirty="0"/>
                <a:t>x</a:t>
              </a:r>
              <a:r>
                <a:rPr lang="pl-PL" dirty="0">
                  <a:solidFill>
                    <a:srgbClr val="000000"/>
                  </a:solidFill>
                </a:rPr>
                <a:t> zawodników startujący na Mistrzostwach Świata</a:t>
              </a:r>
              <a:endParaRPr lang="pl-PL" dirty="0">
                <a:solidFill>
                  <a:srgbClr val="FFFFFF"/>
                </a:solidFill>
                <a:latin typeface="Calibri"/>
                <a:ea typeface="Calibri"/>
                <a:cs typeface="Calibri"/>
                <a:sym typeface="Calibri"/>
              </a:endParaRPr>
            </a:p>
            <a:p>
              <a:pPr marL="342900" indent="-342900" defTabSz="914400">
                <a:buSzPct val="100000"/>
                <a:buAutoNum type="arabicPeriod"/>
                <a:defRPr sz="1400" b="1">
                  <a:solidFill>
                    <a:srgbClr val="FF0000"/>
                  </a:solidFill>
                  <a:latin typeface="+mn-lt"/>
                  <a:ea typeface="+mn-ea"/>
                  <a:cs typeface="+mn-cs"/>
                  <a:sym typeface="Arial"/>
                </a:defRPr>
              </a:pPr>
              <a:r>
                <a:rPr lang="pl-PL" dirty="0"/>
                <a:t>x </a:t>
              </a:r>
              <a:r>
                <a:rPr lang="pl-PL" dirty="0">
                  <a:solidFill>
                    <a:srgbClr val="000000"/>
                  </a:solidFill>
                </a:rPr>
                <a:t>zawodników startujących na imprezach międzynarodowych znajdujących się w TOP 100 rankingu</a:t>
              </a:r>
            </a:p>
          </p:txBody>
        </p:sp>
      </p:grpSp>
      <p:grpSp>
        <p:nvGrpSpPr>
          <p:cNvPr id="671" name="Group 671"/>
          <p:cNvGrpSpPr/>
          <p:nvPr/>
        </p:nvGrpSpPr>
        <p:grpSpPr>
          <a:xfrm>
            <a:off x="4367807" y="1912187"/>
            <a:ext cx="3384378" cy="369330"/>
            <a:chOff x="0" y="-4645"/>
            <a:chExt cx="3384376" cy="369329"/>
          </a:xfrm>
        </p:grpSpPr>
        <p:sp>
          <p:nvSpPr>
            <p:cNvPr id="669" name="Shape 669"/>
            <p:cNvSpPr/>
            <p:nvPr/>
          </p:nvSpPr>
          <p:spPr>
            <a:xfrm>
              <a:off x="0" y="-1"/>
              <a:ext cx="3384376" cy="360042"/>
            </a:xfrm>
            <a:prstGeom prst="rect">
              <a:avLst/>
            </a:prstGeom>
            <a:noFill/>
            <a:ln w="25400" cap="flat">
              <a:solidFill>
                <a:srgbClr val="FFC000"/>
              </a:solidFill>
              <a:prstDash val="solid"/>
              <a:round/>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lang="pl-PL"/>
            </a:p>
          </p:txBody>
        </p:sp>
        <p:sp>
          <p:nvSpPr>
            <p:cNvPr id="670" name="Shape 670"/>
            <p:cNvSpPr/>
            <p:nvPr/>
          </p:nvSpPr>
          <p:spPr>
            <a:xfrm>
              <a:off x="0" y="-4645"/>
              <a:ext cx="3384376" cy="3693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b="1">
                  <a:latin typeface="Calibri"/>
                  <a:ea typeface="Calibri"/>
                  <a:cs typeface="Calibri"/>
                  <a:sym typeface="Calibri"/>
                </a:defRPr>
              </a:lvl1pPr>
            </a:lstStyle>
            <a:p>
              <a:r>
                <a:rPr lang="pl-PL" dirty="0">
                  <a:solidFill>
                    <a:schemeClr val="tx1"/>
                  </a:solidFill>
                </a:rPr>
                <a:t>Stan wyjściowy 2020</a:t>
              </a:r>
            </a:p>
          </p:txBody>
        </p:sp>
      </p:grpSp>
      <p:grpSp>
        <p:nvGrpSpPr>
          <p:cNvPr id="674" name="Group 674"/>
          <p:cNvGrpSpPr/>
          <p:nvPr/>
        </p:nvGrpSpPr>
        <p:grpSpPr>
          <a:xfrm>
            <a:off x="8112224" y="2348879"/>
            <a:ext cx="3384378" cy="3978029"/>
            <a:chOff x="0" y="0"/>
            <a:chExt cx="3384376" cy="3850053"/>
          </a:xfrm>
        </p:grpSpPr>
        <p:sp>
          <p:nvSpPr>
            <p:cNvPr id="672" name="Shape 672"/>
            <p:cNvSpPr/>
            <p:nvPr/>
          </p:nvSpPr>
          <p:spPr>
            <a:xfrm>
              <a:off x="0" y="0"/>
              <a:ext cx="3384376" cy="3850053"/>
            </a:xfrm>
            <a:prstGeom prst="rect">
              <a:avLst/>
            </a:prstGeom>
            <a:noFill/>
            <a:ln w="19050" cap="flat">
              <a:solidFill>
                <a:srgbClr val="CACED0"/>
              </a:solidFill>
              <a:prstDash val="solid"/>
              <a:round/>
            </a:ln>
            <a:effectLst/>
          </p:spPr>
          <p:txBody>
            <a:bodyPr wrap="square" lIns="45719" tIns="45719" rIns="45719" bIns="45719" numCol="1" anchor="t">
              <a:noAutofit/>
            </a:bodyPr>
            <a:lstStyle/>
            <a:p>
              <a:pPr defTabSz="914400">
                <a:defRPr>
                  <a:solidFill>
                    <a:srgbClr val="FFFFFF"/>
                  </a:solidFill>
                  <a:latin typeface="Calibri"/>
                  <a:ea typeface="Calibri"/>
                  <a:cs typeface="Calibri"/>
                  <a:sym typeface="Calibri"/>
                </a:defRPr>
              </a:pPr>
              <a:endParaRPr lang="pl-PL"/>
            </a:p>
          </p:txBody>
        </p:sp>
        <p:sp>
          <p:nvSpPr>
            <p:cNvPr id="673" name="Shape 673"/>
            <p:cNvSpPr/>
            <p:nvPr/>
          </p:nvSpPr>
          <p:spPr>
            <a:xfrm>
              <a:off x="0" y="0"/>
              <a:ext cx="3384376" cy="384258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marL="342900" indent="-342900" defTabSz="914400">
                <a:buSzPct val="100000"/>
                <a:buAutoNum type="arabicPeriod"/>
                <a:defRPr sz="1400" b="1">
                  <a:solidFill>
                    <a:srgbClr val="FF0000"/>
                  </a:solidFill>
                  <a:latin typeface="+mn-lt"/>
                  <a:ea typeface="+mn-ea"/>
                  <a:cs typeface="+mn-cs"/>
                  <a:sym typeface="Arial"/>
                </a:defRPr>
              </a:pPr>
              <a:r>
                <a:rPr lang="pl-PL" dirty="0">
                  <a:solidFill>
                    <a:schemeClr val="tx1"/>
                  </a:solidFill>
                </a:rPr>
                <a:t>2111 l</a:t>
              </a:r>
              <a:r>
                <a:rPr lang="pl-PL" dirty="0">
                  <a:solidFill>
                    <a:srgbClr val="000000"/>
                  </a:solidFill>
                </a:rPr>
                <a:t>icencji ogólnopolskich (+15%) i </a:t>
              </a:r>
              <a:r>
                <a:rPr lang="pl-PL" dirty="0"/>
                <a:t>xxx </a:t>
              </a:r>
              <a:r>
                <a:rPr lang="pl-PL" dirty="0">
                  <a:solidFill>
                    <a:srgbClr val="000000"/>
                  </a:solidFill>
                </a:rPr>
                <a:t>zawodników startujących w zawodach ogólnopolskich</a:t>
              </a:r>
              <a:endParaRPr lang="pl-PL" dirty="0">
                <a:solidFill>
                  <a:srgbClr val="FFFFFF"/>
                </a:solidFill>
                <a:latin typeface="Calibri"/>
                <a:ea typeface="Calibri"/>
                <a:cs typeface="Calibri"/>
                <a:sym typeface="Calibri"/>
              </a:endParaRPr>
            </a:p>
            <a:p>
              <a:pPr marL="342900" indent="-342900" defTabSz="914400">
                <a:buSzPct val="100000"/>
                <a:buAutoNum type="arabicPeriod"/>
                <a:defRPr sz="1400" b="1">
                  <a:solidFill>
                    <a:srgbClr val="FF0000"/>
                  </a:solidFill>
                  <a:latin typeface="+mn-lt"/>
                  <a:ea typeface="+mn-ea"/>
                  <a:cs typeface="+mn-cs"/>
                  <a:sym typeface="Arial"/>
                </a:defRPr>
              </a:pPr>
              <a:r>
                <a:rPr lang="pl-PL" dirty="0"/>
                <a:t>Xx</a:t>
              </a:r>
              <a:r>
                <a:rPr lang="pl-PL" dirty="0">
                  <a:solidFill>
                    <a:srgbClr val="000000"/>
                  </a:solidFill>
                </a:rPr>
                <a:t> zawodników startujących w zawodach międzynarodowych </a:t>
              </a:r>
              <a:r>
                <a:rPr lang="pl-PL" sz="1400" b="1" dirty="0">
                  <a:solidFill>
                    <a:schemeClr val="tx1"/>
                  </a:solidFill>
                  <a:latin typeface="+mn-lt"/>
                  <a:ea typeface="+mn-ea"/>
                  <a:cs typeface="+mn-cs"/>
                  <a:sym typeface="Arial"/>
                </a:rPr>
                <a:t>zajmujących punktowane miejsca</a:t>
              </a:r>
              <a:endParaRPr lang="pl-PL" sz="1400" b="1" dirty="0">
                <a:solidFill>
                  <a:schemeClr val="tx1"/>
                </a:solidFill>
                <a:latin typeface="+mn-lt"/>
                <a:ea typeface="+mn-ea"/>
                <a:cs typeface="+mn-cs"/>
                <a:sym typeface="Calibri"/>
              </a:endParaRPr>
            </a:p>
            <a:p>
              <a:pPr marL="342900" indent="-342900" defTabSz="914400">
                <a:buSzPct val="100000"/>
                <a:buAutoNum type="arabicPeriod"/>
                <a:defRPr sz="1400" b="1">
                  <a:solidFill>
                    <a:srgbClr val="FF0000"/>
                  </a:solidFill>
                  <a:latin typeface="+mn-lt"/>
                  <a:ea typeface="+mn-ea"/>
                  <a:cs typeface="+mn-cs"/>
                  <a:sym typeface="Arial"/>
                </a:defRPr>
              </a:pPr>
              <a:r>
                <a:rPr lang="pl-PL" dirty="0"/>
                <a:t>xx</a:t>
              </a:r>
              <a:r>
                <a:rPr lang="pl-PL" dirty="0">
                  <a:solidFill>
                    <a:srgbClr val="000000"/>
                  </a:solidFill>
                </a:rPr>
                <a:t> organizowanych zawodów ogólnopolskich oraz 7 międzynarodowych</a:t>
              </a:r>
              <a:endParaRPr lang="pl-PL" dirty="0">
                <a:solidFill>
                  <a:srgbClr val="FFFFFF"/>
                </a:solidFill>
                <a:latin typeface="Calibri"/>
                <a:ea typeface="Calibri"/>
                <a:cs typeface="Calibri"/>
                <a:sym typeface="Calibri"/>
              </a:endParaRPr>
            </a:p>
            <a:p>
              <a:pPr marL="342900" indent="-342900" defTabSz="914400">
                <a:buSzPct val="100000"/>
                <a:buAutoNum type="arabicPeriod"/>
                <a:defRPr sz="1400" b="1">
                  <a:latin typeface="+mn-lt"/>
                  <a:ea typeface="+mn-ea"/>
                  <a:cs typeface="+mn-cs"/>
                  <a:sym typeface="Arial"/>
                </a:defRPr>
              </a:pPr>
              <a:r>
                <a:rPr lang="pl-PL" dirty="0">
                  <a:solidFill>
                    <a:srgbClr val="FF0000"/>
                  </a:solidFill>
                </a:rPr>
                <a:t>x</a:t>
              </a:r>
              <a:r>
                <a:rPr lang="pl-PL" dirty="0"/>
                <a:t> zawodników startujących w Mistrzostwach Europy</a:t>
              </a:r>
              <a:endParaRPr lang="pl-PL" dirty="0">
                <a:solidFill>
                  <a:srgbClr val="FFFFFF"/>
                </a:solidFill>
                <a:latin typeface="Calibri"/>
                <a:ea typeface="Calibri"/>
                <a:cs typeface="Calibri"/>
                <a:sym typeface="Calibri"/>
              </a:endParaRPr>
            </a:p>
            <a:p>
              <a:pPr marL="342900" indent="-342900" defTabSz="914400">
                <a:buSzPct val="100000"/>
                <a:buAutoNum type="arabicPeriod"/>
                <a:defRPr sz="1400" b="1">
                  <a:latin typeface="+mn-lt"/>
                  <a:ea typeface="+mn-ea"/>
                  <a:cs typeface="+mn-cs"/>
                  <a:sym typeface="Arial"/>
                </a:defRPr>
              </a:pPr>
              <a:r>
                <a:rPr lang="pl-PL" dirty="0">
                  <a:solidFill>
                    <a:srgbClr val="FF0000"/>
                  </a:solidFill>
                </a:rPr>
                <a:t>X</a:t>
              </a:r>
              <a:r>
                <a:rPr lang="pl-PL" dirty="0"/>
                <a:t> zawodników startujący na Mistrzostwach Świata</a:t>
              </a:r>
              <a:endParaRPr lang="pl-PL" dirty="0">
                <a:solidFill>
                  <a:srgbClr val="FFFFFF"/>
                </a:solidFill>
                <a:latin typeface="Calibri"/>
                <a:ea typeface="Calibri"/>
                <a:cs typeface="Calibri"/>
                <a:sym typeface="Calibri"/>
              </a:endParaRPr>
            </a:p>
            <a:p>
              <a:pPr marL="342900" indent="-342900" defTabSz="914400">
                <a:buSzPct val="100000"/>
                <a:buAutoNum type="arabicPeriod"/>
                <a:defRPr sz="1400" b="1">
                  <a:solidFill>
                    <a:srgbClr val="FF0000"/>
                  </a:solidFill>
                  <a:latin typeface="+mn-lt"/>
                  <a:ea typeface="+mn-ea"/>
                  <a:cs typeface="+mn-cs"/>
                  <a:sym typeface="Arial"/>
                </a:defRPr>
              </a:pPr>
              <a:r>
                <a:rPr lang="pl-PL" dirty="0"/>
                <a:t>xx </a:t>
              </a:r>
              <a:r>
                <a:rPr lang="pl-PL" dirty="0">
                  <a:solidFill>
                    <a:srgbClr val="000000"/>
                  </a:solidFill>
                </a:rPr>
                <a:t>zawodników startujących na imprezach międzynarodowych znajdujących się w TOP 100 rankingu</a:t>
              </a:r>
            </a:p>
          </p:txBody>
        </p:sp>
      </p:grpSp>
      <p:grpSp>
        <p:nvGrpSpPr>
          <p:cNvPr id="677" name="Group 677"/>
          <p:cNvGrpSpPr/>
          <p:nvPr/>
        </p:nvGrpSpPr>
        <p:grpSpPr>
          <a:xfrm>
            <a:off x="8112224" y="1912187"/>
            <a:ext cx="3384378" cy="369330"/>
            <a:chOff x="0" y="-4645"/>
            <a:chExt cx="3384376" cy="369329"/>
          </a:xfrm>
        </p:grpSpPr>
        <p:sp>
          <p:nvSpPr>
            <p:cNvPr id="675" name="Shape 675"/>
            <p:cNvSpPr/>
            <p:nvPr/>
          </p:nvSpPr>
          <p:spPr>
            <a:xfrm>
              <a:off x="0" y="-1"/>
              <a:ext cx="3384376" cy="360042"/>
            </a:xfrm>
            <a:prstGeom prst="rect">
              <a:avLst/>
            </a:prstGeom>
            <a:noFill/>
            <a:ln w="25400" cap="flat">
              <a:solidFill>
                <a:srgbClr val="00B050"/>
              </a:solidFill>
              <a:prstDash val="solid"/>
              <a:round/>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lang="pl-PL"/>
            </a:p>
          </p:txBody>
        </p:sp>
        <p:sp>
          <p:nvSpPr>
            <p:cNvPr id="676" name="Shape 676"/>
            <p:cNvSpPr/>
            <p:nvPr/>
          </p:nvSpPr>
          <p:spPr>
            <a:xfrm>
              <a:off x="0" y="-4645"/>
              <a:ext cx="3384376" cy="3693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b="1">
                  <a:latin typeface="Calibri"/>
                  <a:ea typeface="Calibri"/>
                  <a:cs typeface="Calibri"/>
                  <a:sym typeface="Calibri"/>
                </a:defRPr>
              </a:lvl1pPr>
            </a:lstStyle>
            <a:p>
              <a:r>
                <a:rPr lang="pl-PL" dirty="0"/>
                <a:t>Stan docelowy 2025</a:t>
              </a:r>
            </a:p>
          </p:txBody>
        </p:sp>
      </p:grpSp>
      <p:grpSp>
        <p:nvGrpSpPr>
          <p:cNvPr id="680" name="Group 680"/>
          <p:cNvGrpSpPr/>
          <p:nvPr/>
        </p:nvGrpSpPr>
        <p:grpSpPr>
          <a:xfrm>
            <a:off x="695400" y="4161202"/>
            <a:ext cx="3384377" cy="2189626"/>
            <a:chOff x="0" y="0"/>
            <a:chExt cx="3384376" cy="1862240"/>
          </a:xfrm>
        </p:grpSpPr>
        <p:sp>
          <p:nvSpPr>
            <p:cNvPr id="678" name="Shape 678"/>
            <p:cNvSpPr/>
            <p:nvPr/>
          </p:nvSpPr>
          <p:spPr>
            <a:xfrm>
              <a:off x="0" y="0"/>
              <a:ext cx="3384376" cy="1862240"/>
            </a:xfrm>
            <a:prstGeom prst="rect">
              <a:avLst/>
            </a:prstGeom>
            <a:noFill/>
            <a:ln w="19050" cap="flat">
              <a:solidFill>
                <a:srgbClr val="CACED0"/>
              </a:solidFill>
              <a:prstDash val="solid"/>
              <a:round/>
            </a:ln>
            <a:effectLst/>
          </p:spPr>
          <p:txBody>
            <a:bodyPr wrap="square" lIns="45719" tIns="45719" rIns="45719" bIns="45719" numCol="1" anchor="t">
              <a:noAutofit/>
            </a:bodyPr>
            <a:lstStyle/>
            <a:p>
              <a:pPr defTabSz="914400">
                <a:defRPr sz="1400" b="1">
                  <a:latin typeface="+mn-lt"/>
                  <a:ea typeface="+mn-ea"/>
                  <a:cs typeface="+mn-cs"/>
                  <a:sym typeface="Arial"/>
                </a:defRPr>
              </a:pPr>
              <a:endParaRPr lang="pl-PL"/>
            </a:p>
          </p:txBody>
        </p:sp>
        <p:sp>
          <p:nvSpPr>
            <p:cNvPr id="679" name="Shape 679"/>
            <p:cNvSpPr/>
            <p:nvPr/>
          </p:nvSpPr>
          <p:spPr>
            <a:xfrm>
              <a:off x="0" y="0"/>
              <a:ext cx="3384376" cy="180613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marL="342900" indent="-342900" defTabSz="914400">
                <a:buSzPct val="100000"/>
                <a:buAutoNum type="arabicPeriod"/>
                <a:defRPr sz="1200" b="1">
                  <a:latin typeface="+mn-lt"/>
                  <a:ea typeface="+mn-ea"/>
                  <a:cs typeface="+mn-cs"/>
                  <a:sym typeface="Arial"/>
                </a:defRPr>
              </a:pPr>
              <a:r>
                <a:rPr lang="pl-PL" sz="1200" b="1" dirty="0">
                  <a:solidFill>
                    <a:schemeClr val="tx1"/>
                  </a:solidFill>
                  <a:sym typeface="Arial"/>
                </a:rPr>
                <a:t>Ministerstwo Kultury, Dziedzictwa Narodowego i Sportu </a:t>
              </a:r>
            </a:p>
            <a:p>
              <a:pPr marL="342900" indent="-342900" defTabSz="914400">
                <a:buSzPct val="100000"/>
                <a:buAutoNum type="arabicPeriod"/>
                <a:defRPr sz="1200" b="1">
                  <a:latin typeface="+mn-lt"/>
                  <a:ea typeface="+mn-ea"/>
                  <a:cs typeface="+mn-cs"/>
                  <a:sym typeface="Arial"/>
                </a:defRPr>
              </a:pPr>
              <a:r>
                <a:rPr lang="pl-PL" dirty="0"/>
                <a:t>PKOL i Polski Komitet Paraolimpijski</a:t>
              </a:r>
              <a:endParaRPr lang="pl-PL" dirty="0">
                <a:solidFill>
                  <a:srgbClr val="FFFFFF"/>
                </a:solidFill>
                <a:latin typeface="Calibri"/>
                <a:ea typeface="Calibri"/>
                <a:cs typeface="Calibri"/>
                <a:sym typeface="Calibri"/>
              </a:endParaRPr>
            </a:p>
            <a:p>
              <a:pPr marL="342900" indent="-342900" defTabSz="914400">
                <a:buSzPct val="100000"/>
                <a:buAutoNum type="arabicPeriod"/>
                <a:defRPr sz="1200" b="1">
                  <a:latin typeface="+mn-lt"/>
                  <a:ea typeface="+mn-ea"/>
                  <a:cs typeface="+mn-cs"/>
                  <a:sym typeface="Arial"/>
                </a:defRPr>
              </a:pPr>
              <a:r>
                <a:rPr lang="pl-PL" dirty="0"/>
                <a:t>Polska Agencja Antydopingowa „</a:t>
              </a:r>
              <a:r>
                <a:rPr lang="pl-PL" dirty="0" err="1"/>
                <a:t>Polada</a:t>
              </a:r>
              <a:r>
                <a:rPr lang="pl-PL" dirty="0"/>
                <a:t>”</a:t>
              </a:r>
              <a:endParaRPr lang="pl-PL" dirty="0">
                <a:solidFill>
                  <a:srgbClr val="FFFFFF"/>
                </a:solidFill>
                <a:latin typeface="Calibri"/>
                <a:ea typeface="Calibri"/>
                <a:cs typeface="Calibri"/>
                <a:sym typeface="Calibri"/>
              </a:endParaRPr>
            </a:p>
            <a:p>
              <a:pPr marL="342900" indent="-342900" defTabSz="914400">
                <a:buSzPct val="100000"/>
                <a:buAutoNum type="arabicPeriod"/>
                <a:defRPr sz="1200" b="1">
                  <a:latin typeface="+mn-lt"/>
                  <a:ea typeface="+mn-ea"/>
                  <a:cs typeface="+mn-cs"/>
                  <a:sym typeface="Arial"/>
                </a:defRPr>
              </a:pPr>
              <a:r>
                <a:rPr lang="pl-PL" dirty="0"/>
                <a:t>FEI</a:t>
              </a:r>
              <a:endParaRPr lang="pl-PL" dirty="0">
                <a:solidFill>
                  <a:srgbClr val="FFFFFF"/>
                </a:solidFill>
                <a:latin typeface="Calibri"/>
                <a:ea typeface="Calibri"/>
                <a:cs typeface="Calibri"/>
                <a:sym typeface="Calibri"/>
              </a:endParaRPr>
            </a:p>
            <a:p>
              <a:pPr marL="342900" indent="-342900" defTabSz="914400">
                <a:buSzPct val="100000"/>
                <a:buAutoNum type="arabicPeriod"/>
                <a:defRPr sz="1200" b="1">
                  <a:latin typeface="+mn-lt"/>
                  <a:ea typeface="+mn-ea"/>
                  <a:cs typeface="+mn-cs"/>
                  <a:sym typeface="Arial"/>
                </a:defRPr>
              </a:pPr>
              <a:r>
                <a:rPr lang="pl-PL" dirty="0"/>
                <a:t>WZJ - Kadry Wojewódzkie</a:t>
              </a:r>
              <a:endParaRPr lang="pl-PL" dirty="0">
                <a:solidFill>
                  <a:srgbClr val="FFFFFF"/>
                </a:solidFill>
                <a:latin typeface="Calibri"/>
                <a:ea typeface="Calibri"/>
                <a:cs typeface="Calibri"/>
                <a:sym typeface="Calibri"/>
              </a:endParaRPr>
            </a:p>
            <a:p>
              <a:pPr marL="342900" indent="-342900" defTabSz="914400">
                <a:buSzPct val="100000"/>
                <a:buAutoNum type="arabicPeriod"/>
                <a:defRPr sz="1200" b="1">
                  <a:latin typeface="+mn-lt"/>
                  <a:ea typeface="+mn-ea"/>
                  <a:cs typeface="+mn-cs"/>
                  <a:sym typeface="Arial"/>
                </a:defRPr>
              </a:pPr>
              <a:r>
                <a:rPr lang="pl-PL" dirty="0"/>
                <a:t>Kluby Jeździeckie i Trenerzy</a:t>
              </a:r>
              <a:endParaRPr lang="pl-PL" dirty="0">
                <a:solidFill>
                  <a:srgbClr val="FFFFFF"/>
                </a:solidFill>
                <a:latin typeface="Calibri"/>
                <a:ea typeface="Calibri"/>
                <a:cs typeface="Calibri"/>
                <a:sym typeface="Calibri"/>
              </a:endParaRPr>
            </a:p>
            <a:p>
              <a:pPr marL="342900" indent="-342900" defTabSz="914400">
                <a:buSzPct val="100000"/>
                <a:buAutoNum type="arabicPeriod"/>
                <a:defRPr sz="1200" b="1">
                  <a:latin typeface="+mn-lt"/>
                  <a:ea typeface="+mn-ea"/>
                  <a:cs typeface="+mn-cs"/>
                  <a:sym typeface="Arial"/>
                </a:defRPr>
              </a:pPr>
              <a:r>
                <a:rPr lang="pl-PL" dirty="0"/>
                <a:t>Lekarze Weterynarii</a:t>
              </a:r>
              <a:endParaRPr lang="pl-PL" dirty="0">
                <a:solidFill>
                  <a:srgbClr val="FFFFFF"/>
                </a:solidFill>
                <a:latin typeface="Calibri"/>
                <a:ea typeface="Calibri"/>
                <a:cs typeface="Calibri"/>
                <a:sym typeface="Calibri"/>
              </a:endParaRPr>
            </a:p>
            <a:p>
              <a:pPr marL="342900" indent="-342900" defTabSz="914400">
                <a:buSzPct val="100000"/>
                <a:buAutoNum type="arabicPeriod"/>
                <a:defRPr sz="1200" b="1">
                  <a:latin typeface="+mn-lt"/>
                  <a:ea typeface="+mn-ea"/>
                  <a:cs typeface="+mn-cs"/>
                  <a:sym typeface="Arial"/>
                </a:defRPr>
              </a:pPr>
              <a:r>
                <a:rPr lang="pl-PL" dirty="0"/>
                <a:t>Organizatorzy Imprez</a:t>
              </a:r>
              <a:endParaRPr lang="pl-PL" dirty="0">
                <a:solidFill>
                  <a:srgbClr val="FFFFFF"/>
                </a:solidFill>
                <a:latin typeface="Calibri"/>
                <a:ea typeface="Calibri"/>
                <a:cs typeface="Calibri"/>
                <a:sym typeface="Calibri"/>
              </a:endParaRPr>
            </a:p>
            <a:p>
              <a:pPr marL="342900" indent="-342900" defTabSz="914400">
                <a:buSzPct val="100000"/>
                <a:buAutoNum type="arabicPeriod"/>
                <a:defRPr sz="1200" b="1">
                  <a:latin typeface="+mn-lt"/>
                  <a:ea typeface="+mn-ea"/>
                  <a:cs typeface="+mn-cs"/>
                  <a:sym typeface="Arial"/>
                </a:defRPr>
              </a:pPr>
              <a:r>
                <a:rPr lang="pl-PL" dirty="0"/>
                <a:t>Sponsorzy i Partnerzy</a:t>
              </a:r>
              <a:endParaRPr lang="pl-PL" dirty="0">
                <a:solidFill>
                  <a:srgbClr val="FFFFFF"/>
                </a:solidFill>
                <a:latin typeface="Calibri"/>
                <a:ea typeface="Calibri"/>
                <a:cs typeface="Calibri"/>
                <a:sym typeface="Calibri"/>
              </a:endParaRPr>
            </a:p>
          </p:txBody>
        </p:sp>
      </p:grpSp>
      <p:grpSp>
        <p:nvGrpSpPr>
          <p:cNvPr id="683" name="Group 683"/>
          <p:cNvGrpSpPr/>
          <p:nvPr/>
        </p:nvGrpSpPr>
        <p:grpSpPr>
          <a:xfrm>
            <a:off x="695400" y="3721517"/>
            <a:ext cx="3384377" cy="369330"/>
            <a:chOff x="0" y="-4645"/>
            <a:chExt cx="3384376" cy="369329"/>
          </a:xfrm>
        </p:grpSpPr>
        <p:sp>
          <p:nvSpPr>
            <p:cNvPr id="681" name="Shape 681"/>
            <p:cNvSpPr/>
            <p:nvPr/>
          </p:nvSpPr>
          <p:spPr>
            <a:xfrm>
              <a:off x="0" y="-1"/>
              <a:ext cx="3384376" cy="360042"/>
            </a:xfrm>
            <a:prstGeom prst="rect">
              <a:avLst/>
            </a:prstGeom>
            <a:noFill/>
            <a:ln w="25400" cap="flat">
              <a:solidFill>
                <a:srgbClr val="0070C0"/>
              </a:solidFill>
              <a:prstDash val="solid"/>
              <a:round/>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lang="pl-PL"/>
            </a:p>
          </p:txBody>
        </p:sp>
        <p:sp>
          <p:nvSpPr>
            <p:cNvPr id="682" name="Shape 682"/>
            <p:cNvSpPr/>
            <p:nvPr/>
          </p:nvSpPr>
          <p:spPr>
            <a:xfrm>
              <a:off x="0" y="-4645"/>
              <a:ext cx="3384376" cy="3693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b="1">
                  <a:latin typeface="Calibri"/>
                  <a:ea typeface="Calibri"/>
                  <a:cs typeface="Calibri"/>
                  <a:sym typeface="Calibri"/>
                </a:defRPr>
              </a:lvl1pPr>
            </a:lstStyle>
            <a:p>
              <a:r>
                <a:rPr lang="pl-PL"/>
                <a:t>Zaangażowani interesariusze</a:t>
              </a:r>
            </a:p>
          </p:txBody>
        </p:sp>
      </p:grpSp>
      <p:sp>
        <p:nvSpPr>
          <p:cNvPr id="33" name="Shape 642">
            <a:extLst>
              <a:ext uri="{FF2B5EF4-FFF2-40B4-BE49-F238E27FC236}">
                <a16:creationId xmlns:a16="http://schemas.microsoft.com/office/drawing/2014/main" id="{932EE6EF-8E09-4A2D-B28B-5B80C5BBAC43}"/>
              </a:ext>
            </a:extLst>
          </p:cNvPr>
          <p:cNvSpPr>
            <a:spLocks noGrp="1"/>
          </p:cNvSpPr>
          <p:nvPr>
            <p:ph type="body" sz="quarter" idx="1"/>
          </p:nvPr>
        </p:nvSpPr>
        <p:spPr>
          <a:xfrm>
            <a:off x="606911" y="1062568"/>
            <a:ext cx="10801200" cy="738665"/>
          </a:xfrm>
          <a:prstGeom prst="rect">
            <a:avLst/>
          </a:prstGeom>
        </p:spPr>
        <p:txBody>
          <a:bodyPr/>
          <a:lstStyle/>
          <a:p>
            <a:pPr>
              <a:spcBef>
                <a:spcPts val="300"/>
              </a:spcBef>
              <a:defRPr sz="1400" b="1">
                <a:solidFill>
                  <a:srgbClr val="000000"/>
                </a:solidFill>
              </a:defRPr>
            </a:pPr>
            <a:r>
              <a:rPr lang="pl-PL" dirty="0"/>
              <a:t>Celem PZJ </a:t>
            </a:r>
            <a:r>
              <a:rPr lang="pl-PL" b="0" dirty="0"/>
              <a:t>jest podniesienie poziomu sportu wyczynowego w Polsce poprzez zwiększenie liczby startujących zawodników, liczby zawodów ogólnopolskich i międzynarodowych oraz liczby Polskich zawodników startujących na zawodach międzynarodowych i imprezach mistrzowskich w innych krajach zajmujących miejsca punktowane i medalowe</a:t>
            </a:r>
          </a:p>
        </p:txBody>
      </p:sp>
      <p:sp>
        <p:nvSpPr>
          <p:cNvPr id="31" name="Shape 330">
            <a:extLst>
              <a:ext uri="{FF2B5EF4-FFF2-40B4-BE49-F238E27FC236}">
                <a16:creationId xmlns:a16="http://schemas.microsoft.com/office/drawing/2014/main" id="{9AB39A57-BEAF-4271-B648-964CB0A8278A}"/>
              </a:ext>
            </a:extLst>
          </p:cNvPr>
          <p:cNvSpPr/>
          <p:nvPr/>
        </p:nvSpPr>
        <p:spPr>
          <a:xfrm>
            <a:off x="609600" y="6610424"/>
            <a:ext cx="7920002" cy="24622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defTabSz="914400">
              <a:defRPr sz="1000">
                <a:solidFill>
                  <a:srgbClr val="888888"/>
                </a:solidFill>
                <a:latin typeface="Arial Narrow"/>
                <a:ea typeface="Arial Narrow"/>
                <a:cs typeface="Arial Narrow"/>
                <a:sym typeface="Arial Narrow"/>
              </a:defRPr>
            </a:lvl1pPr>
          </a:lstStyle>
          <a:p>
            <a:r>
              <a:rPr lang="pl-PL" dirty="0"/>
              <a:t>Strategia Rozwoju Polskiego Jeździectwa 2021-2025 | Wrzesień 2021 r.</a:t>
            </a:r>
          </a:p>
        </p:txBody>
      </p:sp>
      <p:sp>
        <p:nvSpPr>
          <p:cNvPr id="32" name="Prostokąt 31">
            <a:extLst>
              <a:ext uri="{FF2B5EF4-FFF2-40B4-BE49-F238E27FC236}">
                <a16:creationId xmlns:a16="http://schemas.microsoft.com/office/drawing/2014/main" id="{54459E5B-2FFF-410A-877E-D1F97A5B3F39}"/>
              </a:ext>
            </a:extLst>
          </p:cNvPr>
          <p:cNvSpPr/>
          <p:nvPr/>
        </p:nvSpPr>
        <p:spPr>
          <a:xfrm>
            <a:off x="10524256" y="-7516"/>
            <a:ext cx="1649497" cy="1077216"/>
          </a:xfrm>
          <a:prstGeom prst="rect">
            <a:avLst/>
          </a:prstGeom>
          <a:solidFill>
            <a:srgbClr val="FF0000"/>
          </a:solidFill>
          <a:ln w="10795" cap="flat">
            <a:solidFill>
              <a:srgbClr val="FF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tab pos="1255713" algn="l"/>
              </a:tabLst>
            </a:pPr>
            <a:r>
              <a:rPr kumimoji="0" lang="pl-PL" sz="1600" b="0" i="0" u="none" strike="noStrike" cap="none" spc="0" normalizeH="0" baseline="0" dirty="0">
                <a:ln>
                  <a:noFill/>
                </a:ln>
                <a:solidFill>
                  <a:schemeClr val="bg1"/>
                </a:solidFill>
                <a:effectLst/>
                <a:uFillTx/>
                <a:latin typeface="Corbel"/>
                <a:ea typeface="Corbel"/>
                <a:cs typeface="Corbel"/>
                <a:sym typeface="Corbel"/>
              </a:rPr>
              <a:t>Stan obecny i docelowy do określenia przez Zarząd PZJ</a:t>
            </a: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 name="Shape 594"/>
          <p:cNvSpPr>
            <a:spLocks noGrp="1"/>
          </p:cNvSpPr>
          <p:nvPr>
            <p:ph type="sldNum" sz="quarter" idx="2"/>
          </p:nvPr>
        </p:nvSpPr>
        <p:spPr>
          <a:xfrm>
            <a:off x="11349005" y="6415804"/>
            <a:ext cx="233395" cy="246221"/>
          </a:xfrm>
          <a:prstGeom prst="rect">
            <a:avLst/>
          </a:prstGeom>
          <a:extLst>
            <a:ext uri="{C572A759-6A51-4108-AA02-DFA0A04FC94B}">
              <ma14:wrappingTextBoxFlag xmlns:ma14="http://schemas.microsoft.com/office/mac/drawingml/2011/main" xmlns="" val="1"/>
            </a:ext>
          </a:extLst>
        </p:spPr>
        <p:txBody>
          <a:bodyPr/>
          <a:lstStyle>
            <a:lvl1pPr defTabSz="914400"/>
          </a:lstStyle>
          <a:p>
            <a:fld id="{86CB4B4D-7CA3-9044-876B-883B54F8677D}" type="slidenum">
              <a:rPr lang="pl-PL"/>
              <a:t>17</a:t>
            </a:fld>
            <a:endParaRPr lang="pl-PL"/>
          </a:p>
        </p:txBody>
      </p:sp>
      <p:sp>
        <p:nvSpPr>
          <p:cNvPr id="595" name="Shape 595"/>
          <p:cNvSpPr>
            <a:spLocks noGrp="1"/>
          </p:cNvSpPr>
          <p:nvPr>
            <p:ph type="title"/>
          </p:nvPr>
        </p:nvSpPr>
        <p:spPr>
          <a:prstGeom prst="rect">
            <a:avLst/>
          </a:prstGeom>
        </p:spPr>
        <p:txBody>
          <a:bodyPr>
            <a:noAutofit/>
          </a:bodyPr>
          <a:lstStyle/>
          <a:p>
            <a:pPr defTabSz="896111">
              <a:defRPr sz="2352">
                <a:solidFill>
                  <a:srgbClr val="43B02A"/>
                </a:solidFill>
              </a:defRPr>
            </a:pPr>
            <a:r>
              <a:rPr lang="pl-PL" sz="2800" dirty="0"/>
              <a:t>Cel strategiczny 2 na lata 2021-2025</a:t>
            </a:r>
            <a:br>
              <a:rPr lang="pl-PL" sz="2800" dirty="0"/>
            </a:br>
            <a:r>
              <a:rPr lang="pl-PL" sz="2800" dirty="0">
                <a:solidFill>
                  <a:srgbClr val="000000"/>
                </a:solidFill>
              </a:rPr>
              <a:t>Rozwój sportu dzieci i młodzieży (1)</a:t>
            </a:r>
          </a:p>
        </p:txBody>
      </p:sp>
      <p:sp>
        <p:nvSpPr>
          <p:cNvPr id="596" name="Shape 596"/>
          <p:cNvSpPr>
            <a:spLocks noGrp="1"/>
          </p:cNvSpPr>
          <p:nvPr>
            <p:ph type="body" sz="quarter" idx="1"/>
          </p:nvPr>
        </p:nvSpPr>
        <p:spPr>
          <a:xfrm>
            <a:off x="626576" y="1062568"/>
            <a:ext cx="10801200" cy="738665"/>
          </a:xfrm>
          <a:prstGeom prst="rect">
            <a:avLst/>
          </a:prstGeom>
        </p:spPr>
        <p:txBody>
          <a:bodyPr/>
          <a:lstStyle/>
          <a:p>
            <a:pPr>
              <a:spcBef>
                <a:spcPts val="300"/>
              </a:spcBef>
              <a:defRPr sz="1400" b="1">
                <a:solidFill>
                  <a:srgbClr val="000000"/>
                </a:solidFill>
              </a:defRPr>
            </a:pPr>
            <a:r>
              <a:rPr lang="pl-PL" dirty="0"/>
              <a:t>Celem PZJ </a:t>
            </a:r>
            <a:r>
              <a:rPr lang="pl-PL" b="0" dirty="0"/>
              <a:t>jest zwiększenie poprzez odpowiedni system szkoleń i selekcji liczby zawodników w tych kategoriach wiekowych startujących w zawodach ogólnopolskich i międzynarodowych, zajmujących miejsca punktowane i medalowe na najważniejszych imprezach w Polsce i zagranicą.</a:t>
            </a:r>
          </a:p>
        </p:txBody>
      </p:sp>
      <p:grpSp>
        <p:nvGrpSpPr>
          <p:cNvPr id="599" name="Group 599"/>
          <p:cNvGrpSpPr/>
          <p:nvPr/>
        </p:nvGrpSpPr>
        <p:grpSpPr>
          <a:xfrm>
            <a:off x="695400" y="2348881"/>
            <a:ext cx="3384377" cy="4228190"/>
            <a:chOff x="0" y="0"/>
            <a:chExt cx="3384376" cy="3850053"/>
          </a:xfrm>
        </p:grpSpPr>
        <p:sp>
          <p:nvSpPr>
            <p:cNvPr id="597" name="Shape 597"/>
            <p:cNvSpPr/>
            <p:nvPr/>
          </p:nvSpPr>
          <p:spPr>
            <a:xfrm>
              <a:off x="0" y="0"/>
              <a:ext cx="3384376" cy="3850053"/>
            </a:xfrm>
            <a:prstGeom prst="rect">
              <a:avLst/>
            </a:prstGeom>
            <a:noFill/>
            <a:ln w="19050" cap="flat">
              <a:solidFill>
                <a:srgbClr val="CACED0"/>
              </a:solidFill>
              <a:prstDash val="solid"/>
              <a:round/>
            </a:ln>
            <a:effectLst/>
          </p:spPr>
          <p:txBody>
            <a:bodyPr wrap="square" lIns="45719" tIns="45719" rIns="45719" bIns="45719" numCol="1" anchor="t">
              <a:noAutofit/>
            </a:bodyPr>
            <a:lstStyle/>
            <a:p>
              <a:pPr defTabSz="914400">
                <a:defRPr sz="1400" b="1">
                  <a:latin typeface="+mn-lt"/>
                  <a:ea typeface="+mn-ea"/>
                  <a:cs typeface="+mn-cs"/>
                  <a:sym typeface="Arial"/>
                </a:defRPr>
              </a:pPr>
              <a:endParaRPr lang="pl-PL"/>
            </a:p>
          </p:txBody>
        </p:sp>
        <p:sp>
          <p:nvSpPr>
            <p:cNvPr id="598" name="Shape 598"/>
            <p:cNvSpPr/>
            <p:nvPr/>
          </p:nvSpPr>
          <p:spPr>
            <a:xfrm>
              <a:off x="0" y="0"/>
              <a:ext cx="3384376" cy="375487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marL="342900" indent="-342900" defTabSz="914400">
                <a:buSzPct val="100000"/>
                <a:buAutoNum type="arabicPeriod"/>
                <a:defRPr sz="1400" b="1">
                  <a:latin typeface="+mn-lt"/>
                  <a:ea typeface="+mn-ea"/>
                  <a:cs typeface="+mn-cs"/>
                  <a:sym typeface="Arial"/>
                </a:defRPr>
              </a:pPr>
              <a:r>
                <a:rPr lang="pl-PL" dirty="0"/>
                <a:t>Brak współpracy na linii PZJ – WZJ Kadry Wojewódzkie</a:t>
              </a:r>
              <a:endParaRPr lang="pl-PL" dirty="0">
                <a:solidFill>
                  <a:srgbClr val="FFFFFF"/>
                </a:solidFill>
                <a:latin typeface="Calibri"/>
                <a:ea typeface="Calibri"/>
                <a:cs typeface="Calibri"/>
                <a:sym typeface="Calibri"/>
              </a:endParaRPr>
            </a:p>
            <a:p>
              <a:pPr marL="342900" indent="-342900" defTabSz="914400">
                <a:buSzPct val="100000"/>
                <a:buAutoNum type="arabicPeriod"/>
                <a:defRPr sz="1400" b="1">
                  <a:latin typeface="+mn-lt"/>
                  <a:ea typeface="+mn-ea"/>
                  <a:cs typeface="+mn-cs"/>
                  <a:sym typeface="Arial"/>
                </a:defRPr>
              </a:pPr>
              <a:r>
                <a:rPr lang="pl-PL" dirty="0"/>
                <a:t>Brak szkoleń dla trenerów i instruktorów zajmujących się szkoleniem dzieci i młodzieży</a:t>
              </a:r>
            </a:p>
            <a:p>
              <a:pPr marL="342900" indent="-342900" defTabSz="914400">
                <a:buSzPct val="100000"/>
                <a:buAutoNum type="arabicPeriod"/>
                <a:defRPr sz="1400" b="1">
                  <a:latin typeface="+mn-lt"/>
                  <a:ea typeface="+mn-ea"/>
                  <a:cs typeface="+mn-cs"/>
                  <a:sym typeface="Arial"/>
                </a:defRPr>
              </a:pPr>
              <a:r>
                <a:rPr lang="pl-PL" dirty="0"/>
                <a:t>Brak systemu przygotowywania dzieci i młodzieży do startów w imprezach międzynarodowych / w Europie</a:t>
              </a:r>
            </a:p>
            <a:p>
              <a:pPr marL="342900" indent="-342900" defTabSz="914400">
                <a:buSzPct val="100000"/>
                <a:buAutoNum type="arabicPeriod"/>
                <a:defRPr sz="1400" b="1">
                  <a:latin typeface="+mn-lt"/>
                  <a:ea typeface="+mn-ea"/>
                  <a:cs typeface="+mn-cs"/>
                  <a:sym typeface="Arial"/>
                </a:defRPr>
              </a:pPr>
              <a:r>
                <a:rPr lang="pl-PL" dirty="0"/>
                <a:t>Duży potencjał zaangażowania rodziców i WZJ </a:t>
              </a:r>
              <a:r>
                <a:rPr lang="pl-PL" sz="1400" b="1" dirty="0">
                  <a:latin typeface="+mn-lt"/>
                  <a:ea typeface="+mn-ea"/>
                  <a:cs typeface="+mn-cs"/>
                </a:rPr>
                <a:t>(</a:t>
              </a:r>
              <a:r>
                <a:rPr lang="pl-PL" sz="1400" b="1" dirty="0">
                  <a:latin typeface="+mn-lt"/>
                  <a:ea typeface="+mn-ea"/>
                  <a:cs typeface="+mn-cs"/>
                  <a:sym typeface="Arial"/>
                </a:rPr>
                <a:t>niewykorzystany) </a:t>
              </a:r>
              <a:endParaRPr lang="pl-PL" sz="1400" b="1" dirty="0">
                <a:latin typeface="+mn-lt"/>
                <a:ea typeface="+mn-ea"/>
                <a:cs typeface="+mn-cs"/>
              </a:endParaRPr>
            </a:p>
            <a:p>
              <a:pPr marL="342900" indent="-342900" defTabSz="914400">
                <a:buSzPct val="100000"/>
                <a:buAutoNum type="arabicPeriod"/>
                <a:defRPr sz="1400" b="1">
                  <a:latin typeface="+mn-lt"/>
                  <a:ea typeface="+mn-ea"/>
                  <a:cs typeface="+mn-cs"/>
                  <a:sym typeface="Arial"/>
                </a:defRPr>
              </a:pPr>
              <a:r>
                <a:rPr lang="pl-PL" dirty="0"/>
                <a:t>Brak systemu staży krajowych i zagranicznych dla najlepszych zawodników</a:t>
              </a:r>
            </a:p>
            <a:p>
              <a:pPr defTabSz="914400">
                <a:defRPr sz="1400" b="1">
                  <a:latin typeface="+mn-lt"/>
                  <a:ea typeface="+mn-ea"/>
                  <a:cs typeface="+mn-cs"/>
                  <a:sym typeface="Arial"/>
                </a:defRPr>
              </a:pPr>
              <a:endParaRPr lang="pl-PL" dirty="0"/>
            </a:p>
            <a:p>
              <a:pPr defTabSz="914400">
                <a:defRPr sz="1400" b="1">
                  <a:latin typeface="+mn-lt"/>
                  <a:ea typeface="+mn-ea"/>
                  <a:cs typeface="+mn-cs"/>
                  <a:sym typeface="Arial"/>
                </a:defRPr>
              </a:pPr>
              <a:endParaRPr lang="pl-PL" dirty="0"/>
            </a:p>
            <a:p>
              <a:pPr defTabSz="914400">
                <a:defRPr sz="1400" b="1">
                  <a:latin typeface="+mn-lt"/>
                  <a:ea typeface="+mn-ea"/>
                  <a:cs typeface="+mn-cs"/>
                  <a:sym typeface="Arial"/>
                </a:defRPr>
              </a:pPr>
              <a:endParaRPr lang="pl-PL" dirty="0"/>
            </a:p>
          </p:txBody>
        </p:sp>
      </p:grpSp>
      <p:grpSp>
        <p:nvGrpSpPr>
          <p:cNvPr id="602" name="Group 602"/>
          <p:cNvGrpSpPr/>
          <p:nvPr/>
        </p:nvGrpSpPr>
        <p:grpSpPr>
          <a:xfrm>
            <a:off x="695400" y="1912187"/>
            <a:ext cx="3384377" cy="369330"/>
            <a:chOff x="0" y="-4645"/>
            <a:chExt cx="3384376" cy="369329"/>
          </a:xfrm>
        </p:grpSpPr>
        <p:sp>
          <p:nvSpPr>
            <p:cNvPr id="600" name="Shape 600"/>
            <p:cNvSpPr/>
            <p:nvPr/>
          </p:nvSpPr>
          <p:spPr>
            <a:xfrm>
              <a:off x="0" y="-1"/>
              <a:ext cx="3384376" cy="360042"/>
            </a:xfrm>
            <a:prstGeom prst="rect">
              <a:avLst/>
            </a:prstGeom>
            <a:noFill/>
            <a:ln w="25400" cap="flat">
              <a:solidFill>
                <a:srgbClr val="FF0000"/>
              </a:solidFill>
              <a:prstDash val="solid"/>
              <a:round/>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lang="pl-PL"/>
            </a:p>
          </p:txBody>
        </p:sp>
        <p:sp>
          <p:nvSpPr>
            <p:cNvPr id="601" name="Shape 601"/>
            <p:cNvSpPr/>
            <p:nvPr/>
          </p:nvSpPr>
          <p:spPr>
            <a:xfrm>
              <a:off x="0" y="-4645"/>
              <a:ext cx="3384376" cy="3693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b="1">
                  <a:latin typeface="Calibri"/>
                  <a:ea typeface="Calibri"/>
                  <a:cs typeface="Calibri"/>
                  <a:sym typeface="Calibri"/>
                </a:defRPr>
              </a:lvl1pPr>
            </a:lstStyle>
            <a:p>
              <a:r>
                <a:rPr lang="pl-PL" dirty="0">
                  <a:latin typeface="Corbel"/>
                  <a:ea typeface="Corbel"/>
                  <a:cs typeface="Corbel"/>
                  <a:sym typeface="Corbel"/>
                </a:rPr>
                <a:t>Diagnoza sytuacji / możliwości</a:t>
              </a:r>
            </a:p>
          </p:txBody>
        </p:sp>
      </p:grpSp>
      <p:grpSp>
        <p:nvGrpSpPr>
          <p:cNvPr id="605" name="Group 605"/>
          <p:cNvGrpSpPr/>
          <p:nvPr/>
        </p:nvGrpSpPr>
        <p:grpSpPr>
          <a:xfrm>
            <a:off x="4367807" y="2348880"/>
            <a:ext cx="7128794" cy="4228190"/>
            <a:chOff x="0" y="0"/>
            <a:chExt cx="7128792" cy="3850053"/>
          </a:xfrm>
        </p:grpSpPr>
        <p:sp>
          <p:nvSpPr>
            <p:cNvPr id="603" name="Shape 603"/>
            <p:cNvSpPr/>
            <p:nvPr/>
          </p:nvSpPr>
          <p:spPr>
            <a:xfrm>
              <a:off x="0" y="0"/>
              <a:ext cx="7128792" cy="3850053"/>
            </a:xfrm>
            <a:prstGeom prst="rect">
              <a:avLst/>
            </a:prstGeom>
            <a:noFill/>
            <a:ln w="19050" cap="flat">
              <a:solidFill>
                <a:srgbClr val="CACED0"/>
              </a:solidFill>
              <a:prstDash val="solid"/>
              <a:round/>
            </a:ln>
            <a:effectLst/>
          </p:spPr>
          <p:txBody>
            <a:bodyPr wrap="square" lIns="45719" tIns="45719" rIns="45719" bIns="45719" numCol="1" anchor="t">
              <a:noAutofit/>
            </a:bodyPr>
            <a:lstStyle/>
            <a:p>
              <a:pPr defTabSz="914400">
                <a:defRPr>
                  <a:solidFill>
                    <a:srgbClr val="FFFFFF"/>
                  </a:solidFill>
                  <a:latin typeface="Calibri"/>
                  <a:ea typeface="Calibri"/>
                  <a:cs typeface="Calibri"/>
                  <a:sym typeface="Calibri"/>
                </a:defRPr>
              </a:pPr>
              <a:endParaRPr lang="pl-PL"/>
            </a:p>
          </p:txBody>
        </p:sp>
        <p:sp>
          <p:nvSpPr>
            <p:cNvPr id="604" name="Shape 604"/>
            <p:cNvSpPr/>
            <p:nvPr/>
          </p:nvSpPr>
          <p:spPr>
            <a:xfrm>
              <a:off x="0" y="0"/>
              <a:ext cx="7128792" cy="381141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marL="342900" indent="-342900" defTabSz="914400">
                <a:buSzPct val="100000"/>
                <a:buAutoNum type="arabicPeriod"/>
                <a:defRPr sz="1400" b="1">
                  <a:latin typeface="+mn-lt"/>
                  <a:ea typeface="+mn-ea"/>
                  <a:cs typeface="+mn-cs"/>
                  <a:sym typeface="Arial"/>
                </a:defRPr>
              </a:pPr>
              <a:r>
                <a:rPr lang="pl-PL" dirty="0"/>
                <a:t>Stworzenie i prowadzenie rankingów regionalnych i ogólnopolskich</a:t>
              </a:r>
              <a:endParaRPr lang="pl-PL" dirty="0">
                <a:solidFill>
                  <a:srgbClr val="FFFFFF"/>
                </a:solidFill>
                <a:latin typeface="Calibri"/>
                <a:ea typeface="Calibri"/>
                <a:cs typeface="Calibri"/>
                <a:sym typeface="Calibri"/>
              </a:endParaRPr>
            </a:p>
            <a:p>
              <a:pPr marL="342900" indent="-342900" defTabSz="914400">
                <a:buSzPct val="100000"/>
                <a:buAutoNum type="arabicPeriod"/>
                <a:defRPr sz="1400" b="1">
                  <a:latin typeface="+mn-lt"/>
                  <a:ea typeface="+mn-ea"/>
                  <a:cs typeface="+mn-cs"/>
                  <a:sym typeface="Arial"/>
                </a:defRPr>
              </a:pPr>
              <a:r>
                <a:rPr lang="pl-PL" dirty="0"/>
                <a:t>Prowadzenie centralnej bazy wyników zawodników i koni </a:t>
              </a:r>
              <a:endParaRPr lang="pl-PL" dirty="0">
                <a:solidFill>
                  <a:srgbClr val="FFFFFF"/>
                </a:solidFill>
                <a:latin typeface="Calibri"/>
                <a:ea typeface="Calibri"/>
                <a:cs typeface="Calibri"/>
                <a:sym typeface="Calibri"/>
              </a:endParaRPr>
            </a:p>
            <a:p>
              <a:pPr marL="342900" indent="-342900" defTabSz="914400">
                <a:buSzPct val="100000"/>
                <a:buFontTx/>
                <a:buAutoNum type="arabicPeriod"/>
                <a:defRPr sz="1400" b="1">
                  <a:latin typeface="+mn-lt"/>
                  <a:ea typeface="+mn-ea"/>
                  <a:cs typeface="+mn-cs"/>
                  <a:sym typeface="Arial"/>
                </a:defRPr>
              </a:pPr>
              <a:r>
                <a:rPr lang="pl-PL" sz="1400" b="1" dirty="0">
                  <a:sym typeface="Arial"/>
                </a:rPr>
                <a:t>Stworzenie systemu motywacyjnego dla zawodników oraz wsparcie dla organizatorów w obszarze fundowania nagród dla młodych zawodników.</a:t>
              </a:r>
            </a:p>
            <a:p>
              <a:pPr marL="342900" indent="-342900" defTabSz="914400">
                <a:buSzPct val="100000"/>
                <a:buAutoNum type="arabicPeriod"/>
                <a:defRPr sz="1400" b="1">
                  <a:latin typeface="+mn-lt"/>
                  <a:ea typeface="+mn-ea"/>
                  <a:cs typeface="+mn-cs"/>
                  <a:sym typeface="Arial"/>
                </a:defRPr>
              </a:pPr>
              <a:r>
                <a:rPr lang="pl-PL" dirty="0"/>
                <a:t>Stworzenie systemu konsultacji dla zawodników i trenerów umożliwiających rozwój umiejętności oraz przygotowanie planów treningów i startów</a:t>
              </a:r>
              <a:endParaRPr lang="pl-PL" dirty="0">
                <a:solidFill>
                  <a:srgbClr val="FFFFFF"/>
                </a:solidFill>
                <a:latin typeface="Calibri"/>
                <a:ea typeface="Calibri"/>
                <a:cs typeface="Calibri"/>
                <a:sym typeface="Calibri"/>
              </a:endParaRPr>
            </a:p>
            <a:p>
              <a:pPr marL="342900" indent="-342900" defTabSz="914400">
                <a:buSzPct val="100000"/>
                <a:buAutoNum type="arabicPeriod"/>
                <a:defRPr sz="1400" b="1">
                  <a:latin typeface="+mn-lt"/>
                  <a:ea typeface="+mn-ea"/>
                  <a:cs typeface="+mn-cs"/>
                  <a:sym typeface="Arial"/>
                </a:defRPr>
              </a:pPr>
              <a:r>
                <a:rPr lang="pl-PL" dirty="0"/>
                <a:t>Stworzenie systemu szkoleń dla trenerów i </a:t>
              </a:r>
              <a:r>
                <a:rPr lang="pl-PL" sz="1400" b="1" dirty="0">
                  <a:latin typeface="+mn-lt"/>
                  <a:ea typeface="+mn-ea"/>
                  <a:cs typeface="+mn-cs"/>
                </a:rPr>
                <a:t>instruktorów </a:t>
              </a:r>
              <a:r>
                <a:rPr lang="pl-PL" sz="1400" b="1" dirty="0">
                  <a:latin typeface="+mn-lt"/>
                  <a:ea typeface="+mn-ea"/>
                  <a:cs typeface="+mn-cs"/>
                  <a:sym typeface="Arial"/>
                </a:rPr>
                <a:t>zajmujących się szkoleniem </a:t>
              </a:r>
              <a:r>
                <a:rPr lang="pl-PL" sz="1400" b="1" dirty="0">
                  <a:solidFill>
                    <a:schemeClr val="tx1"/>
                  </a:solidFill>
                  <a:latin typeface="+mn-lt"/>
                  <a:ea typeface="+mn-ea"/>
                  <a:cs typeface="+mn-cs"/>
                  <a:sym typeface="Arial"/>
                </a:rPr>
                <a:t>dzieci i młodzieży, rozwój Uczniowskich Klubów Jeździeckich</a:t>
              </a:r>
              <a:endParaRPr lang="pl-PL" sz="1400" b="1" dirty="0">
                <a:solidFill>
                  <a:schemeClr val="tx1"/>
                </a:solidFill>
                <a:latin typeface="+mn-lt"/>
                <a:ea typeface="+mn-ea"/>
                <a:cs typeface="+mn-cs"/>
              </a:endParaRPr>
            </a:p>
            <a:p>
              <a:pPr marL="342900" indent="-342900" defTabSz="914400">
                <a:buSzPct val="100000"/>
                <a:buFontTx/>
                <a:buAutoNum type="arabicPeriod"/>
                <a:defRPr sz="1400" b="1">
                  <a:latin typeface="+mn-lt"/>
                  <a:ea typeface="+mn-ea"/>
                  <a:cs typeface="+mn-cs"/>
                  <a:sym typeface="Arial"/>
                </a:defRPr>
              </a:pPr>
              <a:r>
                <a:rPr lang="pl-PL" sz="1400" b="1" dirty="0">
                  <a:solidFill>
                    <a:schemeClr val="tx1"/>
                  </a:solidFill>
                  <a:latin typeface="+mn-lt"/>
                  <a:ea typeface="+mn-ea"/>
                  <a:cs typeface="+mn-cs"/>
                </a:rPr>
                <a:t>Pełne wykorzystanie środków ministerialnych ponad 1 mln z uwzględnieniem potrzeb wszystkich konkurencji i szkolenia dzieci i młodzieży</a:t>
              </a:r>
            </a:p>
            <a:p>
              <a:pPr marL="342900" indent="-342900" defTabSz="914400">
                <a:buSzPct val="100000"/>
                <a:buAutoNum type="arabicPeriod"/>
                <a:defRPr sz="1400" b="1">
                  <a:latin typeface="+mn-lt"/>
                  <a:ea typeface="+mn-ea"/>
                  <a:cs typeface="+mn-cs"/>
                  <a:sym typeface="Arial"/>
                </a:defRPr>
              </a:pPr>
              <a:r>
                <a:rPr lang="pl-PL" dirty="0">
                  <a:solidFill>
                    <a:schemeClr val="tx1"/>
                  </a:solidFill>
                </a:rPr>
                <a:t>Przejrzyste regulaminy nagradzania i ścieżki rozwoju dla młodych zawodników</a:t>
              </a:r>
            </a:p>
            <a:p>
              <a:pPr marL="342900" indent="-342900" defTabSz="914400">
                <a:buSzPct val="100000"/>
                <a:buAutoNum type="arabicPeriod"/>
                <a:defRPr sz="1400" b="1">
                  <a:latin typeface="+mn-lt"/>
                  <a:ea typeface="+mn-ea"/>
                  <a:cs typeface="+mn-cs"/>
                  <a:sym typeface="Arial"/>
                </a:defRPr>
              </a:pPr>
              <a:r>
                <a:rPr lang="pl-PL" dirty="0">
                  <a:solidFill>
                    <a:schemeClr val="tx1"/>
                  </a:solidFill>
                </a:rPr>
                <a:t>Wyjazdy szkoleniowe na imprezy międzynarodowe i Mistrzostwa Europy</a:t>
              </a:r>
            </a:p>
            <a:p>
              <a:pPr marL="342900" indent="-342900" defTabSz="914400">
                <a:buSzPct val="100000"/>
                <a:buAutoNum type="arabicPeriod"/>
                <a:defRPr sz="1400" b="1">
                  <a:latin typeface="+mn-lt"/>
                  <a:ea typeface="+mn-ea"/>
                  <a:cs typeface="+mn-cs"/>
                  <a:sym typeface="Arial"/>
                </a:defRPr>
              </a:pPr>
              <a:r>
                <a:rPr lang="pl-PL" dirty="0">
                  <a:solidFill>
                    <a:schemeClr val="tx1"/>
                  </a:solidFill>
                </a:rPr>
                <a:t>Staże dla najlepszych zawodników w ośrodkach krajowych i zagranicznych</a:t>
              </a:r>
            </a:p>
            <a:p>
              <a:pPr marL="342900" indent="-342900" defTabSz="914400">
                <a:buSzPct val="100000"/>
                <a:buFontTx/>
                <a:buAutoNum type="arabicPeriod"/>
                <a:defRPr sz="1400" b="1">
                  <a:latin typeface="+mn-lt"/>
                  <a:ea typeface="+mn-ea"/>
                  <a:cs typeface="+mn-cs"/>
                  <a:sym typeface="Arial"/>
                </a:defRPr>
              </a:pPr>
              <a:r>
                <a:rPr lang="pl-PL" sz="1400" b="1" dirty="0">
                  <a:solidFill>
                    <a:schemeClr val="tx1"/>
                  </a:solidFill>
                  <a:sym typeface="Arial"/>
                </a:rPr>
                <a:t>Promocja działań Fair Play we współzawodnictwie sportowym oraz całym jeździectwie</a:t>
              </a:r>
            </a:p>
            <a:p>
              <a:pPr marL="342900" indent="-342900" defTabSz="914400">
                <a:buSzPct val="100000"/>
                <a:buFontTx/>
                <a:buAutoNum type="arabicPeriod"/>
                <a:defRPr sz="1400" b="1">
                  <a:latin typeface="+mn-lt"/>
                  <a:ea typeface="+mn-ea"/>
                  <a:cs typeface="+mn-cs"/>
                  <a:sym typeface="Arial"/>
                </a:defRPr>
              </a:pPr>
              <a:r>
                <a:rPr lang="pl-PL" sz="1400" b="1" dirty="0">
                  <a:solidFill>
                    <a:schemeClr val="tx1"/>
                  </a:solidFill>
                  <a:sym typeface="Arial"/>
                </a:rPr>
                <a:t>Ujednolicenie zasad działania i regulaminów oraz koordynacja zasad funkcjonowania Kadr Wojewódzkich</a:t>
              </a:r>
              <a:r>
                <a:rPr lang="pl-PL" dirty="0"/>
                <a:t> jako zaplecza Kadry Narodowej</a:t>
              </a:r>
            </a:p>
            <a:p>
              <a:pPr marL="342900" indent="-342900" defTabSz="914400">
                <a:buSzPct val="100000"/>
                <a:buFontTx/>
                <a:buAutoNum type="arabicPeriod"/>
                <a:defRPr sz="1400" b="1">
                  <a:latin typeface="+mn-lt"/>
                  <a:ea typeface="+mn-ea"/>
                  <a:cs typeface="+mn-cs"/>
                  <a:sym typeface="Arial"/>
                </a:defRPr>
              </a:pPr>
              <a:r>
                <a:rPr lang="pl-PL" sz="1400" b="1" dirty="0">
                  <a:solidFill>
                    <a:schemeClr val="tx1"/>
                  </a:solidFill>
                  <a:sym typeface="Arial"/>
                </a:rPr>
                <a:t>Stworzenie bazy szkoleniowej PZJ przy współpracy z ministerstwami, KOWR poprzez zakup, dzierżawę lub współpracę z istniejącymi ośrodkami jeździeckim</a:t>
              </a:r>
            </a:p>
          </p:txBody>
        </p:sp>
      </p:grpSp>
      <p:grpSp>
        <p:nvGrpSpPr>
          <p:cNvPr id="608" name="Group 608"/>
          <p:cNvGrpSpPr/>
          <p:nvPr/>
        </p:nvGrpSpPr>
        <p:grpSpPr>
          <a:xfrm>
            <a:off x="4367807" y="1912187"/>
            <a:ext cx="7128794" cy="369330"/>
            <a:chOff x="0" y="-4645"/>
            <a:chExt cx="7128792" cy="369329"/>
          </a:xfrm>
        </p:grpSpPr>
        <p:sp>
          <p:nvSpPr>
            <p:cNvPr id="606" name="Shape 606"/>
            <p:cNvSpPr/>
            <p:nvPr/>
          </p:nvSpPr>
          <p:spPr>
            <a:xfrm>
              <a:off x="0" y="-1"/>
              <a:ext cx="7128792" cy="360042"/>
            </a:xfrm>
            <a:prstGeom prst="rect">
              <a:avLst/>
            </a:prstGeom>
            <a:noFill/>
            <a:ln w="25400" cap="flat">
              <a:solidFill>
                <a:srgbClr val="00B050"/>
              </a:solidFill>
              <a:prstDash val="solid"/>
              <a:round/>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lang="pl-PL"/>
            </a:p>
          </p:txBody>
        </p:sp>
        <p:sp>
          <p:nvSpPr>
            <p:cNvPr id="607" name="Shape 607"/>
            <p:cNvSpPr/>
            <p:nvPr/>
          </p:nvSpPr>
          <p:spPr>
            <a:xfrm>
              <a:off x="0" y="-4645"/>
              <a:ext cx="7128792" cy="3693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b="1">
                  <a:latin typeface="Calibri"/>
                  <a:ea typeface="Calibri"/>
                  <a:cs typeface="Calibri"/>
                  <a:sym typeface="Calibri"/>
                </a:defRPr>
              </a:lvl1pPr>
            </a:lstStyle>
            <a:p>
              <a:r>
                <a:rPr lang="pl-PL"/>
                <a:t>Propozycja działań</a:t>
              </a:r>
            </a:p>
          </p:txBody>
        </p:sp>
      </p:grpSp>
      <p:sp>
        <p:nvSpPr>
          <p:cNvPr id="18" name="Shape 330">
            <a:extLst>
              <a:ext uri="{FF2B5EF4-FFF2-40B4-BE49-F238E27FC236}">
                <a16:creationId xmlns:a16="http://schemas.microsoft.com/office/drawing/2014/main" id="{C1A528AD-DEDA-4F61-A405-67FF1E97B014}"/>
              </a:ext>
            </a:extLst>
          </p:cNvPr>
          <p:cNvSpPr/>
          <p:nvPr/>
        </p:nvSpPr>
        <p:spPr>
          <a:xfrm>
            <a:off x="609600" y="6610424"/>
            <a:ext cx="7920002" cy="24622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defTabSz="914400">
              <a:defRPr sz="1000">
                <a:solidFill>
                  <a:srgbClr val="888888"/>
                </a:solidFill>
                <a:latin typeface="Arial Narrow"/>
                <a:ea typeface="Arial Narrow"/>
                <a:cs typeface="Arial Narrow"/>
                <a:sym typeface="Arial Narrow"/>
              </a:defRPr>
            </a:lvl1pPr>
          </a:lstStyle>
          <a:p>
            <a:r>
              <a:rPr lang="pl-PL" dirty="0"/>
              <a:t>Strategia Rozwoju Polskiego Jeździectwa 2021-2025 | Wrzesień 2021 r.</a:t>
            </a: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 name="Shape 611"/>
          <p:cNvSpPr>
            <a:spLocks noGrp="1"/>
          </p:cNvSpPr>
          <p:nvPr>
            <p:ph type="sldNum" sz="quarter" idx="2"/>
          </p:nvPr>
        </p:nvSpPr>
        <p:spPr>
          <a:xfrm>
            <a:off x="11349005" y="6415804"/>
            <a:ext cx="233395" cy="246221"/>
          </a:xfrm>
          <a:prstGeom prst="rect">
            <a:avLst/>
          </a:prstGeom>
          <a:extLst>
            <a:ext uri="{C572A759-6A51-4108-AA02-DFA0A04FC94B}">
              <ma14:wrappingTextBoxFlag xmlns:ma14="http://schemas.microsoft.com/office/mac/drawingml/2011/main" xmlns="" val="1"/>
            </a:ext>
          </a:extLst>
        </p:spPr>
        <p:txBody>
          <a:bodyPr/>
          <a:lstStyle>
            <a:lvl1pPr defTabSz="914400"/>
          </a:lstStyle>
          <a:p>
            <a:fld id="{86CB4B4D-7CA3-9044-876B-883B54F8677D}" type="slidenum">
              <a:rPr lang="pl-PL"/>
              <a:t>18</a:t>
            </a:fld>
            <a:endParaRPr lang="pl-PL"/>
          </a:p>
        </p:txBody>
      </p:sp>
      <p:sp>
        <p:nvSpPr>
          <p:cNvPr id="612" name="Shape 612"/>
          <p:cNvSpPr>
            <a:spLocks noGrp="1"/>
          </p:cNvSpPr>
          <p:nvPr>
            <p:ph type="title"/>
          </p:nvPr>
        </p:nvSpPr>
        <p:spPr>
          <a:xfrm>
            <a:off x="609600" y="274638"/>
            <a:ext cx="10972800" cy="778099"/>
          </a:xfrm>
          <a:prstGeom prst="rect">
            <a:avLst/>
          </a:prstGeom>
        </p:spPr>
        <p:txBody>
          <a:bodyPr>
            <a:noAutofit/>
          </a:bodyPr>
          <a:lstStyle/>
          <a:p>
            <a:pPr defTabSz="896111">
              <a:defRPr sz="2352">
                <a:solidFill>
                  <a:srgbClr val="43B02A"/>
                </a:solidFill>
              </a:defRPr>
            </a:pPr>
            <a:r>
              <a:rPr lang="pl-PL" sz="2800" dirty="0"/>
              <a:t>Cel strategiczny 2 na lata 2021-2025</a:t>
            </a:r>
            <a:br>
              <a:rPr lang="pl-PL" sz="2800" dirty="0"/>
            </a:br>
            <a:r>
              <a:rPr lang="pl-PL" sz="2800" dirty="0">
                <a:solidFill>
                  <a:srgbClr val="000000"/>
                </a:solidFill>
              </a:rPr>
              <a:t>Rozwój sportu dzieci i młodzieży (2)</a:t>
            </a:r>
          </a:p>
        </p:txBody>
      </p:sp>
      <p:sp>
        <p:nvSpPr>
          <p:cNvPr id="613" name="Shape 613"/>
          <p:cNvSpPr>
            <a:spLocks noGrp="1"/>
          </p:cNvSpPr>
          <p:nvPr>
            <p:ph type="body" sz="quarter" idx="1"/>
          </p:nvPr>
        </p:nvSpPr>
        <p:spPr>
          <a:xfrm>
            <a:off x="616742" y="1062568"/>
            <a:ext cx="10801200" cy="738665"/>
          </a:xfrm>
          <a:prstGeom prst="rect">
            <a:avLst/>
          </a:prstGeom>
        </p:spPr>
        <p:txBody>
          <a:bodyPr/>
          <a:lstStyle/>
          <a:p>
            <a:pPr>
              <a:spcBef>
                <a:spcPts val="300"/>
              </a:spcBef>
              <a:defRPr sz="1400" b="1">
                <a:solidFill>
                  <a:srgbClr val="000000"/>
                </a:solidFill>
              </a:defRPr>
            </a:pPr>
            <a:r>
              <a:rPr lang="pl-PL" dirty="0"/>
              <a:t>Celem PZJ </a:t>
            </a:r>
            <a:r>
              <a:rPr lang="pl-PL" b="0" dirty="0"/>
              <a:t>jest zwiększenie poprzez odpowiedni system szkoleń i selekcji liczby zawodników w tych kategoriach wiekowych startujących w zawodach ogólnopolskich i międzynarodowych, zajmujących miejsca punktowane i medalowe na najważniejszych imprezach w Polsce i zagranicą.</a:t>
            </a:r>
          </a:p>
        </p:txBody>
      </p:sp>
      <p:grpSp>
        <p:nvGrpSpPr>
          <p:cNvPr id="616" name="Group 616"/>
          <p:cNvGrpSpPr/>
          <p:nvPr/>
        </p:nvGrpSpPr>
        <p:grpSpPr>
          <a:xfrm>
            <a:off x="695400" y="2348881"/>
            <a:ext cx="3384377" cy="1384993"/>
            <a:chOff x="0" y="0"/>
            <a:chExt cx="3384376" cy="1384991"/>
          </a:xfrm>
        </p:grpSpPr>
        <p:sp>
          <p:nvSpPr>
            <p:cNvPr id="614" name="Shape 614"/>
            <p:cNvSpPr/>
            <p:nvPr/>
          </p:nvSpPr>
          <p:spPr>
            <a:xfrm>
              <a:off x="0" y="0"/>
              <a:ext cx="3384376" cy="1328130"/>
            </a:xfrm>
            <a:prstGeom prst="rect">
              <a:avLst/>
            </a:prstGeom>
            <a:noFill/>
            <a:ln w="19050" cap="flat">
              <a:solidFill>
                <a:srgbClr val="CACED0"/>
              </a:solidFill>
              <a:prstDash val="solid"/>
              <a:round/>
            </a:ln>
            <a:effectLst/>
          </p:spPr>
          <p:txBody>
            <a:bodyPr wrap="square" lIns="45719" tIns="45719" rIns="45719" bIns="45719" numCol="1" anchor="t">
              <a:noAutofit/>
            </a:bodyPr>
            <a:lstStyle/>
            <a:p>
              <a:pPr defTabSz="914400">
                <a:defRPr>
                  <a:solidFill>
                    <a:srgbClr val="FFFFFF"/>
                  </a:solidFill>
                  <a:latin typeface="Calibri"/>
                  <a:ea typeface="Calibri"/>
                  <a:cs typeface="Calibri"/>
                  <a:sym typeface="Calibri"/>
                </a:defRPr>
              </a:pPr>
              <a:endParaRPr lang="pl-PL"/>
            </a:p>
          </p:txBody>
        </p:sp>
        <p:sp>
          <p:nvSpPr>
            <p:cNvPr id="615" name="Shape 615"/>
            <p:cNvSpPr/>
            <p:nvPr/>
          </p:nvSpPr>
          <p:spPr>
            <a:xfrm>
              <a:off x="0" y="0"/>
              <a:ext cx="3384376" cy="138499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marL="342900" indent="-342900" defTabSz="914400">
                <a:buSzPct val="100000"/>
                <a:buAutoNum type="arabicPeriod"/>
                <a:defRPr sz="1400" b="1">
                  <a:latin typeface="+mn-lt"/>
                  <a:ea typeface="+mn-ea"/>
                  <a:cs typeface="+mn-cs"/>
                  <a:sym typeface="Arial"/>
                </a:defRPr>
              </a:pPr>
              <a:r>
                <a:rPr lang="pl-PL" dirty="0"/>
                <a:t>Wiceprezes ds. szkoleniowych</a:t>
              </a:r>
            </a:p>
            <a:p>
              <a:pPr marL="342900" indent="-342900" defTabSz="914400">
                <a:buSzPct val="100000"/>
                <a:buAutoNum type="arabicPeriod"/>
                <a:defRPr sz="1400" b="1">
                  <a:latin typeface="+mn-lt"/>
                  <a:ea typeface="+mn-ea"/>
                  <a:cs typeface="+mn-cs"/>
                  <a:sym typeface="Arial"/>
                </a:defRPr>
              </a:pPr>
              <a:r>
                <a:rPr lang="pl-PL" dirty="0"/>
                <a:t>Członek zarządu ds. sportu</a:t>
              </a:r>
            </a:p>
            <a:p>
              <a:pPr marL="342900" indent="-342900" defTabSz="914400">
                <a:buSzPct val="100000"/>
                <a:buFontTx/>
                <a:buAutoNum type="arabicPeriod"/>
                <a:defRPr sz="1400" b="1">
                  <a:latin typeface="+mn-lt"/>
                  <a:ea typeface="+mn-ea"/>
                  <a:cs typeface="+mn-cs"/>
                  <a:sym typeface="Arial"/>
                </a:defRPr>
              </a:pPr>
              <a:r>
                <a:rPr lang="pl-PL" sz="1400" b="1" dirty="0">
                  <a:sym typeface="Arial"/>
                </a:rPr>
                <a:t>Trener Kadry Narodowej danej konkurencji</a:t>
              </a:r>
            </a:p>
            <a:p>
              <a:pPr marL="342900" indent="-342900" defTabSz="914400">
                <a:buSzPct val="100000"/>
                <a:buFontTx/>
                <a:buAutoNum type="arabicPeriod"/>
                <a:defRPr sz="1400" b="1">
                  <a:latin typeface="+mn-lt"/>
                  <a:ea typeface="+mn-ea"/>
                  <a:cs typeface="+mn-cs"/>
                  <a:sym typeface="Arial"/>
                </a:defRPr>
              </a:pPr>
              <a:r>
                <a:rPr lang="pl-PL" sz="1400" b="1" dirty="0">
                  <a:sym typeface="Arial"/>
                </a:rPr>
                <a:t>WZJ</a:t>
              </a:r>
              <a:endParaRPr lang="pl-PL" dirty="0"/>
            </a:p>
            <a:p>
              <a:pPr marL="342900" indent="-342900" defTabSz="914400">
                <a:buSzPct val="100000"/>
                <a:buAutoNum type="arabicPeriod"/>
                <a:defRPr sz="1400" b="1">
                  <a:latin typeface="+mn-lt"/>
                  <a:ea typeface="+mn-ea"/>
                  <a:cs typeface="+mn-cs"/>
                  <a:sym typeface="Arial"/>
                </a:defRPr>
              </a:pPr>
              <a:endParaRPr lang="pl-PL" dirty="0"/>
            </a:p>
          </p:txBody>
        </p:sp>
      </p:grpSp>
      <p:grpSp>
        <p:nvGrpSpPr>
          <p:cNvPr id="619" name="Group 619"/>
          <p:cNvGrpSpPr/>
          <p:nvPr/>
        </p:nvGrpSpPr>
        <p:grpSpPr>
          <a:xfrm>
            <a:off x="695400" y="1912187"/>
            <a:ext cx="3384377" cy="369330"/>
            <a:chOff x="0" y="-4645"/>
            <a:chExt cx="3384376" cy="369329"/>
          </a:xfrm>
        </p:grpSpPr>
        <p:sp>
          <p:nvSpPr>
            <p:cNvPr id="617" name="Shape 617"/>
            <p:cNvSpPr/>
            <p:nvPr/>
          </p:nvSpPr>
          <p:spPr>
            <a:xfrm>
              <a:off x="0" y="-1"/>
              <a:ext cx="3384376" cy="360042"/>
            </a:xfrm>
            <a:prstGeom prst="rect">
              <a:avLst/>
            </a:prstGeom>
            <a:noFill/>
            <a:ln w="25400" cap="flat">
              <a:solidFill>
                <a:srgbClr val="0070C0"/>
              </a:solidFill>
              <a:prstDash val="solid"/>
              <a:round/>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lang="pl-PL"/>
            </a:p>
          </p:txBody>
        </p:sp>
        <p:sp>
          <p:nvSpPr>
            <p:cNvPr id="618" name="Shape 618"/>
            <p:cNvSpPr/>
            <p:nvPr/>
          </p:nvSpPr>
          <p:spPr>
            <a:xfrm>
              <a:off x="0" y="-4645"/>
              <a:ext cx="3384376" cy="3693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b="1">
                  <a:latin typeface="Calibri"/>
                  <a:ea typeface="Calibri"/>
                  <a:cs typeface="Calibri"/>
                  <a:sym typeface="Calibri"/>
                </a:defRPr>
              </a:lvl1pPr>
            </a:lstStyle>
            <a:p>
              <a:r>
                <a:rPr lang="pl-PL"/>
                <a:t>Osoby odpowiedzialne</a:t>
              </a:r>
            </a:p>
          </p:txBody>
        </p:sp>
      </p:grpSp>
      <p:grpSp>
        <p:nvGrpSpPr>
          <p:cNvPr id="622" name="Group 622"/>
          <p:cNvGrpSpPr/>
          <p:nvPr/>
        </p:nvGrpSpPr>
        <p:grpSpPr>
          <a:xfrm>
            <a:off x="4367807" y="2348880"/>
            <a:ext cx="3384378" cy="3850055"/>
            <a:chOff x="0" y="0"/>
            <a:chExt cx="3384376" cy="3850053"/>
          </a:xfrm>
        </p:grpSpPr>
        <p:sp>
          <p:nvSpPr>
            <p:cNvPr id="620" name="Shape 620"/>
            <p:cNvSpPr/>
            <p:nvPr/>
          </p:nvSpPr>
          <p:spPr>
            <a:xfrm>
              <a:off x="0" y="0"/>
              <a:ext cx="3384376" cy="3850053"/>
            </a:xfrm>
            <a:prstGeom prst="rect">
              <a:avLst/>
            </a:prstGeom>
            <a:noFill/>
            <a:ln w="19050" cap="flat">
              <a:solidFill>
                <a:srgbClr val="CACED0"/>
              </a:solidFill>
              <a:prstDash val="solid"/>
              <a:round/>
            </a:ln>
            <a:effectLst/>
          </p:spPr>
          <p:txBody>
            <a:bodyPr wrap="square" lIns="45719" tIns="45719" rIns="45719" bIns="45719" numCol="1" anchor="t">
              <a:noAutofit/>
            </a:bodyPr>
            <a:lstStyle/>
            <a:p>
              <a:pPr defTabSz="914400">
                <a:defRPr>
                  <a:solidFill>
                    <a:srgbClr val="FFFFFF"/>
                  </a:solidFill>
                  <a:latin typeface="Calibri"/>
                  <a:ea typeface="Calibri"/>
                  <a:cs typeface="Calibri"/>
                  <a:sym typeface="Calibri"/>
                </a:defRPr>
              </a:pPr>
              <a:endParaRPr lang="pl-PL"/>
            </a:p>
          </p:txBody>
        </p:sp>
        <p:sp>
          <p:nvSpPr>
            <p:cNvPr id="621" name="Shape 621"/>
            <p:cNvSpPr/>
            <p:nvPr/>
          </p:nvSpPr>
          <p:spPr>
            <a:xfrm>
              <a:off x="0" y="0"/>
              <a:ext cx="3384376" cy="52321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marL="342900" indent="-342900" defTabSz="914400">
                <a:buSzPct val="100000"/>
                <a:buAutoNum type="arabicPeriod"/>
                <a:defRPr sz="1400" b="1">
                  <a:latin typeface="+mn-lt"/>
                  <a:ea typeface="+mn-ea"/>
                  <a:cs typeface="+mn-cs"/>
                  <a:sym typeface="Arial"/>
                </a:defRPr>
              </a:lvl1pPr>
            </a:lstStyle>
            <a:p>
              <a:r>
                <a:rPr lang="pl-PL" dirty="0"/>
                <a:t>Kadra PZJ</a:t>
              </a:r>
            </a:p>
            <a:p>
              <a:r>
                <a:rPr lang="pl-PL" dirty="0"/>
                <a:t>Kadry wojewódzkie WZJ</a:t>
              </a:r>
            </a:p>
          </p:txBody>
        </p:sp>
      </p:grpSp>
      <p:grpSp>
        <p:nvGrpSpPr>
          <p:cNvPr id="625" name="Group 625"/>
          <p:cNvGrpSpPr/>
          <p:nvPr/>
        </p:nvGrpSpPr>
        <p:grpSpPr>
          <a:xfrm>
            <a:off x="4367807" y="1912187"/>
            <a:ext cx="3384378" cy="369330"/>
            <a:chOff x="0" y="-4645"/>
            <a:chExt cx="3384376" cy="369329"/>
          </a:xfrm>
        </p:grpSpPr>
        <p:sp>
          <p:nvSpPr>
            <p:cNvPr id="623" name="Shape 623"/>
            <p:cNvSpPr/>
            <p:nvPr/>
          </p:nvSpPr>
          <p:spPr>
            <a:xfrm>
              <a:off x="0" y="-1"/>
              <a:ext cx="3384376" cy="360042"/>
            </a:xfrm>
            <a:prstGeom prst="rect">
              <a:avLst/>
            </a:prstGeom>
            <a:noFill/>
            <a:ln w="25400" cap="flat">
              <a:solidFill>
                <a:srgbClr val="FFC000"/>
              </a:solidFill>
              <a:prstDash val="solid"/>
              <a:round/>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lang="pl-PL"/>
            </a:p>
          </p:txBody>
        </p:sp>
        <p:sp>
          <p:nvSpPr>
            <p:cNvPr id="624" name="Shape 624"/>
            <p:cNvSpPr/>
            <p:nvPr/>
          </p:nvSpPr>
          <p:spPr>
            <a:xfrm>
              <a:off x="0" y="-4645"/>
              <a:ext cx="3384376" cy="3693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b="1">
                  <a:latin typeface="Calibri"/>
                  <a:ea typeface="Calibri"/>
                  <a:cs typeface="Calibri"/>
                  <a:sym typeface="Calibri"/>
                </a:defRPr>
              </a:lvl1pPr>
            </a:lstStyle>
            <a:p>
              <a:r>
                <a:rPr lang="pl-PL" dirty="0"/>
                <a:t>Stan wyjściowy 2020</a:t>
              </a:r>
            </a:p>
          </p:txBody>
        </p:sp>
      </p:grpSp>
      <p:grpSp>
        <p:nvGrpSpPr>
          <p:cNvPr id="628" name="Group 628"/>
          <p:cNvGrpSpPr/>
          <p:nvPr/>
        </p:nvGrpSpPr>
        <p:grpSpPr>
          <a:xfrm>
            <a:off x="8112224" y="2348880"/>
            <a:ext cx="3384378" cy="3850055"/>
            <a:chOff x="0" y="0"/>
            <a:chExt cx="3384376" cy="3850053"/>
          </a:xfrm>
        </p:grpSpPr>
        <p:sp>
          <p:nvSpPr>
            <p:cNvPr id="626" name="Shape 626"/>
            <p:cNvSpPr/>
            <p:nvPr/>
          </p:nvSpPr>
          <p:spPr>
            <a:xfrm>
              <a:off x="0" y="0"/>
              <a:ext cx="3384376" cy="3850053"/>
            </a:xfrm>
            <a:prstGeom prst="rect">
              <a:avLst/>
            </a:prstGeom>
            <a:noFill/>
            <a:ln w="19050" cap="flat">
              <a:solidFill>
                <a:srgbClr val="CACED0"/>
              </a:solidFill>
              <a:prstDash val="solid"/>
              <a:round/>
            </a:ln>
            <a:effectLst/>
          </p:spPr>
          <p:txBody>
            <a:bodyPr wrap="square" lIns="45719" tIns="45719" rIns="45719" bIns="45719" numCol="1" anchor="t">
              <a:noAutofit/>
            </a:bodyPr>
            <a:lstStyle/>
            <a:p>
              <a:pPr defTabSz="914400">
                <a:defRPr>
                  <a:solidFill>
                    <a:srgbClr val="FFFFFF"/>
                  </a:solidFill>
                  <a:latin typeface="Calibri"/>
                  <a:ea typeface="Calibri"/>
                  <a:cs typeface="Calibri"/>
                  <a:sym typeface="Calibri"/>
                </a:defRPr>
              </a:pPr>
              <a:endParaRPr lang="pl-PL"/>
            </a:p>
          </p:txBody>
        </p:sp>
        <p:sp>
          <p:nvSpPr>
            <p:cNvPr id="627" name="Shape 627"/>
            <p:cNvSpPr/>
            <p:nvPr/>
          </p:nvSpPr>
          <p:spPr>
            <a:xfrm>
              <a:off x="0" y="0"/>
              <a:ext cx="3384376" cy="375487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marL="342900" indent="-342900" defTabSz="914400">
                <a:buSzPct val="100000"/>
                <a:buAutoNum type="arabicPeriod"/>
                <a:defRPr sz="1400" b="1">
                  <a:latin typeface="+mn-lt"/>
                  <a:ea typeface="+mn-ea"/>
                  <a:cs typeface="+mn-cs"/>
                  <a:sym typeface="Arial"/>
                </a:defRPr>
              </a:lvl1pPr>
            </a:lstStyle>
            <a:p>
              <a:pPr>
                <a:defRPr sz="1400" b="1">
                  <a:latin typeface="+mn-lt"/>
                  <a:ea typeface="+mn-ea"/>
                  <a:cs typeface="+mn-cs"/>
                  <a:sym typeface="Arial"/>
                </a:defRPr>
              </a:pPr>
              <a:r>
                <a:rPr lang="pl-PL" dirty="0"/>
                <a:t>Ujednolicenie regulaminów i zasad działania Kadr Wojewódzkich</a:t>
              </a:r>
            </a:p>
            <a:p>
              <a:pPr>
                <a:defRPr sz="1400" b="1">
                  <a:latin typeface="+mn-lt"/>
                  <a:ea typeface="+mn-ea"/>
                  <a:cs typeface="+mn-cs"/>
                  <a:sym typeface="Arial"/>
                </a:defRPr>
              </a:pPr>
              <a:r>
                <a:rPr lang="pl-PL" dirty="0"/>
                <a:t>Rankingi regionalne i ogólnopolskie</a:t>
              </a:r>
              <a:endParaRPr lang="pl-PL" dirty="0">
                <a:solidFill>
                  <a:srgbClr val="FFFFFF"/>
                </a:solidFill>
                <a:latin typeface="Calibri"/>
                <a:ea typeface="Calibri"/>
                <a:cs typeface="Calibri"/>
                <a:sym typeface="Calibri"/>
              </a:endParaRPr>
            </a:p>
            <a:p>
              <a:pPr>
                <a:defRPr sz="1400" b="1">
                  <a:latin typeface="+mn-lt"/>
                  <a:ea typeface="+mn-ea"/>
                  <a:cs typeface="+mn-cs"/>
                  <a:sym typeface="Arial"/>
                </a:defRPr>
              </a:pPr>
              <a:r>
                <a:rPr lang="pl-PL" dirty="0"/>
                <a:t>Stworzenie systemu szkoleń dla trenerów i instruktorów </a:t>
              </a:r>
            </a:p>
            <a:p>
              <a:pPr>
                <a:defRPr sz="1400" b="1">
                  <a:latin typeface="+mn-lt"/>
                  <a:ea typeface="+mn-ea"/>
                  <a:cs typeface="+mn-cs"/>
                  <a:sym typeface="Arial"/>
                </a:defRPr>
              </a:pPr>
              <a:r>
                <a:rPr lang="pl-PL" dirty="0"/>
                <a:t>System konsultacji dla zawodników i trenerów </a:t>
              </a:r>
            </a:p>
            <a:p>
              <a:pPr>
                <a:defRPr sz="1400" b="1">
                  <a:latin typeface="+mn-lt"/>
                  <a:ea typeface="+mn-ea"/>
                  <a:cs typeface="+mn-cs"/>
                  <a:sym typeface="Arial"/>
                </a:defRPr>
              </a:pPr>
              <a:r>
                <a:rPr lang="pl-PL" dirty="0"/>
                <a:t>Przejrzyste regulaminy nagradzania i ścieżki rozwoju dla młodych zawodników</a:t>
              </a:r>
            </a:p>
            <a:p>
              <a:pPr>
                <a:defRPr sz="1400" b="1">
                  <a:latin typeface="+mn-lt"/>
                  <a:ea typeface="+mn-ea"/>
                  <a:cs typeface="+mn-cs"/>
                  <a:sym typeface="Arial"/>
                </a:defRPr>
              </a:pPr>
              <a:r>
                <a:rPr lang="pl-PL" dirty="0"/>
                <a:t>Organizacja wyjazdu na imprezy międzynarodowe i Mistrzostwa Europy</a:t>
              </a:r>
            </a:p>
            <a:p>
              <a:pPr>
                <a:defRPr sz="1400" b="1">
                  <a:latin typeface="+mn-lt"/>
                  <a:ea typeface="+mn-ea"/>
                  <a:cs typeface="+mn-cs"/>
                  <a:sym typeface="Arial"/>
                </a:defRPr>
              </a:pPr>
              <a:r>
                <a:rPr lang="pl-PL" dirty="0"/>
                <a:t>System staży dla najlepszych zawodników w ośrodkach krajowych i zagranicznych </a:t>
              </a:r>
            </a:p>
          </p:txBody>
        </p:sp>
      </p:grpSp>
      <p:grpSp>
        <p:nvGrpSpPr>
          <p:cNvPr id="631" name="Group 631"/>
          <p:cNvGrpSpPr/>
          <p:nvPr/>
        </p:nvGrpSpPr>
        <p:grpSpPr>
          <a:xfrm>
            <a:off x="8112224" y="1912187"/>
            <a:ext cx="3384378" cy="369330"/>
            <a:chOff x="0" y="-4645"/>
            <a:chExt cx="3384376" cy="369329"/>
          </a:xfrm>
        </p:grpSpPr>
        <p:sp>
          <p:nvSpPr>
            <p:cNvPr id="629" name="Shape 629"/>
            <p:cNvSpPr/>
            <p:nvPr/>
          </p:nvSpPr>
          <p:spPr>
            <a:xfrm>
              <a:off x="0" y="-1"/>
              <a:ext cx="3384376" cy="360042"/>
            </a:xfrm>
            <a:prstGeom prst="rect">
              <a:avLst/>
            </a:prstGeom>
            <a:noFill/>
            <a:ln w="25400" cap="flat">
              <a:solidFill>
                <a:srgbClr val="00B050"/>
              </a:solidFill>
              <a:prstDash val="solid"/>
              <a:round/>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lang="pl-PL"/>
            </a:p>
          </p:txBody>
        </p:sp>
        <p:sp>
          <p:nvSpPr>
            <p:cNvPr id="630" name="Shape 630"/>
            <p:cNvSpPr/>
            <p:nvPr/>
          </p:nvSpPr>
          <p:spPr>
            <a:xfrm>
              <a:off x="0" y="-4645"/>
              <a:ext cx="3384376" cy="3693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b="1">
                  <a:latin typeface="Calibri"/>
                  <a:ea typeface="Calibri"/>
                  <a:cs typeface="Calibri"/>
                  <a:sym typeface="Calibri"/>
                </a:defRPr>
              </a:lvl1pPr>
            </a:lstStyle>
            <a:p>
              <a:r>
                <a:rPr lang="pl-PL" dirty="0"/>
                <a:t>Stan docelowy 2025</a:t>
              </a:r>
            </a:p>
          </p:txBody>
        </p:sp>
      </p:grpSp>
      <p:grpSp>
        <p:nvGrpSpPr>
          <p:cNvPr id="634" name="Group 634"/>
          <p:cNvGrpSpPr/>
          <p:nvPr/>
        </p:nvGrpSpPr>
        <p:grpSpPr>
          <a:xfrm>
            <a:off x="695400" y="4336693"/>
            <a:ext cx="3384377" cy="1969768"/>
            <a:chOff x="0" y="0"/>
            <a:chExt cx="3384376" cy="1969766"/>
          </a:xfrm>
        </p:grpSpPr>
        <p:sp>
          <p:nvSpPr>
            <p:cNvPr id="632" name="Shape 632"/>
            <p:cNvSpPr/>
            <p:nvPr/>
          </p:nvSpPr>
          <p:spPr>
            <a:xfrm>
              <a:off x="0" y="0"/>
              <a:ext cx="3384376" cy="1862240"/>
            </a:xfrm>
            <a:prstGeom prst="rect">
              <a:avLst/>
            </a:prstGeom>
            <a:noFill/>
            <a:ln w="19050" cap="flat">
              <a:solidFill>
                <a:srgbClr val="CACED0"/>
              </a:solidFill>
              <a:prstDash val="solid"/>
              <a:round/>
            </a:ln>
            <a:effectLst/>
          </p:spPr>
          <p:txBody>
            <a:bodyPr wrap="square" lIns="45719" tIns="45719" rIns="45719" bIns="45719" numCol="1" anchor="t">
              <a:noAutofit/>
            </a:bodyPr>
            <a:lstStyle/>
            <a:p>
              <a:pPr defTabSz="914400">
                <a:defRPr sz="1400" b="1">
                  <a:latin typeface="+mn-lt"/>
                  <a:ea typeface="+mn-ea"/>
                  <a:cs typeface="+mn-cs"/>
                  <a:sym typeface="Arial"/>
                </a:defRPr>
              </a:pPr>
              <a:endParaRPr lang="pl-PL"/>
            </a:p>
          </p:txBody>
        </p:sp>
        <p:sp>
          <p:nvSpPr>
            <p:cNvPr id="633" name="Shape 633"/>
            <p:cNvSpPr/>
            <p:nvPr/>
          </p:nvSpPr>
          <p:spPr>
            <a:xfrm>
              <a:off x="0" y="0"/>
              <a:ext cx="3384376" cy="196976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marL="342900" indent="-342900" defTabSz="914400">
                <a:buSzPct val="100000"/>
                <a:buAutoNum type="arabicPeriod"/>
                <a:defRPr sz="1200" b="1">
                  <a:latin typeface="+mn-lt"/>
                  <a:ea typeface="+mn-ea"/>
                  <a:cs typeface="+mn-cs"/>
                  <a:sym typeface="Arial"/>
                </a:defRPr>
              </a:pPr>
              <a:r>
                <a:rPr lang="pl-PL" sz="1200" b="1" dirty="0">
                  <a:solidFill>
                    <a:schemeClr val="tx1"/>
                  </a:solidFill>
                  <a:sym typeface="Arial"/>
                </a:rPr>
                <a:t>Ministerstwo Kultury, Dziedzictwa Narodowego i Sportu </a:t>
              </a:r>
            </a:p>
            <a:p>
              <a:pPr marL="342900" indent="-342900" defTabSz="914400">
                <a:buSzPct val="100000"/>
                <a:buAutoNum type="arabicPeriod"/>
                <a:defRPr sz="1200" b="1">
                  <a:latin typeface="+mn-lt"/>
                  <a:ea typeface="+mn-ea"/>
                  <a:cs typeface="+mn-cs"/>
                  <a:sym typeface="Arial"/>
                </a:defRPr>
              </a:pPr>
              <a:r>
                <a:rPr lang="pl-PL" dirty="0"/>
                <a:t>PKOL i Polski Komitet Paraolimpijski</a:t>
              </a:r>
              <a:endParaRPr lang="pl-PL" dirty="0">
                <a:solidFill>
                  <a:srgbClr val="FFFFFF"/>
                </a:solidFill>
                <a:latin typeface="Calibri"/>
                <a:ea typeface="Calibri"/>
                <a:cs typeface="Calibri"/>
                <a:sym typeface="Calibri"/>
              </a:endParaRPr>
            </a:p>
            <a:p>
              <a:pPr marL="342900" indent="-342900" defTabSz="914400">
                <a:buSzPct val="100000"/>
                <a:buAutoNum type="arabicPeriod"/>
                <a:defRPr sz="1200" b="1">
                  <a:latin typeface="+mn-lt"/>
                  <a:ea typeface="+mn-ea"/>
                  <a:cs typeface="+mn-cs"/>
                  <a:sym typeface="Arial"/>
                </a:defRPr>
              </a:pPr>
              <a:r>
                <a:rPr lang="pl-PL" dirty="0"/>
                <a:t>Polska Agencja Antydopingowa „</a:t>
              </a:r>
              <a:r>
                <a:rPr lang="pl-PL" dirty="0" err="1"/>
                <a:t>Polada</a:t>
              </a:r>
              <a:r>
                <a:rPr lang="pl-PL" dirty="0"/>
                <a:t>”</a:t>
              </a:r>
              <a:endParaRPr lang="pl-PL" dirty="0">
                <a:solidFill>
                  <a:srgbClr val="FFFFFF"/>
                </a:solidFill>
                <a:latin typeface="Calibri"/>
                <a:ea typeface="Calibri"/>
                <a:cs typeface="Calibri"/>
                <a:sym typeface="Calibri"/>
              </a:endParaRPr>
            </a:p>
            <a:p>
              <a:pPr marL="342900" indent="-342900" defTabSz="914400">
                <a:buSzPct val="100000"/>
                <a:buAutoNum type="arabicPeriod"/>
                <a:defRPr sz="1200" b="1">
                  <a:latin typeface="+mn-lt"/>
                  <a:ea typeface="+mn-ea"/>
                  <a:cs typeface="+mn-cs"/>
                  <a:sym typeface="Arial"/>
                </a:defRPr>
              </a:pPr>
              <a:r>
                <a:rPr lang="pl-PL" dirty="0"/>
                <a:t>WZJ - Kadry Wojewódzkie</a:t>
              </a:r>
              <a:endParaRPr lang="pl-PL" dirty="0">
                <a:solidFill>
                  <a:srgbClr val="FFFFFF"/>
                </a:solidFill>
                <a:latin typeface="Calibri"/>
                <a:ea typeface="Calibri"/>
                <a:cs typeface="Calibri"/>
                <a:sym typeface="Calibri"/>
              </a:endParaRPr>
            </a:p>
            <a:p>
              <a:pPr marL="342900" indent="-342900" defTabSz="914400">
                <a:buSzPct val="100000"/>
                <a:buAutoNum type="arabicPeriod"/>
                <a:defRPr sz="1200" b="1">
                  <a:latin typeface="+mn-lt"/>
                  <a:ea typeface="+mn-ea"/>
                  <a:cs typeface="+mn-cs"/>
                  <a:sym typeface="Arial"/>
                </a:defRPr>
              </a:pPr>
              <a:r>
                <a:rPr lang="pl-PL" dirty="0"/>
                <a:t>Kluby Jeździeckie i Trenerzy</a:t>
              </a:r>
              <a:endParaRPr lang="pl-PL" dirty="0">
                <a:solidFill>
                  <a:srgbClr val="FFFFFF"/>
                </a:solidFill>
                <a:latin typeface="Calibri"/>
                <a:ea typeface="Calibri"/>
                <a:cs typeface="Calibri"/>
                <a:sym typeface="Calibri"/>
              </a:endParaRPr>
            </a:p>
            <a:p>
              <a:pPr marL="342900" indent="-342900" defTabSz="914400">
                <a:buSzPct val="100000"/>
                <a:buAutoNum type="arabicPeriod"/>
                <a:defRPr sz="1200" b="1">
                  <a:latin typeface="+mn-lt"/>
                  <a:ea typeface="+mn-ea"/>
                  <a:cs typeface="+mn-cs"/>
                  <a:sym typeface="Arial"/>
                </a:defRPr>
              </a:pPr>
              <a:r>
                <a:rPr lang="pl-PL" dirty="0"/>
                <a:t>Organizatorzy Imprez</a:t>
              </a:r>
              <a:endParaRPr lang="pl-PL" dirty="0">
                <a:solidFill>
                  <a:srgbClr val="FFFFFF"/>
                </a:solidFill>
                <a:latin typeface="Calibri"/>
                <a:ea typeface="Calibri"/>
                <a:cs typeface="Calibri"/>
                <a:sym typeface="Calibri"/>
              </a:endParaRPr>
            </a:p>
            <a:p>
              <a:pPr marL="342900" indent="-342900" defTabSz="914400">
                <a:buSzPct val="100000"/>
                <a:buAutoNum type="arabicPeriod"/>
                <a:defRPr sz="1200" b="1">
                  <a:latin typeface="+mn-lt"/>
                  <a:ea typeface="+mn-ea"/>
                  <a:cs typeface="+mn-cs"/>
                  <a:sym typeface="Arial"/>
                </a:defRPr>
              </a:pPr>
              <a:r>
                <a:rPr lang="pl-PL" dirty="0"/>
                <a:t>Sponsorzy i Partnerzy</a:t>
              </a:r>
              <a:endParaRPr lang="pl-PL" dirty="0">
                <a:solidFill>
                  <a:srgbClr val="FFFFFF"/>
                </a:solidFill>
                <a:latin typeface="Calibri"/>
                <a:ea typeface="Calibri"/>
                <a:cs typeface="Calibri"/>
                <a:sym typeface="Calibri"/>
              </a:endParaRPr>
            </a:p>
            <a:p>
              <a:pPr marL="342900" indent="-342900" defTabSz="914400">
                <a:buSzPct val="100000"/>
                <a:buAutoNum type="arabicPeriod"/>
                <a:defRPr sz="1400" b="1">
                  <a:latin typeface="+mn-lt"/>
                  <a:ea typeface="+mn-ea"/>
                  <a:cs typeface="+mn-cs"/>
                  <a:sym typeface="Arial"/>
                </a:defRPr>
              </a:pPr>
              <a:endParaRPr lang="pl-PL" dirty="0">
                <a:solidFill>
                  <a:srgbClr val="FFFFFF"/>
                </a:solidFill>
                <a:latin typeface="Calibri"/>
                <a:ea typeface="Calibri"/>
                <a:cs typeface="Calibri"/>
                <a:sym typeface="Calibri"/>
              </a:endParaRPr>
            </a:p>
          </p:txBody>
        </p:sp>
      </p:grpSp>
      <p:grpSp>
        <p:nvGrpSpPr>
          <p:cNvPr id="637" name="Group 637"/>
          <p:cNvGrpSpPr/>
          <p:nvPr/>
        </p:nvGrpSpPr>
        <p:grpSpPr>
          <a:xfrm>
            <a:off x="695400" y="3897007"/>
            <a:ext cx="3384377" cy="369330"/>
            <a:chOff x="0" y="-4645"/>
            <a:chExt cx="3384376" cy="369329"/>
          </a:xfrm>
        </p:grpSpPr>
        <p:sp>
          <p:nvSpPr>
            <p:cNvPr id="635" name="Shape 635"/>
            <p:cNvSpPr/>
            <p:nvPr/>
          </p:nvSpPr>
          <p:spPr>
            <a:xfrm>
              <a:off x="0" y="-1"/>
              <a:ext cx="3384376" cy="360042"/>
            </a:xfrm>
            <a:prstGeom prst="rect">
              <a:avLst/>
            </a:prstGeom>
            <a:noFill/>
            <a:ln w="25400" cap="flat">
              <a:solidFill>
                <a:srgbClr val="0070C0"/>
              </a:solidFill>
              <a:prstDash val="solid"/>
              <a:round/>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lang="pl-PL"/>
            </a:p>
          </p:txBody>
        </p:sp>
        <p:sp>
          <p:nvSpPr>
            <p:cNvPr id="636" name="Shape 636"/>
            <p:cNvSpPr/>
            <p:nvPr/>
          </p:nvSpPr>
          <p:spPr>
            <a:xfrm>
              <a:off x="0" y="-4645"/>
              <a:ext cx="3384376" cy="3693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b="1">
                  <a:latin typeface="Calibri"/>
                  <a:ea typeface="Calibri"/>
                  <a:cs typeface="Calibri"/>
                  <a:sym typeface="Calibri"/>
                </a:defRPr>
              </a:lvl1pPr>
            </a:lstStyle>
            <a:p>
              <a:r>
                <a:rPr lang="pl-PL"/>
                <a:t>Zaangażowani interesariusze</a:t>
              </a:r>
            </a:p>
          </p:txBody>
        </p:sp>
      </p:grpSp>
      <p:sp>
        <p:nvSpPr>
          <p:cNvPr id="30" name="Shape 330">
            <a:extLst>
              <a:ext uri="{FF2B5EF4-FFF2-40B4-BE49-F238E27FC236}">
                <a16:creationId xmlns:a16="http://schemas.microsoft.com/office/drawing/2014/main" id="{6FA124A7-DA72-4B12-B435-8C230FE20EC9}"/>
              </a:ext>
            </a:extLst>
          </p:cNvPr>
          <p:cNvSpPr/>
          <p:nvPr/>
        </p:nvSpPr>
        <p:spPr>
          <a:xfrm>
            <a:off x="609600" y="6610424"/>
            <a:ext cx="7920002" cy="24622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defTabSz="914400">
              <a:defRPr sz="1000">
                <a:solidFill>
                  <a:srgbClr val="888888"/>
                </a:solidFill>
                <a:latin typeface="Arial Narrow"/>
                <a:ea typeface="Arial Narrow"/>
                <a:cs typeface="Arial Narrow"/>
                <a:sym typeface="Arial Narrow"/>
              </a:defRPr>
            </a:lvl1pPr>
          </a:lstStyle>
          <a:p>
            <a:r>
              <a:rPr lang="pl-PL" dirty="0"/>
              <a:t>Strategia Rozwoju Polskiego Jeździectwa 2021-2025 | Wrzesień 2021 r.</a:t>
            </a: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 name="Shape 544"/>
          <p:cNvSpPr>
            <a:spLocks noGrp="1"/>
          </p:cNvSpPr>
          <p:nvPr>
            <p:ph type="sldNum" sz="quarter" idx="2"/>
          </p:nvPr>
        </p:nvSpPr>
        <p:spPr>
          <a:xfrm>
            <a:off x="11349005" y="6415804"/>
            <a:ext cx="233395" cy="246221"/>
          </a:xfrm>
          <a:prstGeom prst="rect">
            <a:avLst/>
          </a:prstGeom>
          <a:extLst>
            <a:ext uri="{C572A759-6A51-4108-AA02-DFA0A04FC94B}">
              <ma14:wrappingTextBoxFlag xmlns:ma14="http://schemas.microsoft.com/office/mac/drawingml/2011/main" xmlns="" val="1"/>
            </a:ext>
          </a:extLst>
        </p:spPr>
        <p:txBody>
          <a:bodyPr/>
          <a:lstStyle>
            <a:lvl1pPr defTabSz="914400"/>
          </a:lstStyle>
          <a:p>
            <a:fld id="{86CB4B4D-7CA3-9044-876B-883B54F8677D}" type="slidenum">
              <a:rPr lang="pl-PL"/>
              <a:t>19</a:t>
            </a:fld>
            <a:endParaRPr lang="pl-PL"/>
          </a:p>
        </p:txBody>
      </p:sp>
      <p:sp>
        <p:nvSpPr>
          <p:cNvPr id="545" name="Shape 545"/>
          <p:cNvSpPr>
            <a:spLocks noGrp="1"/>
          </p:cNvSpPr>
          <p:nvPr>
            <p:ph type="title"/>
          </p:nvPr>
        </p:nvSpPr>
        <p:spPr>
          <a:prstGeom prst="rect">
            <a:avLst/>
          </a:prstGeom>
        </p:spPr>
        <p:txBody>
          <a:bodyPr>
            <a:noAutofit/>
          </a:bodyPr>
          <a:lstStyle/>
          <a:p>
            <a:pPr defTabSz="896111">
              <a:defRPr sz="2352">
                <a:solidFill>
                  <a:srgbClr val="43B02A"/>
                </a:solidFill>
              </a:defRPr>
            </a:pPr>
            <a:r>
              <a:rPr lang="pl-PL" sz="2800" dirty="0"/>
              <a:t>Cel strategiczny 3 na lata 2021-2025</a:t>
            </a:r>
            <a:br>
              <a:rPr lang="pl-PL" sz="2800" dirty="0"/>
            </a:br>
            <a:r>
              <a:rPr lang="pl-PL" sz="2800" dirty="0">
                <a:solidFill>
                  <a:srgbClr val="000000"/>
                </a:solidFill>
              </a:rPr>
              <a:t>Rozwój sportu powszechnego i wolontariatu (1)</a:t>
            </a:r>
          </a:p>
        </p:txBody>
      </p:sp>
      <p:sp>
        <p:nvSpPr>
          <p:cNvPr id="546" name="Shape 546"/>
          <p:cNvSpPr>
            <a:spLocks noGrp="1"/>
          </p:cNvSpPr>
          <p:nvPr>
            <p:ph type="body" sz="quarter" idx="1"/>
          </p:nvPr>
        </p:nvSpPr>
        <p:spPr>
          <a:xfrm>
            <a:off x="626575" y="1052736"/>
            <a:ext cx="10801200" cy="738665"/>
          </a:xfrm>
          <a:prstGeom prst="rect">
            <a:avLst/>
          </a:prstGeom>
        </p:spPr>
        <p:txBody>
          <a:bodyPr/>
          <a:lstStyle/>
          <a:p>
            <a:pPr>
              <a:spcBef>
                <a:spcPts val="300"/>
              </a:spcBef>
              <a:defRPr sz="1400" b="1">
                <a:solidFill>
                  <a:srgbClr val="000000"/>
                </a:solidFill>
              </a:defRPr>
            </a:pPr>
            <a:r>
              <a:rPr lang="pl-PL" dirty="0"/>
              <a:t>Celem PZJ </a:t>
            </a:r>
            <a:r>
              <a:rPr lang="pl-PL" b="0" dirty="0"/>
              <a:t>jest przygotowanie strategii promocji jeździectwa wyróżniającego tę aktywność na tle innych dyscyplin sportowych, stworzenie materiałów promocyjnych i edukacyjnych, prowadzenie aktywnej komunikacji poprzez media społecznościowe przy ścisłej współpracy z WZJ, zwiększenie liczby osób rozpoczynających swoją przygodę z jeździectwem oraz promocja wolontariatu.</a:t>
            </a:r>
          </a:p>
        </p:txBody>
      </p:sp>
      <p:grpSp>
        <p:nvGrpSpPr>
          <p:cNvPr id="549" name="Group 549"/>
          <p:cNvGrpSpPr/>
          <p:nvPr/>
        </p:nvGrpSpPr>
        <p:grpSpPr>
          <a:xfrm>
            <a:off x="695400" y="2348880"/>
            <a:ext cx="3384377" cy="3850055"/>
            <a:chOff x="0" y="0"/>
            <a:chExt cx="3384376" cy="3850053"/>
          </a:xfrm>
        </p:grpSpPr>
        <p:sp>
          <p:nvSpPr>
            <p:cNvPr id="547" name="Shape 547"/>
            <p:cNvSpPr/>
            <p:nvPr/>
          </p:nvSpPr>
          <p:spPr>
            <a:xfrm>
              <a:off x="0" y="0"/>
              <a:ext cx="3384376" cy="3850053"/>
            </a:xfrm>
            <a:prstGeom prst="rect">
              <a:avLst/>
            </a:prstGeom>
            <a:noFill/>
            <a:ln w="19050" cap="flat">
              <a:solidFill>
                <a:srgbClr val="CACED0"/>
              </a:solidFill>
              <a:prstDash val="solid"/>
              <a:round/>
            </a:ln>
            <a:effectLst/>
          </p:spPr>
          <p:txBody>
            <a:bodyPr wrap="square" lIns="45719" tIns="45719" rIns="45719" bIns="45719" numCol="1" anchor="t">
              <a:noAutofit/>
            </a:bodyPr>
            <a:lstStyle/>
            <a:p>
              <a:pPr defTabSz="914400">
                <a:defRPr>
                  <a:solidFill>
                    <a:srgbClr val="FFFFFF"/>
                  </a:solidFill>
                  <a:latin typeface="Calibri"/>
                  <a:ea typeface="Calibri"/>
                  <a:cs typeface="Calibri"/>
                  <a:sym typeface="Calibri"/>
                </a:defRPr>
              </a:pPr>
              <a:endParaRPr lang="pl-PL"/>
            </a:p>
          </p:txBody>
        </p:sp>
        <p:sp>
          <p:nvSpPr>
            <p:cNvPr id="548" name="Shape 548"/>
            <p:cNvSpPr/>
            <p:nvPr/>
          </p:nvSpPr>
          <p:spPr>
            <a:xfrm>
              <a:off x="0" y="0"/>
              <a:ext cx="3384376" cy="224676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marL="342900" indent="-342900" defTabSz="914400">
                <a:buSzPct val="100000"/>
                <a:buFontTx/>
                <a:buAutoNum type="arabicPeriod"/>
                <a:defRPr sz="1400" b="1">
                  <a:latin typeface="+mn-lt"/>
                  <a:ea typeface="+mn-ea"/>
                  <a:cs typeface="+mn-cs"/>
                  <a:sym typeface="Arial"/>
                </a:defRPr>
              </a:pPr>
              <a:r>
                <a:rPr lang="pl-PL" sz="1400" b="1" dirty="0">
                  <a:sym typeface="Arial"/>
                </a:rPr>
                <a:t>Brak współpracy z WZJ i długofalowej strategii wspierania sportu powszechnego</a:t>
              </a:r>
            </a:p>
            <a:p>
              <a:pPr marL="342900" indent="-342900" defTabSz="914400">
                <a:buSzPct val="100000"/>
                <a:buAutoNum type="arabicPeriod"/>
                <a:defRPr sz="1400" b="1">
                  <a:latin typeface="+mn-lt"/>
                  <a:ea typeface="+mn-ea"/>
                  <a:cs typeface="+mn-cs"/>
                  <a:sym typeface="Arial"/>
                </a:defRPr>
              </a:pPr>
              <a:r>
                <a:rPr lang="pl-PL" dirty="0"/>
                <a:t>Brak promocji jeździectwa wśród osób zainteresowanych jazdą konną</a:t>
              </a:r>
              <a:endParaRPr lang="pl-PL" dirty="0">
                <a:solidFill>
                  <a:srgbClr val="FFFFFF"/>
                </a:solidFill>
                <a:latin typeface="Calibri"/>
                <a:ea typeface="Calibri"/>
                <a:cs typeface="Calibri"/>
                <a:sym typeface="Calibri"/>
              </a:endParaRPr>
            </a:p>
            <a:p>
              <a:pPr marL="342900" indent="-342900" defTabSz="914400">
                <a:buSzPct val="100000"/>
                <a:buAutoNum type="arabicPeriod"/>
                <a:defRPr sz="1400" b="1">
                  <a:latin typeface="+mn-lt"/>
                  <a:ea typeface="+mn-ea"/>
                  <a:cs typeface="+mn-cs"/>
                  <a:sym typeface="Arial"/>
                </a:defRPr>
              </a:pPr>
              <a:r>
                <a:rPr lang="pl-PL" dirty="0"/>
                <a:t>Brak współpracy z samorządami w obszarze turystyki konnej</a:t>
              </a:r>
            </a:p>
            <a:p>
              <a:pPr marL="342900" indent="-342900" defTabSz="914400">
                <a:buSzPct val="100000"/>
                <a:buAutoNum type="arabicPeriod"/>
                <a:defRPr sz="1400" b="1">
                  <a:latin typeface="+mn-lt"/>
                  <a:ea typeface="+mn-ea"/>
                  <a:cs typeface="+mn-cs"/>
                  <a:sym typeface="Arial"/>
                </a:defRPr>
              </a:pPr>
              <a:r>
                <a:rPr lang="pl-PL" dirty="0"/>
                <a:t>Brak koncepcji organizacji wolontariatu i jego promocji</a:t>
              </a:r>
            </a:p>
          </p:txBody>
        </p:sp>
      </p:grpSp>
      <p:grpSp>
        <p:nvGrpSpPr>
          <p:cNvPr id="552" name="Group 552"/>
          <p:cNvGrpSpPr/>
          <p:nvPr/>
        </p:nvGrpSpPr>
        <p:grpSpPr>
          <a:xfrm>
            <a:off x="695400" y="1912187"/>
            <a:ext cx="3384377" cy="369330"/>
            <a:chOff x="0" y="-4645"/>
            <a:chExt cx="3384376" cy="369329"/>
          </a:xfrm>
        </p:grpSpPr>
        <p:sp>
          <p:nvSpPr>
            <p:cNvPr id="550" name="Shape 550"/>
            <p:cNvSpPr/>
            <p:nvPr/>
          </p:nvSpPr>
          <p:spPr>
            <a:xfrm>
              <a:off x="0" y="-1"/>
              <a:ext cx="3384376" cy="360042"/>
            </a:xfrm>
            <a:prstGeom prst="rect">
              <a:avLst/>
            </a:prstGeom>
            <a:noFill/>
            <a:ln w="25400" cap="flat">
              <a:solidFill>
                <a:srgbClr val="FF0000"/>
              </a:solidFill>
              <a:prstDash val="solid"/>
              <a:round/>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lang="pl-PL"/>
            </a:p>
          </p:txBody>
        </p:sp>
        <p:sp>
          <p:nvSpPr>
            <p:cNvPr id="551" name="Shape 551"/>
            <p:cNvSpPr/>
            <p:nvPr/>
          </p:nvSpPr>
          <p:spPr>
            <a:xfrm>
              <a:off x="0" y="-4645"/>
              <a:ext cx="3384376" cy="3693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b="1">
                  <a:latin typeface="Calibri"/>
                  <a:ea typeface="Calibri"/>
                  <a:cs typeface="Calibri"/>
                  <a:sym typeface="Calibri"/>
                </a:defRPr>
              </a:lvl1pPr>
            </a:lstStyle>
            <a:p>
              <a:r>
                <a:rPr lang="pl-PL" dirty="0">
                  <a:latin typeface="Corbel"/>
                  <a:ea typeface="Corbel"/>
                  <a:cs typeface="Corbel"/>
                  <a:sym typeface="Corbel"/>
                </a:rPr>
                <a:t>Diagnoza sytuacji / możliwości</a:t>
              </a:r>
            </a:p>
          </p:txBody>
        </p:sp>
      </p:grpSp>
      <p:grpSp>
        <p:nvGrpSpPr>
          <p:cNvPr id="555" name="Group 555"/>
          <p:cNvGrpSpPr/>
          <p:nvPr/>
        </p:nvGrpSpPr>
        <p:grpSpPr>
          <a:xfrm>
            <a:off x="4367807" y="2348880"/>
            <a:ext cx="7128794" cy="3850055"/>
            <a:chOff x="0" y="0"/>
            <a:chExt cx="7128792" cy="3850053"/>
          </a:xfrm>
        </p:grpSpPr>
        <p:sp>
          <p:nvSpPr>
            <p:cNvPr id="553" name="Shape 553"/>
            <p:cNvSpPr/>
            <p:nvPr/>
          </p:nvSpPr>
          <p:spPr>
            <a:xfrm>
              <a:off x="0" y="0"/>
              <a:ext cx="7128792" cy="3850053"/>
            </a:xfrm>
            <a:prstGeom prst="rect">
              <a:avLst/>
            </a:prstGeom>
            <a:noFill/>
            <a:ln w="19050" cap="flat">
              <a:solidFill>
                <a:srgbClr val="CACED0"/>
              </a:solidFill>
              <a:prstDash val="solid"/>
              <a:round/>
            </a:ln>
            <a:effectLst/>
          </p:spPr>
          <p:txBody>
            <a:bodyPr wrap="square" lIns="45719" tIns="45719" rIns="45719" bIns="45719" numCol="1" anchor="t">
              <a:noAutofit/>
            </a:bodyPr>
            <a:lstStyle/>
            <a:p>
              <a:pPr defTabSz="914400">
                <a:defRPr>
                  <a:solidFill>
                    <a:srgbClr val="FFFFFF"/>
                  </a:solidFill>
                  <a:latin typeface="Calibri"/>
                  <a:ea typeface="Calibri"/>
                  <a:cs typeface="Calibri"/>
                  <a:sym typeface="Calibri"/>
                </a:defRPr>
              </a:pPr>
              <a:endParaRPr lang="pl-PL"/>
            </a:p>
          </p:txBody>
        </p:sp>
        <p:sp>
          <p:nvSpPr>
            <p:cNvPr id="554" name="Shape 554"/>
            <p:cNvSpPr/>
            <p:nvPr/>
          </p:nvSpPr>
          <p:spPr>
            <a:xfrm>
              <a:off x="0" y="0"/>
              <a:ext cx="7128792" cy="332398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marL="342900" indent="-342900" defTabSz="914400">
                <a:buSzPct val="100000"/>
                <a:buAutoNum type="arabicPeriod"/>
                <a:defRPr sz="1400" b="1">
                  <a:latin typeface="+mn-lt"/>
                  <a:ea typeface="+mn-ea"/>
                  <a:cs typeface="+mn-cs"/>
                  <a:sym typeface="Arial"/>
                </a:defRPr>
              </a:pPr>
              <a:r>
                <a:rPr lang="pl-PL" dirty="0"/>
                <a:t>Przygotowanie strategii promocji w tym obszarze</a:t>
              </a:r>
            </a:p>
            <a:p>
              <a:pPr marL="342900" indent="-342900" defTabSz="914400">
                <a:buSzPct val="100000"/>
                <a:buAutoNum type="arabicPeriod"/>
                <a:defRPr sz="1400" b="1">
                  <a:latin typeface="+mn-lt"/>
                  <a:ea typeface="+mn-ea"/>
                  <a:cs typeface="+mn-cs"/>
                  <a:sym typeface="Arial"/>
                </a:defRPr>
              </a:pPr>
              <a:r>
                <a:rPr lang="pl-PL" dirty="0">
                  <a:solidFill>
                    <a:schemeClr val="tx1"/>
                  </a:solidFill>
                </a:rPr>
                <a:t>Promocja dobrych praktyk oraz nagradzanie najbardziej innowacyjnych działań</a:t>
              </a:r>
            </a:p>
            <a:p>
              <a:pPr marL="342900" indent="-342900" defTabSz="914400">
                <a:buSzPct val="100000"/>
                <a:buAutoNum type="arabicPeriod"/>
                <a:defRPr sz="1400" b="1">
                  <a:latin typeface="+mn-lt"/>
                  <a:ea typeface="+mn-ea"/>
                  <a:cs typeface="+mn-cs"/>
                  <a:sym typeface="Arial"/>
                </a:defRPr>
              </a:pPr>
              <a:r>
                <a:rPr lang="pl-PL" sz="1400" b="1" dirty="0">
                  <a:solidFill>
                    <a:schemeClr val="tx1"/>
                  </a:solidFill>
                  <a:latin typeface="+mn-lt"/>
                  <a:ea typeface="+mn-ea"/>
                  <a:cs typeface="+mn-cs"/>
                  <a:sym typeface="Calibri"/>
                </a:rPr>
                <a:t>Przygotowanie koncepcji organizacji wolontariatu i jego promocji</a:t>
              </a:r>
            </a:p>
            <a:p>
              <a:pPr marL="342900" indent="-342900" defTabSz="914400">
                <a:buSzPct val="100000"/>
                <a:buFontTx/>
                <a:buAutoNum type="arabicPeriod"/>
                <a:defRPr sz="1400" b="1">
                  <a:latin typeface="+mn-lt"/>
                  <a:ea typeface="+mn-ea"/>
                  <a:cs typeface="+mn-cs"/>
                  <a:sym typeface="Arial"/>
                </a:defRPr>
              </a:pPr>
              <a:r>
                <a:rPr lang="pl-PL" dirty="0">
                  <a:solidFill>
                    <a:schemeClr val="tx1"/>
                  </a:solidFill>
                </a:rPr>
                <a:t>Promocja działań Fair Play we współzawodnictwie sportowym oraz całym jeździectwie</a:t>
              </a:r>
            </a:p>
            <a:p>
              <a:pPr marL="342900" indent="-342900" defTabSz="914400">
                <a:buSzPct val="100000"/>
                <a:buFontTx/>
                <a:buAutoNum type="arabicPeriod"/>
                <a:defRPr sz="1400" b="1">
                  <a:latin typeface="+mn-lt"/>
                  <a:ea typeface="+mn-ea"/>
                  <a:cs typeface="+mn-cs"/>
                  <a:sym typeface="Arial"/>
                </a:defRPr>
              </a:pPr>
              <a:r>
                <a:rPr lang="pl-PL" dirty="0">
                  <a:solidFill>
                    <a:schemeClr val="tx1"/>
                  </a:solidFill>
                </a:rPr>
                <a:t>Współpraca z WZJ przy promocji sportu powszechnego</a:t>
              </a:r>
              <a:endParaRPr lang="pl-PL" dirty="0">
                <a:solidFill>
                  <a:schemeClr val="tx1"/>
                </a:solidFill>
                <a:latin typeface="Calibri"/>
                <a:ea typeface="Calibri"/>
                <a:cs typeface="Calibri"/>
                <a:sym typeface="Calibri"/>
              </a:endParaRPr>
            </a:p>
            <a:p>
              <a:pPr marL="342900" indent="-342900" defTabSz="914400">
                <a:buSzPct val="100000"/>
                <a:buAutoNum type="arabicPeriod"/>
                <a:defRPr sz="1400" b="1">
                  <a:latin typeface="+mn-lt"/>
                  <a:ea typeface="+mn-ea"/>
                  <a:cs typeface="+mn-cs"/>
                  <a:sym typeface="Arial"/>
                </a:defRPr>
              </a:pPr>
              <a:r>
                <a:rPr lang="pl-PL" sz="1400" b="1" dirty="0">
                  <a:solidFill>
                    <a:schemeClr val="tx1"/>
                  </a:solidFill>
                  <a:latin typeface="+mn-lt"/>
                  <a:ea typeface="+mn-ea"/>
                  <a:cs typeface="+mn-cs"/>
                </a:rPr>
                <a:t>Dedykowany portal PZJ dla zaczynających przygodę z jazdą konną</a:t>
              </a:r>
              <a:endParaRPr lang="pl-PL" sz="1400" b="1" dirty="0">
                <a:solidFill>
                  <a:schemeClr val="tx1"/>
                </a:solidFill>
                <a:latin typeface="+mn-lt"/>
                <a:ea typeface="+mn-ea"/>
                <a:cs typeface="+mn-cs"/>
                <a:sym typeface="Calibri"/>
              </a:endParaRPr>
            </a:p>
            <a:p>
              <a:pPr marL="342900" indent="-342900" defTabSz="914400">
                <a:buSzPct val="100000"/>
                <a:buAutoNum type="arabicPeriod"/>
                <a:defRPr sz="1400" b="1">
                  <a:latin typeface="+mn-lt"/>
                  <a:ea typeface="+mn-ea"/>
                  <a:cs typeface="+mn-cs"/>
                  <a:sym typeface="Arial"/>
                </a:defRPr>
              </a:pPr>
              <a:r>
                <a:rPr lang="pl-PL" dirty="0">
                  <a:solidFill>
                    <a:schemeClr val="tx1"/>
                  </a:solidFill>
                </a:rPr>
                <a:t>Materiały pokazujące korzyści z jazdy konnej w porównaniu do innych dyscyplin sportowych</a:t>
              </a:r>
              <a:endParaRPr lang="pl-PL" dirty="0">
                <a:solidFill>
                  <a:schemeClr val="tx1"/>
                </a:solidFill>
                <a:latin typeface="Calibri"/>
                <a:ea typeface="Calibri"/>
                <a:cs typeface="Calibri"/>
                <a:sym typeface="Calibri"/>
              </a:endParaRPr>
            </a:p>
            <a:p>
              <a:pPr marL="342900" indent="-342900" defTabSz="914400">
                <a:buSzPct val="100000"/>
                <a:buAutoNum type="arabicPeriod"/>
                <a:defRPr sz="1400" b="1">
                  <a:latin typeface="+mn-lt"/>
                  <a:ea typeface="+mn-ea"/>
                  <a:cs typeface="+mn-cs"/>
                  <a:sym typeface="Arial"/>
                </a:defRPr>
              </a:pPr>
              <a:r>
                <a:rPr lang="pl-PL" dirty="0" err="1">
                  <a:solidFill>
                    <a:schemeClr val="tx1"/>
                  </a:solidFill>
                </a:rPr>
                <a:t>YouToube</a:t>
              </a:r>
              <a:r>
                <a:rPr lang="pl-PL" dirty="0">
                  <a:solidFill>
                    <a:schemeClr val="tx1"/>
                  </a:solidFill>
                </a:rPr>
                <a:t> i FB jeździeck</a:t>
              </a:r>
              <a:r>
                <a:rPr lang="pl-PL" dirty="0"/>
                <a:t>i – filmiki i materiały na temat jeździectwa</a:t>
              </a:r>
              <a:endParaRPr lang="pl-PL" dirty="0">
                <a:solidFill>
                  <a:srgbClr val="FFFFFF"/>
                </a:solidFill>
                <a:latin typeface="Calibri"/>
                <a:ea typeface="Calibri"/>
                <a:cs typeface="Calibri"/>
                <a:sym typeface="Calibri"/>
              </a:endParaRPr>
            </a:p>
            <a:p>
              <a:pPr marL="342900" indent="-342900" defTabSz="914400">
                <a:buSzPct val="100000"/>
                <a:buAutoNum type="arabicPeriod"/>
                <a:defRPr sz="1400" b="1">
                  <a:latin typeface="+mn-lt"/>
                  <a:ea typeface="+mn-ea"/>
                  <a:cs typeface="+mn-cs"/>
                  <a:sym typeface="Arial"/>
                </a:defRPr>
              </a:pPr>
              <a:r>
                <a:rPr lang="pl-PL" dirty="0"/>
                <a:t>Współpraca ze szkołami sportowymi / technikami ze specjalizacjami w jeździectwie</a:t>
              </a:r>
              <a:endParaRPr lang="pl-PL" sz="1400" b="1" dirty="0">
                <a:latin typeface="+mn-lt"/>
                <a:ea typeface="+mn-ea"/>
                <a:cs typeface="+mn-cs"/>
              </a:endParaRPr>
            </a:p>
            <a:p>
              <a:pPr marL="342900" indent="-342900" defTabSz="914400">
                <a:buSzPct val="100000"/>
                <a:buAutoNum type="arabicPeriod"/>
                <a:defRPr sz="1400" b="1">
                  <a:latin typeface="+mn-lt"/>
                  <a:ea typeface="+mn-ea"/>
                  <a:cs typeface="+mn-cs"/>
                  <a:sym typeface="Arial"/>
                </a:defRPr>
              </a:pPr>
              <a:r>
                <a:rPr lang="pl-PL" sz="1400" b="1" dirty="0">
                  <a:latin typeface="+mn-lt"/>
                  <a:ea typeface="+mn-ea"/>
                  <a:cs typeface="+mn-cs"/>
                  <a:sym typeface="Calibri"/>
                </a:rPr>
                <a:t>Promocja jeździectwa w szkołach z nastawieniem na pozyskiwanie nowych osób zainteresowanych jeździectwem</a:t>
              </a:r>
            </a:p>
            <a:p>
              <a:pPr marL="342900" indent="-342900" defTabSz="914400">
                <a:buSzPct val="100000"/>
                <a:buAutoNum type="arabicPeriod"/>
                <a:defRPr sz="1400" b="1">
                  <a:latin typeface="+mn-lt"/>
                  <a:ea typeface="+mn-ea"/>
                  <a:cs typeface="+mn-cs"/>
                  <a:sym typeface="Arial"/>
                </a:defRPr>
              </a:pPr>
              <a:r>
                <a:rPr lang="pl-PL" dirty="0"/>
                <a:t>Wsparcie dla dużych imprez masowych promujących jeździectwo</a:t>
              </a:r>
            </a:p>
          </p:txBody>
        </p:sp>
      </p:grpSp>
      <p:grpSp>
        <p:nvGrpSpPr>
          <p:cNvPr id="558" name="Group 558"/>
          <p:cNvGrpSpPr/>
          <p:nvPr/>
        </p:nvGrpSpPr>
        <p:grpSpPr>
          <a:xfrm>
            <a:off x="4367807" y="1912187"/>
            <a:ext cx="7128794" cy="369330"/>
            <a:chOff x="0" y="-4645"/>
            <a:chExt cx="7128792" cy="369329"/>
          </a:xfrm>
        </p:grpSpPr>
        <p:sp>
          <p:nvSpPr>
            <p:cNvPr id="556" name="Shape 556"/>
            <p:cNvSpPr/>
            <p:nvPr/>
          </p:nvSpPr>
          <p:spPr>
            <a:xfrm>
              <a:off x="0" y="-1"/>
              <a:ext cx="7128792" cy="360042"/>
            </a:xfrm>
            <a:prstGeom prst="rect">
              <a:avLst/>
            </a:prstGeom>
            <a:noFill/>
            <a:ln w="25400" cap="flat">
              <a:solidFill>
                <a:srgbClr val="00B050"/>
              </a:solidFill>
              <a:prstDash val="solid"/>
              <a:round/>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lang="pl-PL"/>
            </a:p>
          </p:txBody>
        </p:sp>
        <p:sp>
          <p:nvSpPr>
            <p:cNvPr id="557" name="Shape 557"/>
            <p:cNvSpPr/>
            <p:nvPr/>
          </p:nvSpPr>
          <p:spPr>
            <a:xfrm>
              <a:off x="0" y="-4645"/>
              <a:ext cx="7128792" cy="3693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b="1">
                  <a:latin typeface="Calibri"/>
                  <a:ea typeface="Calibri"/>
                  <a:cs typeface="Calibri"/>
                  <a:sym typeface="Calibri"/>
                </a:defRPr>
              </a:lvl1pPr>
            </a:lstStyle>
            <a:p>
              <a:r>
                <a:rPr lang="pl-PL"/>
                <a:t>Propozycja działań</a:t>
              </a:r>
            </a:p>
          </p:txBody>
        </p:sp>
      </p:grpSp>
      <p:sp>
        <p:nvSpPr>
          <p:cNvPr id="18" name="Shape 330">
            <a:extLst>
              <a:ext uri="{FF2B5EF4-FFF2-40B4-BE49-F238E27FC236}">
                <a16:creationId xmlns:a16="http://schemas.microsoft.com/office/drawing/2014/main" id="{532C3CF3-E4A8-4F19-A95A-CB23E79D3897}"/>
              </a:ext>
            </a:extLst>
          </p:cNvPr>
          <p:cNvSpPr/>
          <p:nvPr/>
        </p:nvSpPr>
        <p:spPr>
          <a:xfrm>
            <a:off x="609600" y="6610424"/>
            <a:ext cx="7920002" cy="24622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defTabSz="914400">
              <a:defRPr sz="1000">
                <a:solidFill>
                  <a:srgbClr val="888888"/>
                </a:solidFill>
                <a:latin typeface="Arial Narrow"/>
                <a:ea typeface="Arial Narrow"/>
                <a:cs typeface="Arial Narrow"/>
                <a:sym typeface="Arial Narrow"/>
              </a:defRPr>
            </a:lvl1pPr>
          </a:lstStyle>
          <a:p>
            <a:r>
              <a:rPr lang="pl-PL" dirty="0"/>
              <a:t>Strategia Rozwoju Polskiego Jeździectwa 2021-2025 | Wrzesień 2021 r.</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CC369A8-84F7-437D-A8DD-3FFE191764E5}"/>
              </a:ext>
            </a:extLst>
          </p:cNvPr>
          <p:cNvSpPr>
            <a:spLocks noGrp="1"/>
          </p:cNvSpPr>
          <p:nvPr>
            <p:ph type="title"/>
          </p:nvPr>
        </p:nvSpPr>
        <p:spPr/>
        <p:txBody>
          <a:bodyPr/>
          <a:lstStyle/>
          <a:p>
            <a:r>
              <a:rPr lang="pl-PL" dirty="0">
                <a:latin typeface="Corbel"/>
                <a:ea typeface="Corbel"/>
                <a:cs typeface="Corbel"/>
                <a:sym typeface="Corbel"/>
              </a:rPr>
              <a:t>Komisja ds. Strategii Rozwoju Polskiego Jeździectwa</a:t>
            </a:r>
            <a:endParaRPr lang="pl-PL" dirty="0"/>
          </a:p>
        </p:txBody>
      </p:sp>
      <p:sp>
        <p:nvSpPr>
          <p:cNvPr id="5" name="Symbol zastępczy tekstu 4">
            <a:extLst>
              <a:ext uri="{FF2B5EF4-FFF2-40B4-BE49-F238E27FC236}">
                <a16:creationId xmlns:a16="http://schemas.microsoft.com/office/drawing/2014/main" id="{0515F701-7E89-41F8-AE00-E1DBBB171E05}"/>
              </a:ext>
            </a:extLst>
          </p:cNvPr>
          <p:cNvSpPr>
            <a:spLocks noGrp="1"/>
          </p:cNvSpPr>
          <p:nvPr>
            <p:ph type="body" sz="quarter" idx="1"/>
          </p:nvPr>
        </p:nvSpPr>
        <p:spPr/>
        <p:txBody>
          <a:bodyPr/>
          <a:lstStyle/>
          <a:p>
            <a:r>
              <a:rPr lang="pl-PL" dirty="0"/>
              <a:t>Umocowanie prawne i plan pracy</a:t>
            </a:r>
          </a:p>
        </p:txBody>
      </p:sp>
      <p:sp>
        <p:nvSpPr>
          <p:cNvPr id="20" name="Tytuł 1">
            <a:extLst>
              <a:ext uri="{FF2B5EF4-FFF2-40B4-BE49-F238E27FC236}">
                <a16:creationId xmlns:a16="http://schemas.microsoft.com/office/drawing/2014/main" id="{94FF7094-E99D-419D-A832-DEA452CD1699}"/>
              </a:ext>
            </a:extLst>
          </p:cNvPr>
          <p:cNvSpPr txBox="1">
            <a:spLocks/>
          </p:cNvSpPr>
          <p:nvPr/>
        </p:nvSpPr>
        <p:spPr>
          <a:xfrm>
            <a:off x="400700" y="1513638"/>
            <a:ext cx="2947482" cy="4812839"/>
          </a:xfrm>
          <a:prstGeom prst="rect">
            <a:avLst/>
          </a:prstGeom>
          <a:solidFill>
            <a:schemeClr val="accent1"/>
          </a:solidFill>
          <a:ln w="12700">
            <a:miter lim="400000"/>
          </a:ln>
          <a:extLst>
            <a:ext uri="{C572A759-6A51-4108-AA02-DFA0A04FC94B}">
              <ma14:wrappingTextBoxFlag xmlns:ma14="http://schemas.microsoft.com/office/mac/drawingml/2011/main" xmlns="" val="1"/>
            </a:ext>
          </a:extLst>
        </p:spPr>
        <p:txBody>
          <a:bodyPr lIns="45719" rIns="45719" anchor="ctr">
            <a:normAutofit fontScale="97500" lnSpcReduction="10000"/>
          </a:bodyPr>
          <a:lstStyle>
            <a:lvl1pPr marL="0" marR="0" indent="0" algn="l" defTabSz="914400" rtl="0" latinLnBrk="0">
              <a:lnSpc>
                <a:spcPct val="100000"/>
              </a:lnSpc>
              <a:spcBef>
                <a:spcPts val="0"/>
              </a:spcBef>
              <a:spcAft>
                <a:spcPts val="0"/>
              </a:spcAft>
              <a:buClrTx/>
              <a:buSzTx/>
              <a:buFontTx/>
              <a:buNone/>
              <a:tabLst/>
              <a:defRPr sz="3200" b="1" i="0" u="none" strike="noStrike" cap="none" spc="0" baseline="0">
                <a:ln>
                  <a:noFill/>
                </a:ln>
                <a:solidFill>
                  <a:srgbClr val="000000"/>
                </a:solidFill>
                <a:uFillTx/>
                <a:latin typeface="+mn-lt"/>
                <a:ea typeface="+mn-ea"/>
                <a:cs typeface="+mn-cs"/>
                <a:sym typeface="Arial"/>
              </a:defRPr>
            </a:lvl1pPr>
            <a:lvl2pPr marL="0" marR="0" indent="0" algn="l" defTabSz="914400" rtl="0" latinLnBrk="0">
              <a:lnSpc>
                <a:spcPct val="90000"/>
              </a:lnSpc>
              <a:spcBef>
                <a:spcPts val="0"/>
              </a:spcBef>
              <a:spcAft>
                <a:spcPts val="0"/>
              </a:spcAft>
              <a:buClrTx/>
              <a:buSzTx/>
              <a:buFontTx/>
              <a:buNone/>
              <a:tabLst/>
              <a:defRPr sz="3600" b="0" i="0" u="none" strike="noStrike" cap="none" spc="-60" baseline="0">
                <a:ln>
                  <a:noFill/>
                </a:ln>
                <a:solidFill>
                  <a:srgbClr val="FFFFFF"/>
                </a:solidFill>
                <a:uFillTx/>
                <a:latin typeface="Corbel"/>
                <a:ea typeface="Corbel"/>
                <a:cs typeface="Corbel"/>
                <a:sym typeface="Corbel"/>
              </a:defRPr>
            </a:lvl2pPr>
            <a:lvl3pPr marL="0" marR="0" indent="0" algn="l" defTabSz="914400" rtl="0" latinLnBrk="0">
              <a:lnSpc>
                <a:spcPct val="90000"/>
              </a:lnSpc>
              <a:spcBef>
                <a:spcPts val="0"/>
              </a:spcBef>
              <a:spcAft>
                <a:spcPts val="0"/>
              </a:spcAft>
              <a:buClrTx/>
              <a:buSzTx/>
              <a:buFontTx/>
              <a:buNone/>
              <a:tabLst/>
              <a:defRPr sz="3600" b="0" i="0" u="none" strike="noStrike" cap="none" spc="-60" baseline="0">
                <a:ln>
                  <a:noFill/>
                </a:ln>
                <a:solidFill>
                  <a:srgbClr val="FFFFFF"/>
                </a:solidFill>
                <a:uFillTx/>
                <a:latin typeface="Corbel"/>
                <a:ea typeface="Corbel"/>
                <a:cs typeface="Corbel"/>
                <a:sym typeface="Corbel"/>
              </a:defRPr>
            </a:lvl3pPr>
            <a:lvl4pPr marL="0" marR="0" indent="0" algn="l" defTabSz="914400" rtl="0" latinLnBrk="0">
              <a:lnSpc>
                <a:spcPct val="90000"/>
              </a:lnSpc>
              <a:spcBef>
                <a:spcPts val="0"/>
              </a:spcBef>
              <a:spcAft>
                <a:spcPts val="0"/>
              </a:spcAft>
              <a:buClrTx/>
              <a:buSzTx/>
              <a:buFontTx/>
              <a:buNone/>
              <a:tabLst/>
              <a:defRPr sz="3600" b="0" i="0" u="none" strike="noStrike" cap="none" spc="-60" baseline="0">
                <a:ln>
                  <a:noFill/>
                </a:ln>
                <a:solidFill>
                  <a:srgbClr val="FFFFFF"/>
                </a:solidFill>
                <a:uFillTx/>
                <a:latin typeface="Corbel"/>
                <a:ea typeface="Corbel"/>
                <a:cs typeface="Corbel"/>
                <a:sym typeface="Corbel"/>
              </a:defRPr>
            </a:lvl4pPr>
            <a:lvl5pPr marL="0" marR="0" indent="0" algn="l" defTabSz="914400" rtl="0" latinLnBrk="0">
              <a:lnSpc>
                <a:spcPct val="90000"/>
              </a:lnSpc>
              <a:spcBef>
                <a:spcPts val="0"/>
              </a:spcBef>
              <a:spcAft>
                <a:spcPts val="0"/>
              </a:spcAft>
              <a:buClrTx/>
              <a:buSzTx/>
              <a:buFontTx/>
              <a:buNone/>
              <a:tabLst/>
              <a:defRPr sz="3600" b="0" i="0" u="none" strike="noStrike" cap="none" spc="-60" baseline="0">
                <a:ln>
                  <a:noFill/>
                </a:ln>
                <a:solidFill>
                  <a:srgbClr val="FFFFFF"/>
                </a:solidFill>
                <a:uFillTx/>
                <a:latin typeface="Corbel"/>
                <a:ea typeface="Corbel"/>
                <a:cs typeface="Corbel"/>
                <a:sym typeface="Corbel"/>
              </a:defRPr>
            </a:lvl5pPr>
            <a:lvl6pPr marL="0" marR="0" indent="0" algn="l" defTabSz="914400" rtl="0" latinLnBrk="0">
              <a:lnSpc>
                <a:spcPct val="90000"/>
              </a:lnSpc>
              <a:spcBef>
                <a:spcPts val="0"/>
              </a:spcBef>
              <a:spcAft>
                <a:spcPts val="0"/>
              </a:spcAft>
              <a:buClrTx/>
              <a:buSzTx/>
              <a:buFontTx/>
              <a:buNone/>
              <a:tabLst/>
              <a:defRPr sz="3600" b="0" i="0" u="none" strike="noStrike" cap="none" spc="-60" baseline="0">
                <a:ln>
                  <a:noFill/>
                </a:ln>
                <a:solidFill>
                  <a:srgbClr val="FFFFFF"/>
                </a:solidFill>
                <a:uFillTx/>
                <a:latin typeface="Corbel"/>
                <a:ea typeface="Corbel"/>
                <a:cs typeface="Corbel"/>
                <a:sym typeface="Corbel"/>
              </a:defRPr>
            </a:lvl6pPr>
            <a:lvl7pPr marL="0" marR="0" indent="0" algn="l" defTabSz="914400" rtl="0" latinLnBrk="0">
              <a:lnSpc>
                <a:spcPct val="90000"/>
              </a:lnSpc>
              <a:spcBef>
                <a:spcPts val="0"/>
              </a:spcBef>
              <a:spcAft>
                <a:spcPts val="0"/>
              </a:spcAft>
              <a:buClrTx/>
              <a:buSzTx/>
              <a:buFontTx/>
              <a:buNone/>
              <a:tabLst/>
              <a:defRPr sz="3600" b="0" i="0" u="none" strike="noStrike" cap="none" spc="-60" baseline="0">
                <a:ln>
                  <a:noFill/>
                </a:ln>
                <a:solidFill>
                  <a:srgbClr val="FFFFFF"/>
                </a:solidFill>
                <a:uFillTx/>
                <a:latin typeface="Corbel"/>
                <a:ea typeface="Corbel"/>
                <a:cs typeface="Corbel"/>
                <a:sym typeface="Corbel"/>
              </a:defRPr>
            </a:lvl7pPr>
            <a:lvl8pPr marL="0" marR="0" indent="0" algn="l" defTabSz="914400" rtl="0" latinLnBrk="0">
              <a:lnSpc>
                <a:spcPct val="90000"/>
              </a:lnSpc>
              <a:spcBef>
                <a:spcPts val="0"/>
              </a:spcBef>
              <a:spcAft>
                <a:spcPts val="0"/>
              </a:spcAft>
              <a:buClrTx/>
              <a:buSzTx/>
              <a:buFontTx/>
              <a:buNone/>
              <a:tabLst/>
              <a:defRPr sz="3600" b="0" i="0" u="none" strike="noStrike" cap="none" spc="-60" baseline="0">
                <a:ln>
                  <a:noFill/>
                </a:ln>
                <a:solidFill>
                  <a:srgbClr val="FFFFFF"/>
                </a:solidFill>
                <a:uFillTx/>
                <a:latin typeface="Corbel"/>
                <a:ea typeface="Corbel"/>
                <a:cs typeface="Corbel"/>
                <a:sym typeface="Corbel"/>
              </a:defRPr>
            </a:lvl8pPr>
            <a:lvl9pPr marL="0" marR="0" indent="0" algn="l" defTabSz="914400" rtl="0" latinLnBrk="0">
              <a:lnSpc>
                <a:spcPct val="90000"/>
              </a:lnSpc>
              <a:spcBef>
                <a:spcPts val="0"/>
              </a:spcBef>
              <a:spcAft>
                <a:spcPts val="0"/>
              </a:spcAft>
              <a:buClrTx/>
              <a:buSzTx/>
              <a:buFontTx/>
              <a:buNone/>
              <a:tabLst/>
              <a:defRPr sz="3600" b="0" i="0" u="none" strike="noStrike" cap="none" spc="-60" baseline="0">
                <a:ln>
                  <a:noFill/>
                </a:ln>
                <a:solidFill>
                  <a:srgbClr val="FFFFFF"/>
                </a:solidFill>
                <a:uFillTx/>
                <a:latin typeface="Corbel"/>
                <a:ea typeface="Corbel"/>
                <a:cs typeface="Corbel"/>
                <a:sym typeface="Corbel"/>
              </a:defRPr>
            </a:lvl9pPr>
          </a:lstStyle>
          <a:p>
            <a:pPr hangingPunct="1"/>
            <a:r>
              <a:rPr lang="pl-PL" dirty="0">
                <a:solidFill>
                  <a:schemeClr val="bg1"/>
                </a:solidFill>
              </a:rPr>
              <a:t>Komisja ds. Strategii Rozwoju Polskiego Jeździectwa PZJ działa na podstawie uchwały WZD PZJ</a:t>
            </a:r>
            <a:br>
              <a:rPr lang="pl-PL" dirty="0"/>
            </a:br>
            <a:endParaRPr lang="pl-PL" dirty="0"/>
          </a:p>
        </p:txBody>
      </p:sp>
      <p:sp>
        <p:nvSpPr>
          <p:cNvPr id="21" name="Prostokąt 20">
            <a:extLst>
              <a:ext uri="{FF2B5EF4-FFF2-40B4-BE49-F238E27FC236}">
                <a16:creationId xmlns:a16="http://schemas.microsoft.com/office/drawing/2014/main" id="{4022FB60-2151-4685-90DA-A60553B336A6}"/>
              </a:ext>
            </a:extLst>
          </p:cNvPr>
          <p:cNvSpPr/>
          <p:nvPr/>
        </p:nvSpPr>
        <p:spPr>
          <a:xfrm>
            <a:off x="3775043" y="1636749"/>
            <a:ext cx="8016257" cy="2554543"/>
          </a:xfrm>
          <a:prstGeom prst="rect">
            <a:avLst/>
          </a:prstGeom>
          <a:solidFill>
            <a:srgbClr val="FFFFFF"/>
          </a:solidFill>
          <a:ln w="10795"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R="0" algn="l" defTabSz="457200" rtl="0" fontAlgn="auto" latinLnBrk="0" hangingPunct="0">
              <a:lnSpc>
                <a:spcPct val="100000"/>
              </a:lnSpc>
              <a:spcBef>
                <a:spcPts val="0"/>
              </a:spcBef>
              <a:spcAft>
                <a:spcPts val="0"/>
              </a:spcAft>
              <a:buClrTx/>
              <a:buSzTx/>
              <a:tabLst/>
            </a:pPr>
            <a:r>
              <a:rPr kumimoji="0" lang="pl-PL" sz="1600" b="1" i="0" u="none" strike="noStrike" cap="none" spc="0" normalizeH="0" baseline="0" dirty="0">
                <a:ln>
                  <a:noFill/>
                </a:ln>
                <a:solidFill>
                  <a:srgbClr val="000000"/>
                </a:solidFill>
                <a:effectLst/>
                <a:uFillTx/>
                <a:latin typeface="+mn-lt"/>
                <a:ea typeface="Corbel"/>
                <a:cs typeface="Corbel"/>
                <a:sym typeface="Corbel"/>
              </a:rPr>
              <a:t>Plan pracy Komisji ds. Strategii Rozwoju Polskiego Jeździectwa:</a:t>
            </a:r>
          </a:p>
          <a:p>
            <a:pPr marL="342900" marR="0" indent="-342900" algn="l" defTabSz="457200" rtl="0" fontAlgn="auto" latinLnBrk="0" hangingPunct="0">
              <a:lnSpc>
                <a:spcPct val="100000"/>
              </a:lnSpc>
              <a:spcBef>
                <a:spcPts val="0"/>
              </a:spcBef>
              <a:spcAft>
                <a:spcPts val="0"/>
              </a:spcAft>
              <a:buClrTx/>
              <a:buSzTx/>
              <a:buFont typeface="+mj-lt"/>
              <a:buAutoNum type="arabicPeriod"/>
              <a:tabLst/>
            </a:pPr>
            <a:r>
              <a:rPr kumimoji="0" lang="pl-PL" sz="1600" b="0" i="0" u="none" strike="noStrike" cap="none" spc="0" normalizeH="0" baseline="0" dirty="0">
                <a:ln>
                  <a:noFill/>
                </a:ln>
                <a:solidFill>
                  <a:srgbClr val="000000"/>
                </a:solidFill>
                <a:effectLst/>
                <a:uFillTx/>
                <a:latin typeface="+mn-lt"/>
                <a:ea typeface="Corbel"/>
                <a:cs typeface="Corbel"/>
                <a:sym typeface="Corbel"/>
              </a:rPr>
              <a:t>Komisja spotkała </a:t>
            </a:r>
            <a:r>
              <a:rPr kumimoji="0" lang="pl-PL" sz="1600" b="0" i="0" u="none" strike="noStrike" cap="none" spc="0" normalizeH="0" baseline="0" dirty="0">
                <a:ln>
                  <a:noFill/>
                </a:ln>
                <a:solidFill>
                  <a:schemeClr val="tx1"/>
                </a:solidFill>
                <a:effectLst/>
                <a:uFillTx/>
                <a:latin typeface="+mn-lt"/>
                <a:ea typeface="Corbel"/>
                <a:cs typeface="Corbel"/>
                <a:sym typeface="Corbel"/>
              </a:rPr>
              <a:t>się 19 razy od października 2020 do </a:t>
            </a:r>
            <a:r>
              <a:rPr lang="pl-PL" sz="1600" dirty="0">
                <a:solidFill>
                  <a:schemeClr val="tx1"/>
                </a:solidFill>
                <a:latin typeface="+mn-lt"/>
              </a:rPr>
              <a:t>września </a:t>
            </a:r>
            <a:r>
              <a:rPr kumimoji="0" lang="pl-PL" sz="1600" b="0" i="0" u="none" strike="noStrike" cap="none" spc="0" normalizeH="0" baseline="0" dirty="0">
                <a:ln>
                  <a:noFill/>
                </a:ln>
                <a:solidFill>
                  <a:schemeClr val="tx1"/>
                </a:solidFill>
                <a:effectLst/>
                <a:uFillTx/>
                <a:latin typeface="+mn-lt"/>
                <a:ea typeface="Corbel"/>
                <a:cs typeface="Corbel"/>
                <a:sym typeface="Corbel"/>
              </a:rPr>
              <a:t>2021</a:t>
            </a:r>
          </a:p>
          <a:p>
            <a:pPr marL="342900" marR="0" indent="-342900" algn="l" defTabSz="457200" rtl="0" fontAlgn="auto" latinLnBrk="0" hangingPunct="0">
              <a:lnSpc>
                <a:spcPct val="100000"/>
              </a:lnSpc>
              <a:spcBef>
                <a:spcPts val="0"/>
              </a:spcBef>
              <a:spcAft>
                <a:spcPts val="0"/>
              </a:spcAft>
              <a:buClrTx/>
              <a:buSzTx/>
              <a:buFont typeface="+mj-lt"/>
              <a:buAutoNum type="arabicPeriod"/>
              <a:tabLst/>
            </a:pPr>
            <a:r>
              <a:rPr lang="pl-PL" sz="1600" dirty="0">
                <a:solidFill>
                  <a:schemeClr val="tx1"/>
                </a:solidFill>
                <a:latin typeface="+mn-lt"/>
              </a:rPr>
              <a:t>Komisja przeprowadziła konsultacje z przedstawicielami </a:t>
            </a:r>
            <a:r>
              <a:rPr lang="pl-PL" sz="1600" dirty="0">
                <a:latin typeface="+mn-lt"/>
              </a:rPr>
              <a:t>środowiska i WZJ</a:t>
            </a:r>
          </a:p>
          <a:p>
            <a:pPr marL="342900" marR="0" indent="-342900" algn="l" defTabSz="457200" rtl="0" fontAlgn="auto" latinLnBrk="0" hangingPunct="0">
              <a:lnSpc>
                <a:spcPct val="100000"/>
              </a:lnSpc>
              <a:spcBef>
                <a:spcPts val="0"/>
              </a:spcBef>
              <a:spcAft>
                <a:spcPts val="0"/>
              </a:spcAft>
              <a:buClrTx/>
              <a:buSzTx/>
              <a:buFont typeface="+mj-lt"/>
              <a:buAutoNum type="arabicPeriod"/>
              <a:tabLst/>
            </a:pPr>
            <a:r>
              <a:rPr lang="pl-PL" sz="1600" dirty="0">
                <a:latin typeface="+mn-lt"/>
              </a:rPr>
              <a:t>Wersja robocza strategii została wysłana do opinii Zarządu PZJ w dniu 29.06.2021</a:t>
            </a:r>
          </a:p>
          <a:p>
            <a:pPr marL="342900" marR="0" indent="-342900" algn="l" defTabSz="457200" rtl="0" fontAlgn="auto" latinLnBrk="0" hangingPunct="0">
              <a:lnSpc>
                <a:spcPct val="100000"/>
              </a:lnSpc>
              <a:spcBef>
                <a:spcPts val="0"/>
              </a:spcBef>
              <a:spcAft>
                <a:spcPts val="0"/>
              </a:spcAft>
              <a:buClrTx/>
              <a:buSzTx/>
              <a:buFont typeface="+mj-lt"/>
              <a:buAutoNum type="arabicPeriod"/>
              <a:tabLst/>
            </a:pPr>
            <a:r>
              <a:rPr kumimoji="0" lang="pl-PL" sz="1600" b="0" i="0" u="none" strike="noStrike" cap="none" spc="0" normalizeH="0" baseline="0" dirty="0">
                <a:ln>
                  <a:noFill/>
                </a:ln>
                <a:solidFill>
                  <a:schemeClr val="tx1"/>
                </a:solidFill>
                <a:effectLst/>
                <a:uFillTx/>
                <a:latin typeface="+mn-lt"/>
                <a:ea typeface="Corbel"/>
                <a:cs typeface="Corbel"/>
                <a:sym typeface="Corbel"/>
              </a:rPr>
              <a:t>Spotkanie z Zarządem PZJ i omówienie uwag odbyło się 05.07.2021 (nikt z Zarządu PZJ nie wziął udziału ani nie przesłał uwag, udział wziął Sekretarz Generalny)</a:t>
            </a:r>
          </a:p>
          <a:p>
            <a:pPr marL="342900" indent="-342900">
              <a:buFont typeface="+mj-lt"/>
              <a:buAutoNum type="arabicPeriod"/>
            </a:pPr>
            <a:r>
              <a:rPr lang="pl-PL" sz="1600" dirty="0">
                <a:solidFill>
                  <a:schemeClr val="tx1"/>
                </a:solidFill>
                <a:latin typeface="+mn-lt"/>
              </a:rPr>
              <a:t>W lipcu zamieszczono wersję strategii do konsultacji na stronie PZJ, </a:t>
            </a:r>
            <a:r>
              <a:rPr lang="pl-PL" sz="1600" i="1" dirty="0">
                <a:solidFill>
                  <a:schemeClr val="tx1"/>
                </a:solidFill>
                <a:latin typeface="+mn-lt"/>
              </a:rPr>
              <a:t>Świata Koni </a:t>
            </a:r>
            <a:r>
              <a:rPr lang="pl-PL" sz="1600" dirty="0">
                <a:solidFill>
                  <a:schemeClr val="tx1"/>
                </a:solidFill>
                <a:latin typeface="+mn-lt"/>
              </a:rPr>
              <a:t>i </a:t>
            </a:r>
            <a:r>
              <a:rPr lang="pl-PL" sz="1600" i="1" dirty="0" err="1">
                <a:solidFill>
                  <a:schemeClr val="tx1"/>
                </a:solidFill>
                <a:latin typeface="+mn-lt"/>
              </a:rPr>
              <a:t>Zawodykonne</a:t>
            </a:r>
            <a:r>
              <a:rPr lang="pl-PL" sz="1600" dirty="0">
                <a:solidFill>
                  <a:schemeClr val="tx1"/>
                </a:solidFill>
                <a:latin typeface="+mn-lt"/>
              </a:rPr>
              <a:t>. </a:t>
            </a:r>
          </a:p>
          <a:p>
            <a:pPr marL="342900" indent="-342900">
              <a:buFont typeface="+mj-lt"/>
              <a:buAutoNum type="arabicPeriod"/>
            </a:pPr>
            <a:r>
              <a:rPr lang="pl-PL" sz="1600" dirty="0">
                <a:solidFill>
                  <a:schemeClr val="tx1"/>
                </a:solidFill>
                <a:latin typeface="+mn-lt"/>
              </a:rPr>
              <a:t>Zatwierdzenie końcowej wersji strategii oraz przesłanie jej do członków PZJ przed WSZD PZJ nastąpiło w dniu 6.09.2021r.</a:t>
            </a:r>
            <a:endParaRPr kumimoji="0" lang="pl-PL" sz="1600" b="0" i="0" u="none" strike="noStrike" cap="none" spc="0" normalizeH="0" baseline="0" dirty="0">
              <a:ln>
                <a:noFill/>
              </a:ln>
              <a:solidFill>
                <a:schemeClr val="tx1"/>
              </a:solidFill>
              <a:effectLst/>
              <a:uFillTx/>
              <a:latin typeface="+mn-lt"/>
              <a:sym typeface="Corbel"/>
            </a:endParaRPr>
          </a:p>
        </p:txBody>
      </p:sp>
      <p:sp>
        <p:nvSpPr>
          <p:cNvPr id="6" name="Symbol zastępczy numeru slajdu 5">
            <a:extLst>
              <a:ext uri="{FF2B5EF4-FFF2-40B4-BE49-F238E27FC236}">
                <a16:creationId xmlns:a16="http://schemas.microsoft.com/office/drawing/2014/main" id="{36B5371C-7ED6-4A69-BD51-2CE3901AE225}"/>
              </a:ext>
            </a:extLst>
          </p:cNvPr>
          <p:cNvSpPr>
            <a:spLocks noGrp="1"/>
          </p:cNvSpPr>
          <p:nvPr>
            <p:ph type="sldNum" sz="quarter" idx="2"/>
          </p:nvPr>
        </p:nvSpPr>
        <p:spPr/>
        <p:txBody>
          <a:bodyPr/>
          <a:lstStyle/>
          <a:p>
            <a:fld id="{86CB4B4D-7CA3-9044-876B-883B54F8677D}" type="slidenum">
              <a:rPr lang="pl-PL" smtClean="0"/>
              <a:t>2</a:t>
            </a:fld>
            <a:endParaRPr lang="pl-PL"/>
          </a:p>
        </p:txBody>
      </p:sp>
      <p:pic>
        <p:nvPicPr>
          <p:cNvPr id="8" name="Obraz 7">
            <a:extLst>
              <a:ext uri="{FF2B5EF4-FFF2-40B4-BE49-F238E27FC236}">
                <a16:creationId xmlns:a16="http://schemas.microsoft.com/office/drawing/2014/main" id="{ED3A1868-F5C0-4FE0-BA4C-54184B299FEC}"/>
              </a:ext>
            </a:extLst>
          </p:cNvPr>
          <p:cNvPicPr>
            <a:picLocks noChangeAspect="1"/>
          </p:cNvPicPr>
          <p:nvPr/>
        </p:nvPicPr>
        <p:blipFill>
          <a:blip r:embed="rId2"/>
          <a:stretch>
            <a:fillRect/>
          </a:stretch>
        </p:blipFill>
        <p:spPr>
          <a:xfrm>
            <a:off x="5016063" y="4364139"/>
            <a:ext cx="5202615" cy="1971239"/>
          </a:xfrm>
          <a:prstGeom prst="rect">
            <a:avLst/>
          </a:prstGeom>
        </p:spPr>
      </p:pic>
      <p:sp>
        <p:nvSpPr>
          <p:cNvPr id="25" name="Shape 330">
            <a:extLst>
              <a:ext uri="{FF2B5EF4-FFF2-40B4-BE49-F238E27FC236}">
                <a16:creationId xmlns:a16="http://schemas.microsoft.com/office/drawing/2014/main" id="{CD40E0FC-E21F-4C42-AC83-DFB5830E6A29}"/>
              </a:ext>
            </a:extLst>
          </p:cNvPr>
          <p:cNvSpPr/>
          <p:nvPr/>
        </p:nvSpPr>
        <p:spPr>
          <a:xfrm>
            <a:off x="609600" y="6610424"/>
            <a:ext cx="7920002" cy="24622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defTabSz="914400">
              <a:defRPr sz="1000">
                <a:solidFill>
                  <a:srgbClr val="888888"/>
                </a:solidFill>
                <a:latin typeface="Arial Narrow"/>
                <a:ea typeface="Arial Narrow"/>
                <a:cs typeface="Arial Narrow"/>
                <a:sym typeface="Arial Narrow"/>
              </a:defRPr>
            </a:lvl1pPr>
          </a:lstStyle>
          <a:p>
            <a:r>
              <a:rPr lang="pl-PL" dirty="0"/>
              <a:t>Strategia Rozwoju Polskiego Jeździectwa 2021-2025 | Wrzesień 2021 r.</a:t>
            </a:r>
          </a:p>
        </p:txBody>
      </p:sp>
      <p:sp>
        <p:nvSpPr>
          <p:cNvPr id="9" name="pole tekstowe 8">
            <a:extLst>
              <a:ext uri="{FF2B5EF4-FFF2-40B4-BE49-F238E27FC236}">
                <a16:creationId xmlns:a16="http://schemas.microsoft.com/office/drawing/2014/main" id="{E3C16204-6E8D-46FA-9F38-24E9F7042519}"/>
              </a:ext>
            </a:extLst>
          </p:cNvPr>
          <p:cNvSpPr txBox="1"/>
          <p:nvPr/>
        </p:nvSpPr>
        <p:spPr>
          <a:xfrm>
            <a:off x="609599" y="6385114"/>
            <a:ext cx="7060561" cy="253914"/>
          </a:xfrm>
          <a:prstGeom prst="rect">
            <a:avLst/>
          </a:prstGeom>
          <a:noFill/>
          <a:ln w="127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pl-PL" sz="1050" dirty="0">
                <a:latin typeface="+mn-lt"/>
              </a:rPr>
              <a:t>Źródło: </a:t>
            </a:r>
            <a:r>
              <a:rPr lang="pl-PL" sz="1050" dirty="0">
                <a:latin typeface="+mn-lt"/>
                <a:hlinkClick r:id="rId3"/>
              </a:rPr>
              <a:t>https://pzj.pl/komisje-polskiego-zwiazku-jezdzieckiego/komisja-ds-strategii-rozwoju-jezdziectwa-polskiego/</a:t>
            </a:r>
            <a:r>
              <a:rPr lang="pl-PL" sz="1050" dirty="0">
                <a:latin typeface="+mn-lt"/>
              </a:rPr>
              <a:t> </a:t>
            </a:r>
          </a:p>
        </p:txBody>
      </p:sp>
    </p:spTree>
    <p:extLst>
      <p:ext uri="{BB962C8B-B14F-4D97-AF65-F5344CB8AC3E}">
        <p14:creationId xmlns:p14="http://schemas.microsoft.com/office/powerpoint/2010/main" val="3713542886"/>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 name="Shape 561"/>
          <p:cNvSpPr>
            <a:spLocks noGrp="1"/>
          </p:cNvSpPr>
          <p:nvPr>
            <p:ph type="sldNum" sz="quarter" idx="2"/>
          </p:nvPr>
        </p:nvSpPr>
        <p:spPr>
          <a:xfrm>
            <a:off x="11349005" y="6415804"/>
            <a:ext cx="233395" cy="246221"/>
          </a:xfrm>
          <a:prstGeom prst="rect">
            <a:avLst/>
          </a:prstGeom>
          <a:extLst>
            <a:ext uri="{C572A759-6A51-4108-AA02-DFA0A04FC94B}">
              <ma14:wrappingTextBoxFlag xmlns:ma14="http://schemas.microsoft.com/office/mac/drawingml/2011/main" xmlns="" val="1"/>
            </a:ext>
          </a:extLst>
        </p:spPr>
        <p:txBody>
          <a:bodyPr/>
          <a:lstStyle>
            <a:lvl1pPr defTabSz="914400"/>
          </a:lstStyle>
          <a:p>
            <a:fld id="{86CB4B4D-7CA3-9044-876B-883B54F8677D}" type="slidenum">
              <a:rPr lang="pl-PL"/>
              <a:t>20</a:t>
            </a:fld>
            <a:endParaRPr lang="pl-PL"/>
          </a:p>
        </p:txBody>
      </p:sp>
      <p:sp>
        <p:nvSpPr>
          <p:cNvPr id="562" name="Shape 562"/>
          <p:cNvSpPr>
            <a:spLocks noGrp="1"/>
          </p:cNvSpPr>
          <p:nvPr>
            <p:ph type="title"/>
          </p:nvPr>
        </p:nvSpPr>
        <p:spPr>
          <a:prstGeom prst="rect">
            <a:avLst/>
          </a:prstGeom>
        </p:spPr>
        <p:txBody>
          <a:bodyPr>
            <a:noAutofit/>
          </a:bodyPr>
          <a:lstStyle/>
          <a:p>
            <a:pPr defTabSz="896111">
              <a:defRPr sz="2352">
                <a:solidFill>
                  <a:srgbClr val="43B02A"/>
                </a:solidFill>
              </a:defRPr>
            </a:pPr>
            <a:r>
              <a:rPr lang="pl-PL" sz="2800" dirty="0"/>
              <a:t>Cel strategiczny 3 na lata 2021-2025</a:t>
            </a:r>
            <a:br>
              <a:rPr lang="pl-PL" sz="2800" dirty="0"/>
            </a:br>
            <a:r>
              <a:rPr lang="pl-PL" sz="2800" dirty="0">
                <a:solidFill>
                  <a:srgbClr val="000000"/>
                </a:solidFill>
              </a:rPr>
              <a:t>Rozwój sportu powszechnego </a:t>
            </a:r>
            <a:r>
              <a:rPr lang="pl-PL" sz="2800" dirty="0">
                <a:solidFill>
                  <a:schemeClr val="tx1"/>
                </a:solidFill>
              </a:rPr>
              <a:t>i wolontariatu (2)</a:t>
            </a:r>
          </a:p>
        </p:txBody>
      </p:sp>
      <p:sp>
        <p:nvSpPr>
          <p:cNvPr id="563" name="Shape 563"/>
          <p:cNvSpPr>
            <a:spLocks noGrp="1"/>
          </p:cNvSpPr>
          <p:nvPr>
            <p:ph type="body" sz="quarter" idx="1"/>
          </p:nvPr>
        </p:nvSpPr>
        <p:spPr>
          <a:xfrm>
            <a:off x="606912" y="1052736"/>
            <a:ext cx="10801200" cy="738665"/>
          </a:xfrm>
          <a:prstGeom prst="rect">
            <a:avLst/>
          </a:prstGeom>
        </p:spPr>
        <p:txBody>
          <a:bodyPr>
            <a:normAutofit/>
          </a:bodyPr>
          <a:lstStyle/>
          <a:p>
            <a:pPr>
              <a:spcBef>
                <a:spcPts val="300"/>
              </a:spcBef>
              <a:defRPr sz="1400" b="1">
                <a:solidFill>
                  <a:srgbClr val="000000"/>
                </a:solidFill>
              </a:defRPr>
            </a:pPr>
            <a:r>
              <a:rPr lang="pl-PL" dirty="0"/>
              <a:t>Celem PZJ </a:t>
            </a:r>
            <a:r>
              <a:rPr lang="pl-PL" b="0" dirty="0"/>
              <a:t>jest przygotowanie strategii promocji jeździectwa wyróżniającego tę aktywność na tle innych dyscyplin sportowych, stworzenie materiałów promocyjnych i edukacyjnych, prowadzenie aktywnej komunikacji poprzez media społecznościowe przy ścisłej współpracy z WZJ, zwiększenie liczby osób rozpoczynających swoją przygodę z jeździectwem oraz promocja wolontariatu.</a:t>
            </a:r>
            <a:endParaRPr lang="pl-PL" sz="1400" dirty="0">
              <a:solidFill>
                <a:srgbClr val="000000"/>
              </a:solidFill>
            </a:endParaRPr>
          </a:p>
        </p:txBody>
      </p:sp>
      <p:grpSp>
        <p:nvGrpSpPr>
          <p:cNvPr id="566" name="Group 566"/>
          <p:cNvGrpSpPr/>
          <p:nvPr/>
        </p:nvGrpSpPr>
        <p:grpSpPr>
          <a:xfrm>
            <a:off x="695400" y="2348881"/>
            <a:ext cx="3384377" cy="1328132"/>
            <a:chOff x="0" y="0"/>
            <a:chExt cx="3384376" cy="1328130"/>
          </a:xfrm>
        </p:grpSpPr>
        <p:sp>
          <p:nvSpPr>
            <p:cNvPr id="564" name="Shape 564"/>
            <p:cNvSpPr/>
            <p:nvPr/>
          </p:nvSpPr>
          <p:spPr>
            <a:xfrm>
              <a:off x="0" y="0"/>
              <a:ext cx="3384376" cy="1328130"/>
            </a:xfrm>
            <a:prstGeom prst="rect">
              <a:avLst/>
            </a:prstGeom>
            <a:noFill/>
            <a:ln w="19050" cap="flat">
              <a:solidFill>
                <a:srgbClr val="CACED0"/>
              </a:solidFill>
              <a:prstDash val="solid"/>
              <a:round/>
            </a:ln>
            <a:effectLst/>
          </p:spPr>
          <p:txBody>
            <a:bodyPr wrap="square" lIns="45719" tIns="45719" rIns="45719" bIns="45719" numCol="1" anchor="t">
              <a:noAutofit/>
            </a:bodyPr>
            <a:lstStyle/>
            <a:p>
              <a:pPr defTabSz="914400">
                <a:defRPr>
                  <a:solidFill>
                    <a:srgbClr val="FFFFFF"/>
                  </a:solidFill>
                  <a:latin typeface="Calibri"/>
                  <a:ea typeface="Calibri"/>
                  <a:cs typeface="Calibri"/>
                  <a:sym typeface="Calibri"/>
                </a:defRPr>
              </a:pPr>
              <a:endParaRPr lang="pl-PL"/>
            </a:p>
          </p:txBody>
        </p:sp>
        <p:sp>
          <p:nvSpPr>
            <p:cNvPr id="565" name="Shape 565"/>
            <p:cNvSpPr/>
            <p:nvPr/>
          </p:nvSpPr>
          <p:spPr>
            <a:xfrm>
              <a:off x="0" y="0"/>
              <a:ext cx="3384376" cy="73866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marL="342900" indent="-342900" defTabSz="914400">
                <a:buSzPct val="100000"/>
                <a:buAutoNum type="arabicPeriod"/>
                <a:defRPr sz="1400" b="1">
                  <a:latin typeface="+mn-lt"/>
                  <a:ea typeface="+mn-ea"/>
                  <a:cs typeface="+mn-cs"/>
                  <a:sym typeface="Arial"/>
                </a:defRPr>
              </a:lvl1pPr>
            </a:lstStyle>
            <a:p>
              <a:r>
                <a:rPr lang="pl-PL" dirty="0"/>
                <a:t>Członek zarządu ds. marketingu</a:t>
              </a:r>
            </a:p>
            <a:p>
              <a:r>
                <a:rPr lang="pl-PL" dirty="0"/>
                <a:t>Kierownik Biura PZJ</a:t>
              </a:r>
            </a:p>
            <a:p>
              <a:r>
                <a:rPr lang="pl-PL" dirty="0"/>
                <a:t>WZJ</a:t>
              </a:r>
            </a:p>
          </p:txBody>
        </p:sp>
      </p:grpSp>
      <p:grpSp>
        <p:nvGrpSpPr>
          <p:cNvPr id="569" name="Group 569"/>
          <p:cNvGrpSpPr/>
          <p:nvPr/>
        </p:nvGrpSpPr>
        <p:grpSpPr>
          <a:xfrm>
            <a:off x="695400" y="1912187"/>
            <a:ext cx="3384377" cy="369330"/>
            <a:chOff x="0" y="-4645"/>
            <a:chExt cx="3384376" cy="369329"/>
          </a:xfrm>
        </p:grpSpPr>
        <p:sp>
          <p:nvSpPr>
            <p:cNvPr id="567" name="Shape 567"/>
            <p:cNvSpPr/>
            <p:nvPr/>
          </p:nvSpPr>
          <p:spPr>
            <a:xfrm>
              <a:off x="0" y="-1"/>
              <a:ext cx="3384376" cy="360042"/>
            </a:xfrm>
            <a:prstGeom prst="rect">
              <a:avLst/>
            </a:prstGeom>
            <a:noFill/>
            <a:ln w="25400" cap="flat">
              <a:solidFill>
                <a:srgbClr val="0070C0"/>
              </a:solidFill>
              <a:prstDash val="solid"/>
              <a:round/>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lang="pl-PL"/>
            </a:p>
          </p:txBody>
        </p:sp>
        <p:sp>
          <p:nvSpPr>
            <p:cNvPr id="568" name="Shape 568"/>
            <p:cNvSpPr/>
            <p:nvPr/>
          </p:nvSpPr>
          <p:spPr>
            <a:xfrm>
              <a:off x="0" y="-4645"/>
              <a:ext cx="3384376" cy="3693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b="1">
                  <a:latin typeface="Calibri"/>
                  <a:ea typeface="Calibri"/>
                  <a:cs typeface="Calibri"/>
                  <a:sym typeface="Calibri"/>
                </a:defRPr>
              </a:lvl1pPr>
            </a:lstStyle>
            <a:p>
              <a:r>
                <a:rPr lang="pl-PL"/>
                <a:t>Osoby odpowiedzialne</a:t>
              </a:r>
            </a:p>
          </p:txBody>
        </p:sp>
      </p:grpSp>
      <p:grpSp>
        <p:nvGrpSpPr>
          <p:cNvPr id="572" name="Group 572"/>
          <p:cNvGrpSpPr/>
          <p:nvPr/>
        </p:nvGrpSpPr>
        <p:grpSpPr>
          <a:xfrm>
            <a:off x="4367807" y="2348880"/>
            <a:ext cx="3384378" cy="3996502"/>
            <a:chOff x="0" y="0"/>
            <a:chExt cx="3384376" cy="3850053"/>
          </a:xfrm>
        </p:grpSpPr>
        <p:sp>
          <p:nvSpPr>
            <p:cNvPr id="570" name="Shape 570"/>
            <p:cNvSpPr/>
            <p:nvPr/>
          </p:nvSpPr>
          <p:spPr>
            <a:xfrm>
              <a:off x="0" y="0"/>
              <a:ext cx="3384376" cy="3850053"/>
            </a:xfrm>
            <a:prstGeom prst="rect">
              <a:avLst/>
            </a:prstGeom>
            <a:noFill/>
            <a:ln w="19050" cap="flat">
              <a:solidFill>
                <a:srgbClr val="CACED0"/>
              </a:solidFill>
              <a:prstDash val="solid"/>
              <a:round/>
            </a:ln>
            <a:effectLst/>
          </p:spPr>
          <p:txBody>
            <a:bodyPr wrap="square" lIns="45719" tIns="45719" rIns="45719" bIns="45719" numCol="1" anchor="t">
              <a:noAutofit/>
            </a:bodyPr>
            <a:lstStyle/>
            <a:p>
              <a:pPr defTabSz="914400">
                <a:defRPr>
                  <a:solidFill>
                    <a:srgbClr val="FFFFFF"/>
                  </a:solidFill>
                  <a:latin typeface="Calibri"/>
                  <a:ea typeface="Calibri"/>
                  <a:cs typeface="Calibri"/>
                  <a:sym typeface="Calibri"/>
                </a:defRPr>
              </a:pPr>
              <a:endParaRPr lang="pl-PL"/>
            </a:p>
          </p:txBody>
        </p:sp>
        <p:sp>
          <p:nvSpPr>
            <p:cNvPr id="571" name="Shape 571"/>
            <p:cNvSpPr/>
            <p:nvPr/>
          </p:nvSpPr>
          <p:spPr>
            <a:xfrm>
              <a:off x="0" y="0"/>
              <a:ext cx="3384376" cy="181587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marL="342900" indent="-342900" defTabSz="914400">
                <a:buSzPct val="100000"/>
                <a:buAutoNum type="arabicPeriod"/>
                <a:defRPr sz="1400" b="1">
                  <a:latin typeface="+mn-lt"/>
                  <a:ea typeface="+mn-ea"/>
                  <a:cs typeface="+mn-cs"/>
                  <a:sym typeface="Arial"/>
                </a:defRPr>
              </a:lvl1pPr>
            </a:lstStyle>
            <a:p>
              <a:r>
                <a:rPr lang="pl-PL" dirty="0"/>
                <a:t>Brak strategii i działań promujących jeździectwo powszechne</a:t>
              </a:r>
            </a:p>
            <a:p>
              <a:r>
                <a:rPr lang="pl-PL" dirty="0"/>
                <a:t>Brak koncepcji organizacji wolontariatu</a:t>
              </a:r>
            </a:p>
            <a:p>
              <a:r>
                <a:rPr lang="pl-PL" dirty="0"/>
                <a:t>Brak wykorzystania środków z dostępnych funduszy (np. NGO, EU, inne)</a:t>
              </a:r>
            </a:p>
          </p:txBody>
        </p:sp>
      </p:grpSp>
      <p:grpSp>
        <p:nvGrpSpPr>
          <p:cNvPr id="575" name="Group 575"/>
          <p:cNvGrpSpPr/>
          <p:nvPr/>
        </p:nvGrpSpPr>
        <p:grpSpPr>
          <a:xfrm>
            <a:off x="4367807" y="1912187"/>
            <a:ext cx="3384378" cy="369330"/>
            <a:chOff x="0" y="-4645"/>
            <a:chExt cx="3384376" cy="369329"/>
          </a:xfrm>
        </p:grpSpPr>
        <p:sp>
          <p:nvSpPr>
            <p:cNvPr id="573" name="Shape 573"/>
            <p:cNvSpPr/>
            <p:nvPr/>
          </p:nvSpPr>
          <p:spPr>
            <a:xfrm>
              <a:off x="0" y="-1"/>
              <a:ext cx="3384376" cy="360042"/>
            </a:xfrm>
            <a:prstGeom prst="rect">
              <a:avLst/>
            </a:prstGeom>
            <a:noFill/>
            <a:ln w="25400" cap="flat">
              <a:solidFill>
                <a:srgbClr val="FFC000"/>
              </a:solidFill>
              <a:prstDash val="solid"/>
              <a:round/>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lang="pl-PL"/>
            </a:p>
          </p:txBody>
        </p:sp>
        <p:sp>
          <p:nvSpPr>
            <p:cNvPr id="574" name="Shape 574"/>
            <p:cNvSpPr/>
            <p:nvPr/>
          </p:nvSpPr>
          <p:spPr>
            <a:xfrm>
              <a:off x="0" y="-4645"/>
              <a:ext cx="3384376" cy="3693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b="1">
                  <a:latin typeface="Calibri"/>
                  <a:ea typeface="Calibri"/>
                  <a:cs typeface="Calibri"/>
                  <a:sym typeface="Calibri"/>
                </a:defRPr>
              </a:lvl1pPr>
            </a:lstStyle>
            <a:p>
              <a:r>
                <a:rPr lang="pl-PL" dirty="0"/>
                <a:t>Stan wyjściowy 2020</a:t>
              </a:r>
            </a:p>
          </p:txBody>
        </p:sp>
      </p:grpSp>
      <p:grpSp>
        <p:nvGrpSpPr>
          <p:cNvPr id="578" name="Group 578"/>
          <p:cNvGrpSpPr/>
          <p:nvPr/>
        </p:nvGrpSpPr>
        <p:grpSpPr>
          <a:xfrm>
            <a:off x="8112224" y="2348879"/>
            <a:ext cx="3384378" cy="4121337"/>
            <a:chOff x="0" y="0"/>
            <a:chExt cx="3384376" cy="3970314"/>
          </a:xfrm>
        </p:grpSpPr>
        <p:sp>
          <p:nvSpPr>
            <p:cNvPr id="576" name="Shape 576"/>
            <p:cNvSpPr/>
            <p:nvPr/>
          </p:nvSpPr>
          <p:spPr>
            <a:xfrm>
              <a:off x="0" y="0"/>
              <a:ext cx="3384376" cy="3850053"/>
            </a:xfrm>
            <a:prstGeom prst="rect">
              <a:avLst/>
            </a:prstGeom>
            <a:noFill/>
            <a:ln w="19050" cap="flat">
              <a:solidFill>
                <a:srgbClr val="CACED0"/>
              </a:solidFill>
              <a:prstDash val="solid"/>
              <a:round/>
            </a:ln>
            <a:effectLst/>
          </p:spPr>
          <p:txBody>
            <a:bodyPr wrap="square" lIns="45719" tIns="45719" rIns="45719" bIns="45719" numCol="1" anchor="t">
              <a:noAutofit/>
            </a:bodyPr>
            <a:lstStyle/>
            <a:p>
              <a:pPr defTabSz="914400">
                <a:defRPr>
                  <a:solidFill>
                    <a:srgbClr val="FFFFFF"/>
                  </a:solidFill>
                  <a:latin typeface="Calibri"/>
                  <a:ea typeface="Calibri"/>
                  <a:cs typeface="Calibri"/>
                  <a:sym typeface="Calibri"/>
                </a:defRPr>
              </a:pPr>
              <a:endParaRPr lang="pl-PL"/>
            </a:p>
          </p:txBody>
        </p:sp>
        <p:sp>
          <p:nvSpPr>
            <p:cNvPr id="577" name="Shape 577"/>
            <p:cNvSpPr/>
            <p:nvPr/>
          </p:nvSpPr>
          <p:spPr>
            <a:xfrm>
              <a:off x="0" y="0"/>
              <a:ext cx="3384376" cy="397031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marL="342900" indent="-342900" defTabSz="914400">
                <a:buSzPct val="100000"/>
                <a:buAutoNum type="arabicPeriod"/>
                <a:defRPr sz="1400" b="1">
                  <a:latin typeface="+mn-lt"/>
                  <a:ea typeface="+mn-ea"/>
                  <a:cs typeface="+mn-cs"/>
                  <a:sym typeface="Arial"/>
                </a:defRPr>
              </a:pPr>
              <a:r>
                <a:rPr lang="pl-PL" dirty="0"/>
                <a:t>Powołanie jednostki organizacyjnej w biurze PZJ odpowiedzialnej za promocję i rozwój sportu powszechnego i wolontariat</a:t>
              </a:r>
            </a:p>
            <a:p>
              <a:pPr marL="342900" indent="-342900" defTabSz="914400">
                <a:buSzPct val="100000"/>
                <a:buAutoNum type="arabicPeriod"/>
                <a:defRPr sz="1400" b="1">
                  <a:latin typeface="+mn-lt"/>
                  <a:ea typeface="+mn-ea"/>
                  <a:cs typeface="+mn-cs"/>
                  <a:sym typeface="Arial"/>
                </a:defRPr>
              </a:pPr>
              <a:r>
                <a:rPr lang="pl-PL" dirty="0">
                  <a:solidFill>
                    <a:schemeClr val="tx1"/>
                  </a:solidFill>
                </a:rPr>
                <a:t>Dedykowane strony internetowe i kanały informacyjne</a:t>
              </a:r>
            </a:p>
            <a:p>
              <a:pPr marL="342900" indent="-342900" defTabSz="914400">
                <a:buSzPct val="100000"/>
                <a:buAutoNum type="arabicPeriod"/>
                <a:defRPr sz="1400" b="1">
                  <a:latin typeface="+mn-lt"/>
                  <a:ea typeface="+mn-ea"/>
                  <a:cs typeface="+mn-cs"/>
                  <a:sym typeface="Arial"/>
                </a:defRPr>
              </a:pPr>
              <a:r>
                <a:rPr lang="pl-PL" dirty="0">
                  <a:solidFill>
                    <a:schemeClr val="tx1"/>
                  </a:solidFill>
                </a:rPr>
                <a:t>Materiały edukacyjne i promocyjne na najważniejszych imprezach sportowych </a:t>
              </a:r>
            </a:p>
            <a:p>
              <a:pPr marL="342900" indent="-342900" defTabSz="914400">
                <a:buSzPct val="100000"/>
                <a:buAutoNum type="arabicPeriod"/>
                <a:defRPr sz="1400" b="1">
                  <a:latin typeface="+mn-lt"/>
                  <a:ea typeface="+mn-ea"/>
                  <a:cs typeface="+mn-cs"/>
                  <a:sym typeface="Arial"/>
                </a:defRPr>
              </a:pPr>
              <a:r>
                <a:rPr lang="pl-PL" sz="1400" b="1" dirty="0">
                  <a:solidFill>
                    <a:schemeClr val="tx1"/>
                  </a:solidFill>
                  <a:latin typeface="+mn-lt"/>
                  <a:ea typeface="+mn-ea"/>
                  <a:cs typeface="+mn-cs"/>
                </a:rPr>
                <a:t>Ogólnopolska aplikacja do umawiania jazd kon</a:t>
              </a:r>
              <a:r>
                <a:rPr lang="pl-PL" sz="1400" b="1" dirty="0">
                  <a:latin typeface="+mn-lt"/>
                  <a:ea typeface="+mn-ea"/>
                  <a:cs typeface="+mn-cs"/>
                </a:rPr>
                <a:t>nych</a:t>
              </a:r>
            </a:p>
            <a:p>
              <a:pPr marL="342900" indent="-342900" defTabSz="914400">
                <a:buSzPct val="100000"/>
                <a:buAutoNum type="arabicPeriod"/>
                <a:defRPr sz="1400" b="1">
                  <a:latin typeface="+mn-lt"/>
                  <a:ea typeface="+mn-ea"/>
                  <a:cs typeface="+mn-cs"/>
                  <a:sym typeface="Arial"/>
                </a:defRPr>
              </a:pPr>
              <a:r>
                <a:rPr lang="pl-PL" sz="1400" b="1" dirty="0">
                  <a:latin typeface="+mn-lt"/>
                  <a:ea typeface="+mn-ea"/>
                  <a:cs typeface="+mn-cs"/>
                </a:rPr>
                <a:t>Partnerzy PZJ wspierający promocję jeździectwa</a:t>
              </a:r>
            </a:p>
            <a:p>
              <a:pPr marL="342900" indent="-342900" defTabSz="914400">
                <a:buSzPct val="100000"/>
                <a:buAutoNum type="arabicPeriod"/>
                <a:defRPr sz="1400" b="1">
                  <a:latin typeface="+mn-lt"/>
                  <a:ea typeface="+mn-ea"/>
                  <a:cs typeface="+mn-cs"/>
                  <a:sym typeface="Arial"/>
                </a:defRPr>
              </a:pPr>
              <a:r>
                <a:rPr lang="pl-PL" sz="1400" b="1" dirty="0">
                  <a:latin typeface="+mn-lt"/>
                  <a:ea typeface="+mn-ea"/>
                  <a:cs typeface="+mn-cs"/>
                </a:rPr>
                <a:t>Współpraca z samorządami i szkołami w celu promocji jazdy konnej (agroturystyka, pensjonaty, hotele, rajdy konne, obozy, inne)</a:t>
              </a:r>
            </a:p>
          </p:txBody>
        </p:sp>
      </p:grpSp>
      <p:grpSp>
        <p:nvGrpSpPr>
          <p:cNvPr id="581" name="Group 581"/>
          <p:cNvGrpSpPr/>
          <p:nvPr/>
        </p:nvGrpSpPr>
        <p:grpSpPr>
          <a:xfrm>
            <a:off x="8112224" y="1912187"/>
            <a:ext cx="3384378" cy="369330"/>
            <a:chOff x="0" y="-4645"/>
            <a:chExt cx="3384376" cy="369329"/>
          </a:xfrm>
        </p:grpSpPr>
        <p:sp>
          <p:nvSpPr>
            <p:cNvPr id="579" name="Shape 579"/>
            <p:cNvSpPr/>
            <p:nvPr/>
          </p:nvSpPr>
          <p:spPr>
            <a:xfrm>
              <a:off x="0" y="-1"/>
              <a:ext cx="3384376" cy="360042"/>
            </a:xfrm>
            <a:prstGeom prst="rect">
              <a:avLst/>
            </a:prstGeom>
            <a:noFill/>
            <a:ln w="25400" cap="flat">
              <a:solidFill>
                <a:srgbClr val="00B050"/>
              </a:solidFill>
              <a:prstDash val="solid"/>
              <a:round/>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lang="pl-PL"/>
            </a:p>
          </p:txBody>
        </p:sp>
        <p:sp>
          <p:nvSpPr>
            <p:cNvPr id="580" name="Shape 580"/>
            <p:cNvSpPr/>
            <p:nvPr/>
          </p:nvSpPr>
          <p:spPr>
            <a:xfrm>
              <a:off x="0" y="-4645"/>
              <a:ext cx="3384376" cy="3693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b="1">
                  <a:latin typeface="Calibri"/>
                  <a:ea typeface="Calibri"/>
                  <a:cs typeface="Calibri"/>
                  <a:sym typeface="Calibri"/>
                </a:defRPr>
              </a:lvl1pPr>
            </a:lstStyle>
            <a:p>
              <a:r>
                <a:rPr lang="pl-PL" dirty="0"/>
                <a:t>Stan docelowy 2025</a:t>
              </a:r>
            </a:p>
          </p:txBody>
        </p:sp>
      </p:grpSp>
      <p:grpSp>
        <p:nvGrpSpPr>
          <p:cNvPr id="584" name="Group 584"/>
          <p:cNvGrpSpPr/>
          <p:nvPr/>
        </p:nvGrpSpPr>
        <p:grpSpPr>
          <a:xfrm>
            <a:off x="695400" y="4336691"/>
            <a:ext cx="3384377" cy="2027164"/>
            <a:chOff x="0" y="-1"/>
            <a:chExt cx="3384376" cy="1862241"/>
          </a:xfrm>
        </p:grpSpPr>
        <p:sp>
          <p:nvSpPr>
            <p:cNvPr id="582" name="Shape 582"/>
            <p:cNvSpPr/>
            <p:nvPr/>
          </p:nvSpPr>
          <p:spPr>
            <a:xfrm>
              <a:off x="0" y="-1"/>
              <a:ext cx="3384376" cy="1862241"/>
            </a:xfrm>
            <a:prstGeom prst="rect">
              <a:avLst/>
            </a:prstGeom>
            <a:noFill/>
            <a:ln w="19050" cap="flat">
              <a:solidFill>
                <a:srgbClr val="CACED0"/>
              </a:solidFill>
              <a:prstDash val="solid"/>
              <a:round/>
            </a:ln>
            <a:effectLst/>
          </p:spPr>
          <p:txBody>
            <a:bodyPr wrap="square" lIns="45719" tIns="45719" rIns="45719" bIns="45719" numCol="1" anchor="t">
              <a:noAutofit/>
            </a:bodyPr>
            <a:lstStyle/>
            <a:p>
              <a:pPr defTabSz="914400">
                <a:defRPr>
                  <a:solidFill>
                    <a:srgbClr val="FFFFFF"/>
                  </a:solidFill>
                  <a:latin typeface="Calibri"/>
                  <a:ea typeface="Calibri"/>
                  <a:cs typeface="Calibri"/>
                  <a:sym typeface="Calibri"/>
                </a:defRPr>
              </a:pPr>
              <a:endParaRPr lang="pl-PL"/>
            </a:p>
          </p:txBody>
        </p:sp>
        <p:sp>
          <p:nvSpPr>
            <p:cNvPr id="583" name="Shape 583"/>
            <p:cNvSpPr/>
            <p:nvPr/>
          </p:nvSpPr>
          <p:spPr>
            <a:xfrm>
              <a:off x="0" y="-1"/>
              <a:ext cx="3384376" cy="83099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marL="342900" indent="-342900" defTabSz="914400">
                <a:buSzPct val="100000"/>
                <a:buAutoNum type="arabicPeriod"/>
                <a:defRPr sz="1200" b="1">
                  <a:latin typeface="+mn-lt"/>
                  <a:ea typeface="+mn-ea"/>
                  <a:cs typeface="+mn-cs"/>
                  <a:sym typeface="Arial"/>
                </a:defRPr>
              </a:pPr>
              <a:r>
                <a:rPr lang="pl-PL" dirty="0"/>
                <a:t>WZJ</a:t>
              </a:r>
              <a:endParaRPr lang="pl-PL" dirty="0">
                <a:solidFill>
                  <a:srgbClr val="FFFFFF"/>
                </a:solidFill>
                <a:latin typeface="Calibri"/>
                <a:ea typeface="Calibri"/>
                <a:cs typeface="Calibri"/>
                <a:sym typeface="Calibri"/>
              </a:endParaRPr>
            </a:p>
            <a:p>
              <a:pPr marL="342900" indent="-342900" defTabSz="914400">
                <a:buSzPct val="100000"/>
                <a:buAutoNum type="arabicPeriod"/>
                <a:defRPr sz="1200" b="1">
                  <a:latin typeface="+mn-lt"/>
                  <a:ea typeface="+mn-ea"/>
                  <a:cs typeface="+mn-cs"/>
                  <a:sym typeface="Arial"/>
                </a:defRPr>
              </a:pPr>
              <a:r>
                <a:rPr lang="pl-PL" dirty="0"/>
                <a:t>Kluby Jeździeckie i Trenerzy</a:t>
              </a:r>
              <a:endParaRPr lang="pl-PL" dirty="0">
                <a:solidFill>
                  <a:srgbClr val="FFFFFF"/>
                </a:solidFill>
                <a:latin typeface="Calibri"/>
                <a:ea typeface="Calibri"/>
                <a:cs typeface="Calibri"/>
                <a:sym typeface="Calibri"/>
              </a:endParaRPr>
            </a:p>
            <a:p>
              <a:pPr marL="342900" indent="-342900" defTabSz="914400">
                <a:buSzPct val="100000"/>
                <a:buAutoNum type="arabicPeriod"/>
                <a:defRPr sz="1200" b="1">
                  <a:latin typeface="+mn-lt"/>
                  <a:ea typeface="+mn-ea"/>
                  <a:cs typeface="+mn-cs"/>
                  <a:sym typeface="Arial"/>
                </a:defRPr>
              </a:pPr>
              <a:r>
                <a:rPr lang="pl-PL" dirty="0"/>
                <a:t>Sponsorzy i Partnerzy</a:t>
              </a:r>
            </a:p>
            <a:p>
              <a:pPr marL="342900" indent="-342900" defTabSz="914400">
                <a:buSzPct val="100000"/>
                <a:buAutoNum type="arabicPeriod"/>
                <a:defRPr sz="1200" b="1">
                  <a:latin typeface="+mn-lt"/>
                  <a:ea typeface="+mn-ea"/>
                  <a:cs typeface="+mn-cs"/>
                  <a:sym typeface="Arial"/>
                </a:defRPr>
              </a:pPr>
              <a:r>
                <a:rPr lang="pl-PL" dirty="0"/>
                <a:t>Samorząd terytorialny / szkoły</a:t>
              </a:r>
            </a:p>
          </p:txBody>
        </p:sp>
      </p:grpSp>
      <p:grpSp>
        <p:nvGrpSpPr>
          <p:cNvPr id="587" name="Group 587"/>
          <p:cNvGrpSpPr/>
          <p:nvPr/>
        </p:nvGrpSpPr>
        <p:grpSpPr>
          <a:xfrm>
            <a:off x="695400" y="3897007"/>
            <a:ext cx="3384377" cy="369330"/>
            <a:chOff x="0" y="-4645"/>
            <a:chExt cx="3384376" cy="369329"/>
          </a:xfrm>
        </p:grpSpPr>
        <p:sp>
          <p:nvSpPr>
            <p:cNvPr id="585" name="Shape 585"/>
            <p:cNvSpPr/>
            <p:nvPr/>
          </p:nvSpPr>
          <p:spPr>
            <a:xfrm>
              <a:off x="0" y="-1"/>
              <a:ext cx="3384376" cy="360042"/>
            </a:xfrm>
            <a:prstGeom prst="rect">
              <a:avLst/>
            </a:prstGeom>
            <a:noFill/>
            <a:ln w="25400" cap="flat">
              <a:solidFill>
                <a:srgbClr val="0070C0"/>
              </a:solidFill>
              <a:prstDash val="solid"/>
              <a:round/>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lang="pl-PL"/>
            </a:p>
          </p:txBody>
        </p:sp>
        <p:sp>
          <p:nvSpPr>
            <p:cNvPr id="586" name="Shape 586"/>
            <p:cNvSpPr/>
            <p:nvPr/>
          </p:nvSpPr>
          <p:spPr>
            <a:xfrm>
              <a:off x="0" y="-4645"/>
              <a:ext cx="3384376" cy="3693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b="1">
                  <a:latin typeface="Calibri"/>
                  <a:ea typeface="Calibri"/>
                  <a:cs typeface="Calibri"/>
                  <a:sym typeface="Calibri"/>
                </a:defRPr>
              </a:lvl1pPr>
            </a:lstStyle>
            <a:p>
              <a:r>
                <a:rPr lang="pl-PL"/>
                <a:t>Zaangażowani interesariusze</a:t>
              </a:r>
            </a:p>
          </p:txBody>
        </p:sp>
      </p:grpSp>
      <p:sp>
        <p:nvSpPr>
          <p:cNvPr id="30" name="Shape 330">
            <a:extLst>
              <a:ext uri="{FF2B5EF4-FFF2-40B4-BE49-F238E27FC236}">
                <a16:creationId xmlns:a16="http://schemas.microsoft.com/office/drawing/2014/main" id="{D3D352CC-4D6F-460B-8E09-B1F07ADC2968}"/>
              </a:ext>
            </a:extLst>
          </p:cNvPr>
          <p:cNvSpPr/>
          <p:nvPr/>
        </p:nvSpPr>
        <p:spPr>
          <a:xfrm>
            <a:off x="609600" y="6610424"/>
            <a:ext cx="7920002" cy="24622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defTabSz="914400">
              <a:defRPr sz="1000">
                <a:solidFill>
                  <a:srgbClr val="888888"/>
                </a:solidFill>
                <a:latin typeface="Arial Narrow"/>
                <a:ea typeface="Arial Narrow"/>
                <a:cs typeface="Arial Narrow"/>
                <a:sym typeface="Arial Narrow"/>
              </a:defRPr>
            </a:lvl1pPr>
          </a:lstStyle>
          <a:p>
            <a:r>
              <a:rPr lang="pl-PL" dirty="0"/>
              <a:t>Strategia Rozwoju Polskiego Jeździectwa 2021-2025 | Wrzesień 2021 r.</a:t>
            </a: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7" name="Shape 827"/>
          <p:cNvSpPr>
            <a:spLocks noGrp="1"/>
          </p:cNvSpPr>
          <p:nvPr>
            <p:ph type="sldNum" sz="quarter" idx="2"/>
          </p:nvPr>
        </p:nvSpPr>
        <p:spPr>
          <a:xfrm>
            <a:off x="11349005" y="6415804"/>
            <a:ext cx="233395" cy="246221"/>
          </a:xfrm>
          <a:prstGeom prst="rect">
            <a:avLst/>
          </a:prstGeom>
          <a:extLst>
            <a:ext uri="{C572A759-6A51-4108-AA02-DFA0A04FC94B}">
              <ma14:wrappingTextBoxFlag xmlns:ma14="http://schemas.microsoft.com/office/mac/drawingml/2011/main" xmlns="" val="1"/>
            </a:ext>
          </a:extLst>
        </p:spPr>
        <p:txBody>
          <a:bodyPr/>
          <a:lstStyle>
            <a:lvl1pPr defTabSz="914400"/>
          </a:lstStyle>
          <a:p>
            <a:fld id="{86CB4B4D-7CA3-9044-876B-883B54F8677D}" type="slidenum">
              <a:rPr lang="pl-PL"/>
              <a:t>21</a:t>
            </a:fld>
            <a:endParaRPr lang="pl-PL"/>
          </a:p>
        </p:txBody>
      </p:sp>
      <p:sp>
        <p:nvSpPr>
          <p:cNvPr id="828" name="Shape 828"/>
          <p:cNvSpPr>
            <a:spLocks noGrp="1"/>
          </p:cNvSpPr>
          <p:nvPr>
            <p:ph type="title"/>
          </p:nvPr>
        </p:nvSpPr>
        <p:spPr>
          <a:xfrm>
            <a:off x="609600" y="274638"/>
            <a:ext cx="10972800" cy="778099"/>
          </a:xfrm>
          <a:prstGeom prst="rect">
            <a:avLst/>
          </a:prstGeom>
        </p:spPr>
        <p:txBody>
          <a:bodyPr>
            <a:noAutofit/>
          </a:bodyPr>
          <a:lstStyle/>
          <a:p>
            <a:pPr defTabSz="896111">
              <a:defRPr sz="2352">
                <a:solidFill>
                  <a:srgbClr val="43B02A"/>
                </a:solidFill>
              </a:defRPr>
            </a:pPr>
            <a:r>
              <a:rPr lang="pl-PL" sz="2800" dirty="0"/>
              <a:t>Cel strategiczny 4 na lata 2021-2025</a:t>
            </a:r>
            <a:br>
              <a:rPr lang="pl-PL" sz="2800" dirty="0"/>
            </a:br>
            <a:r>
              <a:rPr lang="pl-PL" sz="2800" dirty="0">
                <a:solidFill>
                  <a:srgbClr val="000000"/>
                </a:solidFill>
              </a:rPr>
              <a:t>System </a:t>
            </a:r>
            <a:r>
              <a:rPr lang="pl-PL" sz="2800" dirty="0">
                <a:solidFill>
                  <a:schemeClr val="tx1"/>
                </a:solidFill>
              </a:rPr>
              <a:t>szkoleń i podnoszenie kwalifikacji </a:t>
            </a:r>
            <a:r>
              <a:rPr lang="pl-PL" sz="2800" dirty="0">
                <a:solidFill>
                  <a:srgbClr val="000000"/>
                </a:solidFill>
              </a:rPr>
              <a:t>osób oficjalnych (1)</a:t>
            </a:r>
          </a:p>
        </p:txBody>
      </p:sp>
      <p:sp>
        <p:nvSpPr>
          <p:cNvPr id="829" name="Shape 829"/>
          <p:cNvSpPr>
            <a:spLocks noGrp="1"/>
          </p:cNvSpPr>
          <p:nvPr>
            <p:ph type="body" sz="quarter" idx="1"/>
          </p:nvPr>
        </p:nvSpPr>
        <p:spPr>
          <a:xfrm>
            <a:off x="621310" y="1052736"/>
            <a:ext cx="10801200" cy="738665"/>
          </a:xfrm>
          <a:prstGeom prst="rect">
            <a:avLst/>
          </a:prstGeom>
        </p:spPr>
        <p:txBody>
          <a:bodyPr>
            <a:normAutofit/>
          </a:bodyPr>
          <a:lstStyle/>
          <a:p>
            <a:pPr>
              <a:spcBef>
                <a:spcPts val="300"/>
              </a:spcBef>
              <a:defRPr sz="1400" b="1">
                <a:solidFill>
                  <a:srgbClr val="000000"/>
                </a:solidFill>
              </a:defRPr>
            </a:pPr>
            <a:r>
              <a:rPr lang="pl-PL" dirty="0"/>
              <a:t>Celem PZJ </a:t>
            </a:r>
            <a:r>
              <a:rPr lang="pl-PL" b="0" dirty="0"/>
              <a:t>jest stworzenie systemu szkoleń umożliwiających zdobywanie wiedzy osobom oficjalnym stacjonarnie lub on-line. Stworzenie jasnych zasad zdobywania uprawnień trenerskich i sędziowskich zachęcających jak największą grupę do formalizowania i rozwoju swoich uprawnień. Rozwój kompetencji związanych z zapewnieniem bezpieczeństwa w trakcie rywalizacji i treningów.</a:t>
            </a:r>
            <a:endParaRPr lang="pl-PL" sz="1400" dirty="0">
              <a:solidFill>
                <a:srgbClr val="000000"/>
              </a:solidFill>
            </a:endParaRPr>
          </a:p>
        </p:txBody>
      </p:sp>
      <p:grpSp>
        <p:nvGrpSpPr>
          <p:cNvPr id="832" name="Group 832"/>
          <p:cNvGrpSpPr/>
          <p:nvPr/>
        </p:nvGrpSpPr>
        <p:grpSpPr>
          <a:xfrm>
            <a:off x="695400" y="2348880"/>
            <a:ext cx="3384377" cy="3850055"/>
            <a:chOff x="0" y="0"/>
            <a:chExt cx="3384376" cy="3850053"/>
          </a:xfrm>
        </p:grpSpPr>
        <p:sp>
          <p:nvSpPr>
            <p:cNvPr id="830" name="Shape 830"/>
            <p:cNvSpPr/>
            <p:nvPr/>
          </p:nvSpPr>
          <p:spPr>
            <a:xfrm>
              <a:off x="0" y="0"/>
              <a:ext cx="3384376" cy="3850053"/>
            </a:xfrm>
            <a:prstGeom prst="rect">
              <a:avLst/>
            </a:prstGeom>
            <a:noFill/>
            <a:ln w="19050" cap="flat">
              <a:solidFill>
                <a:srgbClr val="CACED0"/>
              </a:solidFill>
              <a:prstDash val="solid"/>
              <a:round/>
            </a:ln>
            <a:effectLst/>
          </p:spPr>
          <p:txBody>
            <a:bodyPr wrap="square" lIns="45719" tIns="45719" rIns="45719" bIns="45719" numCol="1" anchor="t">
              <a:noAutofit/>
            </a:bodyPr>
            <a:lstStyle/>
            <a:p>
              <a:pPr defTabSz="914400">
                <a:defRPr sz="1400" b="1">
                  <a:latin typeface="+mn-lt"/>
                  <a:ea typeface="+mn-ea"/>
                  <a:cs typeface="+mn-cs"/>
                  <a:sym typeface="Arial"/>
                </a:defRPr>
              </a:pPr>
              <a:endParaRPr lang="pl-PL"/>
            </a:p>
          </p:txBody>
        </p:sp>
        <p:sp>
          <p:nvSpPr>
            <p:cNvPr id="831" name="Shape 831"/>
            <p:cNvSpPr/>
            <p:nvPr/>
          </p:nvSpPr>
          <p:spPr>
            <a:xfrm>
              <a:off x="0" y="0"/>
              <a:ext cx="3384376" cy="332398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marL="342900" indent="-342900" defTabSz="914400">
                <a:buSzPct val="100000"/>
                <a:buFontTx/>
                <a:buAutoNum type="arabicPeriod"/>
                <a:defRPr sz="1400" b="1">
                  <a:latin typeface="+mn-lt"/>
                  <a:ea typeface="+mn-ea"/>
                  <a:cs typeface="+mn-cs"/>
                  <a:sym typeface="Arial"/>
                </a:defRPr>
              </a:pPr>
              <a:r>
                <a:rPr lang="pl-PL" sz="1400" b="1" dirty="0">
                  <a:solidFill>
                    <a:schemeClr val="tx1"/>
                  </a:solidFill>
                  <a:latin typeface="+mn-lt"/>
                  <a:ea typeface="+mn-ea"/>
                  <a:cs typeface="+mn-cs"/>
                  <a:sym typeface="Arial"/>
                </a:rPr>
                <a:t>Zmiana sposobu myślenia – „</a:t>
              </a:r>
              <a:r>
                <a:rPr lang="pl-PL" sz="1400" b="1" dirty="0">
                  <a:solidFill>
                    <a:schemeClr val="tx1"/>
                  </a:solidFill>
                  <a:latin typeface="+mn-lt"/>
                  <a:ea typeface="+mn-ea"/>
                  <a:cs typeface="+mn-cs"/>
                </a:rPr>
                <a:t>nie jestem w PZJ bo nic mi to nie daje a tylko karzą płacić!”</a:t>
              </a:r>
            </a:p>
            <a:p>
              <a:pPr marL="342900" indent="-342900" defTabSz="914400">
                <a:buSzPct val="100000"/>
                <a:buAutoNum type="arabicPeriod"/>
                <a:defRPr sz="1400" b="1">
                  <a:latin typeface="+mn-lt"/>
                  <a:ea typeface="+mn-ea"/>
                  <a:cs typeface="+mn-cs"/>
                  <a:sym typeface="Arial"/>
                </a:defRPr>
              </a:pPr>
              <a:r>
                <a:rPr lang="pl-PL" sz="1400" b="1" dirty="0">
                  <a:solidFill>
                    <a:schemeClr val="tx1"/>
                  </a:solidFill>
                  <a:latin typeface="+mn-lt"/>
                  <a:ea typeface="+mn-ea"/>
                  <a:cs typeface="+mn-cs"/>
                </a:rPr>
                <a:t>Brak systemu motywującego do zdobywania uprawnień trenerskich / Instruktorskich / sędziowskich</a:t>
              </a:r>
              <a:endParaRPr lang="pl-PL" sz="1400" b="1" dirty="0">
                <a:solidFill>
                  <a:schemeClr val="tx1"/>
                </a:solidFill>
                <a:latin typeface="+mn-lt"/>
                <a:ea typeface="+mn-ea"/>
                <a:cs typeface="+mn-cs"/>
                <a:sym typeface="Calibri"/>
              </a:endParaRPr>
            </a:p>
            <a:p>
              <a:pPr marL="342900" indent="-342900" defTabSz="914400">
                <a:buSzPct val="100000"/>
                <a:buAutoNum type="arabicPeriod"/>
                <a:defRPr sz="1400" b="1">
                  <a:latin typeface="+mn-lt"/>
                  <a:ea typeface="+mn-ea"/>
                  <a:cs typeface="+mn-cs"/>
                  <a:sym typeface="Arial"/>
                </a:defRPr>
              </a:pPr>
              <a:r>
                <a:rPr lang="pl-PL" sz="1400" b="1" dirty="0">
                  <a:solidFill>
                    <a:schemeClr val="tx1"/>
                  </a:solidFill>
                  <a:latin typeface="+mn-lt"/>
                  <a:ea typeface="+mn-ea"/>
                  <a:cs typeface="+mn-cs"/>
                </a:rPr>
                <a:t>Mała liczba szkoleń dla osób oficjalnych / możliwości korzystania z doświadczeń zagranicznych</a:t>
              </a:r>
            </a:p>
            <a:p>
              <a:pPr marL="342900" indent="-342900" defTabSz="914400">
                <a:buSzPct val="100000"/>
                <a:buAutoNum type="arabicPeriod"/>
                <a:defRPr sz="1400" b="1">
                  <a:latin typeface="+mn-lt"/>
                  <a:ea typeface="+mn-ea"/>
                  <a:cs typeface="+mn-cs"/>
                  <a:sym typeface="Arial"/>
                </a:defRPr>
              </a:pPr>
              <a:r>
                <a:rPr lang="pl-PL" sz="1400" b="1" dirty="0">
                  <a:solidFill>
                    <a:schemeClr val="tx1"/>
                  </a:solidFill>
                  <a:latin typeface="+mn-lt"/>
                  <a:ea typeface="+mn-ea"/>
                  <a:cs typeface="+mn-cs"/>
                </a:rPr>
                <a:t>Brak przejrzystego systemu kwalifikacji zawodowych</a:t>
              </a:r>
            </a:p>
            <a:p>
              <a:pPr marL="342900" indent="-342900" defTabSz="914400">
                <a:buSzPct val="100000"/>
                <a:buAutoNum type="arabicPeriod"/>
                <a:defRPr sz="1400" b="1">
                  <a:latin typeface="+mn-lt"/>
                  <a:ea typeface="+mn-ea"/>
                  <a:cs typeface="+mn-cs"/>
                  <a:sym typeface="Arial"/>
                </a:defRPr>
              </a:pPr>
              <a:r>
                <a:rPr lang="pl-PL" sz="1400" b="1" dirty="0">
                  <a:solidFill>
                    <a:schemeClr val="tx1"/>
                  </a:solidFill>
                  <a:latin typeface="+mn-lt"/>
                  <a:ea typeface="+mn-ea"/>
                  <a:cs typeface="+mn-cs"/>
                  <a:sym typeface="Calibri"/>
                </a:rPr>
                <a:t>Niezaspokojona chęć rozwoju i podnoszenia kompetencji wśród dużej liczby osób oficjalnych</a:t>
              </a:r>
            </a:p>
          </p:txBody>
        </p:sp>
      </p:grpSp>
      <p:grpSp>
        <p:nvGrpSpPr>
          <p:cNvPr id="835" name="Group 835"/>
          <p:cNvGrpSpPr/>
          <p:nvPr/>
        </p:nvGrpSpPr>
        <p:grpSpPr>
          <a:xfrm>
            <a:off x="695400" y="1912187"/>
            <a:ext cx="3384377" cy="369330"/>
            <a:chOff x="0" y="-4645"/>
            <a:chExt cx="3384376" cy="369329"/>
          </a:xfrm>
        </p:grpSpPr>
        <p:sp>
          <p:nvSpPr>
            <p:cNvPr id="833" name="Shape 833"/>
            <p:cNvSpPr/>
            <p:nvPr/>
          </p:nvSpPr>
          <p:spPr>
            <a:xfrm>
              <a:off x="0" y="-1"/>
              <a:ext cx="3384376" cy="360042"/>
            </a:xfrm>
            <a:prstGeom prst="rect">
              <a:avLst/>
            </a:prstGeom>
            <a:noFill/>
            <a:ln w="25400" cap="flat">
              <a:solidFill>
                <a:srgbClr val="FF0000"/>
              </a:solidFill>
              <a:prstDash val="solid"/>
              <a:round/>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lang="pl-PL"/>
            </a:p>
          </p:txBody>
        </p:sp>
        <p:sp>
          <p:nvSpPr>
            <p:cNvPr id="834" name="Shape 834"/>
            <p:cNvSpPr/>
            <p:nvPr/>
          </p:nvSpPr>
          <p:spPr>
            <a:xfrm>
              <a:off x="0" y="-4645"/>
              <a:ext cx="3384376" cy="3693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b="1">
                  <a:latin typeface="Calibri"/>
                  <a:ea typeface="Calibri"/>
                  <a:cs typeface="Calibri"/>
                  <a:sym typeface="Calibri"/>
                </a:defRPr>
              </a:lvl1pPr>
            </a:lstStyle>
            <a:p>
              <a:r>
                <a:rPr lang="pl-PL" dirty="0">
                  <a:latin typeface="Corbel"/>
                  <a:ea typeface="Corbel"/>
                  <a:cs typeface="Corbel"/>
                  <a:sym typeface="Corbel"/>
                </a:rPr>
                <a:t>Diagnoza sytuacji / możliwości</a:t>
              </a:r>
            </a:p>
          </p:txBody>
        </p:sp>
      </p:grpSp>
      <p:grpSp>
        <p:nvGrpSpPr>
          <p:cNvPr id="838" name="Group 838"/>
          <p:cNvGrpSpPr/>
          <p:nvPr/>
        </p:nvGrpSpPr>
        <p:grpSpPr>
          <a:xfrm>
            <a:off x="4367807" y="2348880"/>
            <a:ext cx="7128794" cy="3850055"/>
            <a:chOff x="0" y="0"/>
            <a:chExt cx="7128792" cy="3850053"/>
          </a:xfrm>
        </p:grpSpPr>
        <p:sp>
          <p:nvSpPr>
            <p:cNvPr id="836" name="Shape 836"/>
            <p:cNvSpPr/>
            <p:nvPr/>
          </p:nvSpPr>
          <p:spPr>
            <a:xfrm>
              <a:off x="0" y="0"/>
              <a:ext cx="7128792" cy="3850053"/>
            </a:xfrm>
            <a:prstGeom prst="rect">
              <a:avLst/>
            </a:prstGeom>
            <a:noFill/>
            <a:ln w="19050" cap="flat">
              <a:solidFill>
                <a:srgbClr val="CACED0"/>
              </a:solidFill>
              <a:prstDash val="solid"/>
              <a:round/>
            </a:ln>
            <a:effectLst/>
          </p:spPr>
          <p:txBody>
            <a:bodyPr wrap="square" lIns="45719" tIns="45719" rIns="45719" bIns="45719" numCol="1" anchor="t">
              <a:noAutofit/>
            </a:bodyPr>
            <a:lstStyle/>
            <a:p>
              <a:pPr defTabSz="914400">
                <a:defRPr>
                  <a:solidFill>
                    <a:srgbClr val="FFFFFF"/>
                  </a:solidFill>
                  <a:latin typeface="Calibri"/>
                  <a:ea typeface="Calibri"/>
                  <a:cs typeface="Calibri"/>
                  <a:sym typeface="Calibri"/>
                </a:defRPr>
              </a:pPr>
              <a:endParaRPr lang="pl-PL"/>
            </a:p>
          </p:txBody>
        </p:sp>
        <p:sp>
          <p:nvSpPr>
            <p:cNvPr id="837" name="Shape 837"/>
            <p:cNvSpPr/>
            <p:nvPr/>
          </p:nvSpPr>
          <p:spPr>
            <a:xfrm>
              <a:off x="0" y="0"/>
              <a:ext cx="7128792" cy="332398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marL="342900" indent="-342900" defTabSz="914400">
                <a:buSzPct val="100000"/>
                <a:buFontTx/>
                <a:buAutoNum type="arabicPeriod"/>
                <a:defRPr sz="1400" b="1">
                  <a:latin typeface="+mn-lt"/>
                  <a:ea typeface="+mn-ea"/>
                  <a:cs typeface="+mn-cs"/>
                  <a:sym typeface="Arial"/>
                </a:defRPr>
              </a:pPr>
              <a:r>
                <a:rPr lang="pl-PL" sz="1400" b="1" dirty="0">
                  <a:sym typeface="Arial"/>
                </a:rPr>
                <a:t>Stworzenie </a:t>
              </a:r>
              <a:r>
                <a:rPr lang="pl-PL" dirty="0"/>
                <a:t>systemu szkoleń dla osób oficjalnych w oparciu o obowiązkowe kursy doszkalające i unifikacyjne</a:t>
              </a:r>
            </a:p>
            <a:p>
              <a:pPr marL="342900" indent="-342900" defTabSz="914400">
                <a:buSzPct val="100000"/>
                <a:buFontTx/>
                <a:buAutoNum type="arabicPeriod"/>
                <a:defRPr sz="1400" b="1">
                  <a:latin typeface="+mn-lt"/>
                  <a:ea typeface="+mn-ea"/>
                  <a:cs typeface="+mn-cs"/>
                  <a:sym typeface="Arial"/>
                </a:defRPr>
              </a:pPr>
              <a:r>
                <a:rPr lang="pl-PL" dirty="0"/>
                <a:t>Stworzenie systemu szkoleń stacjonarnych i on-line (dodatkowy przychód dla </a:t>
              </a:r>
              <a:r>
                <a:rPr lang="pl-PL" dirty="0">
                  <a:solidFill>
                    <a:schemeClr val="tx1"/>
                  </a:solidFill>
                </a:rPr>
                <a:t>związku)</a:t>
              </a:r>
            </a:p>
            <a:p>
              <a:pPr marL="342900" indent="-342900" defTabSz="914400">
                <a:buSzPct val="100000"/>
                <a:buAutoNum type="arabicPeriod"/>
                <a:defRPr sz="1400" b="1">
                  <a:latin typeface="+mn-lt"/>
                  <a:ea typeface="+mn-ea"/>
                  <a:cs typeface="+mn-cs"/>
                  <a:sym typeface="Arial"/>
                </a:defRPr>
              </a:pPr>
              <a:r>
                <a:rPr lang="pl-PL" dirty="0">
                  <a:solidFill>
                    <a:schemeClr val="tx1"/>
                  </a:solidFill>
                </a:rPr>
                <a:t>Stworzenie przejrzystego systemu doskonalenia i zdobywania uprawnień trenerskich / sędziowskich / komisarycznych / gospodarzy toru wraz ze ścieżkami rozwoju  </a:t>
              </a:r>
            </a:p>
            <a:p>
              <a:pPr marL="342900" indent="-342900" defTabSz="914400">
                <a:buSzPct val="100000"/>
                <a:buAutoNum type="arabicPeriod"/>
                <a:defRPr sz="1400" b="1">
                  <a:latin typeface="+mn-lt"/>
                  <a:ea typeface="+mn-ea"/>
                  <a:cs typeface="+mn-cs"/>
                  <a:sym typeface="Arial"/>
                </a:defRPr>
              </a:pPr>
              <a:r>
                <a:rPr lang="pl-PL" dirty="0">
                  <a:solidFill>
                    <a:schemeClr val="tx1"/>
                  </a:solidFill>
                </a:rPr>
                <a:t>Stworzenie grupy trenerów i instruktorów (na podstawie wyników klubów i zawodników) współpracujących </a:t>
              </a:r>
              <a:r>
                <a:rPr lang="pl-PL" dirty="0"/>
                <a:t>z PZJ i WZJ przy szkoleniu kadr PZJ i wojewódzkich</a:t>
              </a:r>
              <a:endParaRPr lang="pl-PL" dirty="0">
                <a:solidFill>
                  <a:srgbClr val="FF0000"/>
                </a:solidFill>
              </a:endParaRPr>
            </a:p>
            <a:p>
              <a:pPr marL="342900" indent="-342900" defTabSz="914400">
                <a:buSzPct val="100000"/>
                <a:buAutoNum type="arabicPeriod"/>
                <a:defRPr sz="1400" b="1">
                  <a:latin typeface="+mn-lt"/>
                  <a:ea typeface="+mn-ea"/>
                  <a:cs typeface="+mn-cs"/>
                  <a:sym typeface="Arial"/>
                </a:defRPr>
              </a:pPr>
              <a:r>
                <a:rPr lang="pl-PL" dirty="0"/>
                <a:t>Wykorzystanie doświadczeń z innych związków / krajów w budowaniu modelu angażowania trenerów i instruktorów i budowania ścieżek rozwoju</a:t>
              </a:r>
            </a:p>
            <a:p>
              <a:pPr marL="342900" indent="-342900" defTabSz="914400">
                <a:buSzPct val="100000"/>
                <a:buFontTx/>
                <a:buAutoNum type="arabicPeriod"/>
                <a:defRPr sz="1400" b="1">
                  <a:latin typeface="+mn-lt"/>
                  <a:ea typeface="+mn-ea"/>
                  <a:cs typeface="+mn-cs"/>
                  <a:sym typeface="Arial"/>
                </a:defRPr>
              </a:pPr>
              <a:r>
                <a:rPr lang="pl-PL" sz="1400" b="1" dirty="0">
                  <a:solidFill>
                    <a:schemeClr val="tx1"/>
                  </a:solidFill>
                  <a:sym typeface="Arial"/>
                </a:rPr>
                <a:t>Stworzenie bazy szkoleniowej PZJ przy współpracy z ministerstwami, KOWR poprzez zakup, dzierżawę lub współpracę z istniejącymi ośrodkami jeździeckim</a:t>
              </a:r>
            </a:p>
            <a:p>
              <a:pPr marL="342900" indent="-342900" defTabSz="914400">
                <a:buSzPct val="100000"/>
                <a:buAutoNum type="arabicPeriod"/>
                <a:defRPr sz="1400" b="1">
                  <a:latin typeface="+mn-lt"/>
                  <a:ea typeface="+mn-ea"/>
                  <a:cs typeface="+mn-cs"/>
                  <a:sym typeface="Arial"/>
                </a:defRPr>
              </a:pPr>
              <a:endParaRPr lang="pl-PL" dirty="0"/>
            </a:p>
          </p:txBody>
        </p:sp>
      </p:grpSp>
      <p:grpSp>
        <p:nvGrpSpPr>
          <p:cNvPr id="841" name="Group 841"/>
          <p:cNvGrpSpPr/>
          <p:nvPr/>
        </p:nvGrpSpPr>
        <p:grpSpPr>
          <a:xfrm>
            <a:off x="4367807" y="1912187"/>
            <a:ext cx="7128794" cy="369330"/>
            <a:chOff x="0" y="-4645"/>
            <a:chExt cx="7128792" cy="369329"/>
          </a:xfrm>
        </p:grpSpPr>
        <p:sp>
          <p:nvSpPr>
            <p:cNvPr id="839" name="Shape 839"/>
            <p:cNvSpPr/>
            <p:nvPr/>
          </p:nvSpPr>
          <p:spPr>
            <a:xfrm>
              <a:off x="0" y="-1"/>
              <a:ext cx="7128792" cy="360042"/>
            </a:xfrm>
            <a:prstGeom prst="rect">
              <a:avLst/>
            </a:prstGeom>
            <a:noFill/>
            <a:ln w="25400" cap="flat">
              <a:solidFill>
                <a:srgbClr val="00B050"/>
              </a:solidFill>
              <a:prstDash val="solid"/>
              <a:round/>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lang="pl-PL"/>
            </a:p>
          </p:txBody>
        </p:sp>
        <p:sp>
          <p:nvSpPr>
            <p:cNvPr id="840" name="Shape 840"/>
            <p:cNvSpPr/>
            <p:nvPr/>
          </p:nvSpPr>
          <p:spPr>
            <a:xfrm>
              <a:off x="0" y="-4645"/>
              <a:ext cx="7128792" cy="3693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b="1">
                  <a:latin typeface="Calibri"/>
                  <a:ea typeface="Calibri"/>
                  <a:cs typeface="Calibri"/>
                  <a:sym typeface="Calibri"/>
                </a:defRPr>
              </a:lvl1pPr>
            </a:lstStyle>
            <a:p>
              <a:r>
                <a:rPr lang="pl-PL"/>
                <a:t>Propozycja działań</a:t>
              </a:r>
            </a:p>
          </p:txBody>
        </p:sp>
      </p:grpSp>
      <p:sp>
        <p:nvSpPr>
          <p:cNvPr id="18" name="Shape 330">
            <a:extLst>
              <a:ext uri="{FF2B5EF4-FFF2-40B4-BE49-F238E27FC236}">
                <a16:creationId xmlns:a16="http://schemas.microsoft.com/office/drawing/2014/main" id="{BAE66077-8B3E-44CA-B044-38B6422621CB}"/>
              </a:ext>
            </a:extLst>
          </p:cNvPr>
          <p:cNvSpPr/>
          <p:nvPr/>
        </p:nvSpPr>
        <p:spPr>
          <a:xfrm>
            <a:off x="609600" y="6610424"/>
            <a:ext cx="7920002" cy="24622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defTabSz="914400">
              <a:defRPr sz="1000">
                <a:solidFill>
                  <a:srgbClr val="888888"/>
                </a:solidFill>
                <a:latin typeface="Arial Narrow"/>
                <a:ea typeface="Arial Narrow"/>
                <a:cs typeface="Arial Narrow"/>
                <a:sym typeface="Arial Narrow"/>
              </a:defRPr>
            </a:lvl1pPr>
          </a:lstStyle>
          <a:p>
            <a:r>
              <a:rPr lang="pl-PL" dirty="0"/>
              <a:t>Strategia Rozwoju Polskiego Jeździectwa 2021-2025 | Wrzesień 2021 r.</a:t>
            </a: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7" name="Shape 847"/>
          <p:cNvSpPr>
            <a:spLocks noGrp="1"/>
          </p:cNvSpPr>
          <p:nvPr>
            <p:ph type="sldNum" sz="quarter" idx="2"/>
          </p:nvPr>
        </p:nvSpPr>
        <p:spPr>
          <a:xfrm>
            <a:off x="11349005" y="6415804"/>
            <a:ext cx="233395" cy="246221"/>
          </a:xfrm>
          <a:prstGeom prst="rect">
            <a:avLst/>
          </a:prstGeom>
          <a:extLst>
            <a:ext uri="{C572A759-6A51-4108-AA02-DFA0A04FC94B}">
              <ma14:wrappingTextBoxFlag xmlns:ma14="http://schemas.microsoft.com/office/mac/drawingml/2011/main" xmlns="" val="1"/>
            </a:ext>
          </a:extLst>
        </p:spPr>
        <p:txBody>
          <a:bodyPr/>
          <a:lstStyle>
            <a:lvl1pPr defTabSz="914400"/>
          </a:lstStyle>
          <a:p>
            <a:fld id="{86CB4B4D-7CA3-9044-876B-883B54F8677D}" type="slidenum">
              <a:rPr lang="pl-PL"/>
              <a:t>22</a:t>
            </a:fld>
            <a:endParaRPr lang="pl-PL"/>
          </a:p>
        </p:txBody>
      </p:sp>
      <p:sp>
        <p:nvSpPr>
          <p:cNvPr id="848" name="Shape 848"/>
          <p:cNvSpPr>
            <a:spLocks noGrp="1"/>
          </p:cNvSpPr>
          <p:nvPr>
            <p:ph type="title"/>
          </p:nvPr>
        </p:nvSpPr>
        <p:spPr>
          <a:xfrm>
            <a:off x="609600" y="274638"/>
            <a:ext cx="10972800" cy="778099"/>
          </a:xfrm>
          <a:prstGeom prst="rect">
            <a:avLst/>
          </a:prstGeom>
        </p:spPr>
        <p:txBody>
          <a:bodyPr>
            <a:noAutofit/>
          </a:bodyPr>
          <a:lstStyle/>
          <a:p>
            <a:pPr defTabSz="896111">
              <a:defRPr sz="2352">
                <a:solidFill>
                  <a:srgbClr val="43B02A"/>
                </a:solidFill>
              </a:defRPr>
            </a:pPr>
            <a:r>
              <a:rPr lang="pl-PL" sz="2800" dirty="0"/>
              <a:t>Cel strategiczny 4 na lata 2021-2025</a:t>
            </a:r>
            <a:br>
              <a:rPr lang="pl-PL" sz="2800" dirty="0"/>
            </a:br>
            <a:r>
              <a:rPr lang="pl-PL" sz="2800" dirty="0">
                <a:solidFill>
                  <a:srgbClr val="000000"/>
                </a:solidFill>
              </a:rPr>
              <a:t>System szkoleń i podnoszenie kwalifikacji osób oficjalnych (2)</a:t>
            </a:r>
          </a:p>
        </p:txBody>
      </p:sp>
      <p:grpSp>
        <p:nvGrpSpPr>
          <p:cNvPr id="852" name="Group 852"/>
          <p:cNvGrpSpPr/>
          <p:nvPr/>
        </p:nvGrpSpPr>
        <p:grpSpPr>
          <a:xfrm>
            <a:off x="695400" y="2348881"/>
            <a:ext cx="3384377" cy="1328132"/>
            <a:chOff x="0" y="0"/>
            <a:chExt cx="3384376" cy="1328130"/>
          </a:xfrm>
        </p:grpSpPr>
        <p:sp>
          <p:nvSpPr>
            <p:cNvPr id="850" name="Shape 850"/>
            <p:cNvSpPr/>
            <p:nvPr/>
          </p:nvSpPr>
          <p:spPr>
            <a:xfrm>
              <a:off x="0" y="0"/>
              <a:ext cx="3384376" cy="1328130"/>
            </a:xfrm>
            <a:prstGeom prst="rect">
              <a:avLst/>
            </a:prstGeom>
            <a:noFill/>
            <a:ln w="19050" cap="flat">
              <a:solidFill>
                <a:srgbClr val="CACED0"/>
              </a:solidFill>
              <a:prstDash val="solid"/>
              <a:round/>
            </a:ln>
            <a:effectLst/>
          </p:spPr>
          <p:txBody>
            <a:bodyPr wrap="square" lIns="45719" tIns="45719" rIns="45719" bIns="45719" numCol="1" anchor="t">
              <a:noAutofit/>
            </a:bodyPr>
            <a:lstStyle/>
            <a:p>
              <a:pPr defTabSz="914400">
                <a:defRPr>
                  <a:solidFill>
                    <a:srgbClr val="FFFFFF"/>
                  </a:solidFill>
                  <a:latin typeface="Calibri"/>
                  <a:ea typeface="Calibri"/>
                  <a:cs typeface="Calibri"/>
                  <a:sym typeface="Calibri"/>
                </a:defRPr>
              </a:pPr>
              <a:endParaRPr lang="pl-PL"/>
            </a:p>
          </p:txBody>
        </p:sp>
        <p:sp>
          <p:nvSpPr>
            <p:cNvPr id="851" name="Shape 851"/>
            <p:cNvSpPr/>
            <p:nvPr/>
          </p:nvSpPr>
          <p:spPr>
            <a:xfrm>
              <a:off x="0" y="0"/>
              <a:ext cx="3384376" cy="52321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marL="342900" indent="-342900" defTabSz="914400">
                <a:buSzPct val="100000"/>
                <a:buAutoNum type="arabicPeriod"/>
                <a:defRPr sz="1400" b="1">
                  <a:latin typeface="+mn-lt"/>
                  <a:ea typeface="+mn-ea"/>
                  <a:cs typeface="+mn-cs"/>
                  <a:sym typeface="Arial"/>
                </a:defRPr>
              </a:pPr>
              <a:r>
                <a:rPr lang="pl-PL" dirty="0"/>
                <a:t>Wiceprezes ds. szkoleniowych</a:t>
              </a:r>
            </a:p>
            <a:p>
              <a:pPr marL="342900" indent="-342900" defTabSz="914400">
                <a:buSzPct val="100000"/>
                <a:buAutoNum type="arabicPeriod"/>
                <a:defRPr sz="1400" b="1">
                  <a:latin typeface="+mn-lt"/>
                  <a:ea typeface="+mn-ea"/>
                  <a:cs typeface="+mn-cs"/>
                  <a:sym typeface="Arial"/>
                </a:defRPr>
              </a:pPr>
              <a:r>
                <a:rPr lang="pl-PL" dirty="0"/>
                <a:t>Pracownik Biura związku</a:t>
              </a:r>
            </a:p>
          </p:txBody>
        </p:sp>
      </p:grpSp>
      <p:grpSp>
        <p:nvGrpSpPr>
          <p:cNvPr id="855" name="Group 855"/>
          <p:cNvGrpSpPr/>
          <p:nvPr/>
        </p:nvGrpSpPr>
        <p:grpSpPr>
          <a:xfrm>
            <a:off x="695400" y="1912187"/>
            <a:ext cx="3384377" cy="369330"/>
            <a:chOff x="0" y="-4645"/>
            <a:chExt cx="3384376" cy="369329"/>
          </a:xfrm>
        </p:grpSpPr>
        <p:sp>
          <p:nvSpPr>
            <p:cNvPr id="853" name="Shape 853"/>
            <p:cNvSpPr/>
            <p:nvPr/>
          </p:nvSpPr>
          <p:spPr>
            <a:xfrm>
              <a:off x="0" y="-1"/>
              <a:ext cx="3384376" cy="360042"/>
            </a:xfrm>
            <a:prstGeom prst="rect">
              <a:avLst/>
            </a:prstGeom>
            <a:noFill/>
            <a:ln w="25400" cap="flat">
              <a:solidFill>
                <a:srgbClr val="0070C0"/>
              </a:solidFill>
              <a:prstDash val="solid"/>
              <a:round/>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lang="pl-PL"/>
            </a:p>
          </p:txBody>
        </p:sp>
        <p:sp>
          <p:nvSpPr>
            <p:cNvPr id="854" name="Shape 854"/>
            <p:cNvSpPr/>
            <p:nvPr/>
          </p:nvSpPr>
          <p:spPr>
            <a:xfrm>
              <a:off x="0" y="-4645"/>
              <a:ext cx="3384376" cy="3693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b="1">
                  <a:latin typeface="Calibri"/>
                  <a:ea typeface="Calibri"/>
                  <a:cs typeface="Calibri"/>
                  <a:sym typeface="Calibri"/>
                </a:defRPr>
              </a:lvl1pPr>
            </a:lstStyle>
            <a:p>
              <a:r>
                <a:rPr lang="pl-PL"/>
                <a:t>Osoby odpowiedzialne</a:t>
              </a:r>
            </a:p>
          </p:txBody>
        </p:sp>
      </p:grpSp>
      <p:grpSp>
        <p:nvGrpSpPr>
          <p:cNvPr id="858" name="Group 858"/>
          <p:cNvGrpSpPr/>
          <p:nvPr/>
        </p:nvGrpSpPr>
        <p:grpSpPr>
          <a:xfrm>
            <a:off x="4367807" y="2348880"/>
            <a:ext cx="3384378" cy="3850055"/>
            <a:chOff x="0" y="0"/>
            <a:chExt cx="3384376" cy="3850053"/>
          </a:xfrm>
        </p:grpSpPr>
        <p:sp>
          <p:nvSpPr>
            <p:cNvPr id="856" name="Shape 856"/>
            <p:cNvSpPr/>
            <p:nvPr/>
          </p:nvSpPr>
          <p:spPr>
            <a:xfrm>
              <a:off x="0" y="0"/>
              <a:ext cx="3384376" cy="3850053"/>
            </a:xfrm>
            <a:prstGeom prst="rect">
              <a:avLst/>
            </a:prstGeom>
            <a:noFill/>
            <a:ln w="19050" cap="flat">
              <a:solidFill>
                <a:srgbClr val="CACED0"/>
              </a:solidFill>
              <a:prstDash val="solid"/>
              <a:round/>
            </a:ln>
            <a:effectLst/>
          </p:spPr>
          <p:txBody>
            <a:bodyPr wrap="square" lIns="45719" tIns="45719" rIns="45719" bIns="45719" numCol="1" anchor="t">
              <a:noAutofit/>
            </a:bodyPr>
            <a:lstStyle/>
            <a:p>
              <a:pPr defTabSz="914400">
                <a:defRPr>
                  <a:solidFill>
                    <a:srgbClr val="FFFFFF"/>
                  </a:solidFill>
                  <a:latin typeface="Calibri"/>
                  <a:ea typeface="Calibri"/>
                  <a:cs typeface="Calibri"/>
                  <a:sym typeface="Calibri"/>
                </a:defRPr>
              </a:pPr>
              <a:endParaRPr lang="pl-PL"/>
            </a:p>
          </p:txBody>
        </p:sp>
        <p:sp>
          <p:nvSpPr>
            <p:cNvPr id="857" name="Shape 857"/>
            <p:cNvSpPr/>
            <p:nvPr/>
          </p:nvSpPr>
          <p:spPr>
            <a:xfrm>
              <a:off x="0" y="0"/>
              <a:ext cx="3384376" cy="52321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marL="342900" indent="-342900" defTabSz="914400">
                <a:buSzPct val="100000"/>
                <a:buAutoNum type="arabicPeriod"/>
                <a:defRPr sz="1400" b="1">
                  <a:latin typeface="+mn-lt"/>
                  <a:ea typeface="+mn-ea"/>
                  <a:cs typeface="+mn-cs"/>
                  <a:sym typeface="Arial"/>
                </a:defRPr>
              </a:lvl1pPr>
            </a:lstStyle>
            <a:p>
              <a:r>
                <a:rPr lang="pl-PL" dirty="0"/>
                <a:t>Mało rozwinięty system szkoleń centralnych</a:t>
              </a:r>
            </a:p>
          </p:txBody>
        </p:sp>
      </p:grpSp>
      <p:grpSp>
        <p:nvGrpSpPr>
          <p:cNvPr id="861" name="Group 861"/>
          <p:cNvGrpSpPr/>
          <p:nvPr/>
        </p:nvGrpSpPr>
        <p:grpSpPr>
          <a:xfrm>
            <a:off x="4367807" y="1912187"/>
            <a:ext cx="3384378" cy="369330"/>
            <a:chOff x="0" y="-4645"/>
            <a:chExt cx="3384376" cy="369329"/>
          </a:xfrm>
        </p:grpSpPr>
        <p:sp>
          <p:nvSpPr>
            <p:cNvPr id="859" name="Shape 859"/>
            <p:cNvSpPr/>
            <p:nvPr/>
          </p:nvSpPr>
          <p:spPr>
            <a:xfrm>
              <a:off x="0" y="-1"/>
              <a:ext cx="3384376" cy="360042"/>
            </a:xfrm>
            <a:prstGeom prst="rect">
              <a:avLst/>
            </a:prstGeom>
            <a:noFill/>
            <a:ln w="25400" cap="flat">
              <a:solidFill>
                <a:srgbClr val="FFC000"/>
              </a:solidFill>
              <a:prstDash val="solid"/>
              <a:round/>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lang="pl-PL"/>
            </a:p>
          </p:txBody>
        </p:sp>
        <p:sp>
          <p:nvSpPr>
            <p:cNvPr id="860" name="Shape 860"/>
            <p:cNvSpPr/>
            <p:nvPr/>
          </p:nvSpPr>
          <p:spPr>
            <a:xfrm>
              <a:off x="0" y="-4645"/>
              <a:ext cx="3384376" cy="3693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b="1">
                  <a:latin typeface="Calibri"/>
                  <a:ea typeface="Calibri"/>
                  <a:cs typeface="Calibri"/>
                  <a:sym typeface="Calibri"/>
                </a:defRPr>
              </a:lvl1pPr>
            </a:lstStyle>
            <a:p>
              <a:r>
                <a:rPr lang="pl-PL" dirty="0"/>
                <a:t>Stan wyjściowy 2020</a:t>
              </a:r>
            </a:p>
          </p:txBody>
        </p:sp>
      </p:grpSp>
      <p:grpSp>
        <p:nvGrpSpPr>
          <p:cNvPr id="864" name="Group 864"/>
          <p:cNvGrpSpPr/>
          <p:nvPr/>
        </p:nvGrpSpPr>
        <p:grpSpPr>
          <a:xfrm>
            <a:off x="8112224" y="2348880"/>
            <a:ext cx="3384378" cy="3850055"/>
            <a:chOff x="0" y="0"/>
            <a:chExt cx="3384376" cy="3850053"/>
          </a:xfrm>
        </p:grpSpPr>
        <p:sp>
          <p:nvSpPr>
            <p:cNvPr id="862" name="Shape 862"/>
            <p:cNvSpPr/>
            <p:nvPr/>
          </p:nvSpPr>
          <p:spPr>
            <a:xfrm>
              <a:off x="0" y="0"/>
              <a:ext cx="3384376" cy="3850053"/>
            </a:xfrm>
            <a:prstGeom prst="rect">
              <a:avLst/>
            </a:prstGeom>
            <a:noFill/>
            <a:ln w="19050" cap="flat">
              <a:solidFill>
                <a:srgbClr val="CACED0"/>
              </a:solidFill>
              <a:prstDash val="solid"/>
              <a:round/>
            </a:ln>
            <a:effectLst/>
          </p:spPr>
          <p:txBody>
            <a:bodyPr wrap="square" lIns="45719" tIns="45719" rIns="45719" bIns="45719" numCol="1" anchor="t">
              <a:noAutofit/>
            </a:bodyPr>
            <a:lstStyle/>
            <a:p>
              <a:pPr defTabSz="914400">
                <a:defRPr>
                  <a:solidFill>
                    <a:srgbClr val="FFFFFF"/>
                  </a:solidFill>
                  <a:latin typeface="Calibri"/>
                  <a:ea typeface="Calibri"/>
                  <a:cs typeface="Calibri"/>
                  <a:sym typeface="Calibri"/>
                </a:defRPr>
              </a:pPr>
              <a:endParaRPr lang="pl-PL"/>
            </a:p>
          </p:txBody>
        </p:sp>
        <p:sp>
          <p:nvSpPr>
            <p:cNvPr id="863" name="Shape 863"/>
            <p:cNvSpPr/>
            <p:nvPr/>
          </p:nvSpPr>
          <p:spPr>
            <a:xfrm>
              <a:off x="0" y="0"/>
              <a:ext cx="3384376" cy="353942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marL="342900" indent="-342900" defTabSz="914400">
                <a:buSzPct val="100000"/>
                <a:buAutoNum type="arabicPeriod"/>
                <a:defRPr sz="1400" b="1">
                  <a:latin typeface="+mn-lt"/>
                  <a:ea typeface="+mn-ea"/>
                  <a:cs typeface="+mn-cs"/>
                  <a:sym typeface="Arial"/>
                </a:defRPr>
              </a:lvl1pPr>
            </a:lstStyle>
            <a:p>
              <a:pPr>
                <a:defRPr sz="1400" b="1">
                  <a:latin typeface="+mn-lt"/>
                  <a:ea typeface="+mn-ea"/>
                  <a:cs typeface="+mn-cs"/>
                  <a:sym typeface="Arial"/>
                </a:defRPr>
              </a:pPr>
              <a:r>
                <a:rPr lang="pl-PL" dirty="0"/>
                <a:t>Stworzenie systemu szkoleń dla osób oficjalnych w oparciu o obowiązkowe kursy doszkalające i unifikacyjne</a:t>
              </a:r>
            </a:p>
            <a:p>
              <a:pPr>
                <a:defRPr sz="1400" b="1">
                  <a:latin typeface="+mn-lt"/>
                  <a:ea typeface="+mn-ea"/>
                  <a:cs typeface="+mn-cs"/>
                  <a:sym typeface="Arial"/>
                </a:defRPr>
              </a:pPr>
              <a:r>
                <a:rPr lang="pl-PL" dirty="0"/>
                <a:t>Stworzenie systemu szkoleń stacjonarnych i on-line</a:t>
              </a:r>
            </a:p>
            <a:p>
              <a:pPr>
                <a:defRPr sz="1400" b="1">
                  <a:latin typeface="+mn-lt"/>
                  <a:ea typeface="+mn-ea"/>
                  <a:cs typeface="+mn-cs"/>
                  <a:sym typeface="Arial"/>
                </a:defRPr>
              </a:pPr>
              <a:r>
                <a:rPr lang="pl-PL" dirty="0"/>
                <a:t>Wdrożony przejrzysty system zdobywania uprawnień osób oficjalnych i ścieżek rozwoju</a:t>
              </a:r>
              <a:endParaRPr lang="pl-PL" dirty="0">
                <a:solidFill>
                  <a:srgbClr val="FFFFFF"/>
                </a:solidFill>
                <a:latin typeface="Calibri"/>
                <a:ea typeface="Calibri"/>
                <a:cs typeface="Calibri"/>
                <a:sym typeface="Calibri"/>
              </a:endParaRPr>
            </a:p>
            <a:p>
              <a:r>
                <a:rPr lang="pl-PL" dirty="0"/>
                <a:t>Zapewnienie rozwoju i możliwości odbywania stażu osobom oficjalnym</a:t>
              </a:r>
            </a:p>
            <a:p>
              <a:r>
                <a:rPr lang="pl-PL" dirty="0">
                  <a:solidFill>
                    <a:schemeClr val="tx1"/>
                  </a:solidFill>
                </a:rPr>
                <a:t>Stworzenie grupy trenerów i instruktorów współpracujących </a:t>
              </a:r>
              <a:r>
                <a:rPr lang="pl-PL" dirty="0"/>
                <a:t>z PZJ i WZJ przy szkoleniu kadr PZJ i wojewódzkich</a:t>
              </a:r>
            </a:p>
          </p:txBody>
        </p:sp>
      </p:grpSp>
      <p:grpSp>
        <p:nvGrpSpPr>
          <p:cNvPr id="867" name="Group 867"/>
          <p:cNvGrpSpPr/>
          <p:nvPr/>
        </p:nvGrpSpPr>
        <p:grpSpPr>
          <a:xfrm>
            <a:off x="8112224" y="1912187"/>
            <a:ext cx="3384378" cy="369330"/>
            <a:chOff x="0" y="-4645"/>
            <a:chExt cx="3384376" cy="369329"/>
          </a:xfrm>
        </p:grpSpPr>
        <p:sp>
          <p:nvSpPr>
            <p:cNvPr id="865" name="Shape 865"/>
            <p:cNvSpPr/>
            <p:nvPr/>
          </p:nvSpPr>
          <p:spPr>
            <a:xfrm>
              <a:off x="0" y="-1"/>
              <a:ext cx="3384376" cy="360042"/>
            </a:xfrm>
            <a:prstGeom prst="rect">
              <a:avLst/>
            </a:prstGeom>
            <a:noFill/>
            <a:ln w="25400" cap="flat">
              <a:solidFill>
                <a:srgbClr val="00B050"/>
              </a:solidFill>
              <a:prstDash val="solid"/>
              <a:round/>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lang="pl-PL"/>
            </a:p>
          </p:txBody>
        </p:sp>
        <p:sp>
          <p:nvSpPr>
            <p:cNvPr id="866" name="Shape 866"/>
            <p:cNvSpPr/>
            <p:nvPr/>
          </p:nvSpPr>
          <p:spPr>
            <a:xfrm>
              <a:off x="0" y="-4645"/>
              <a:ext cx="3384376" cy="3693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b="1">
                  <a:latin typeface="Calibri"/>
                  <a:ea typeface="Calibri"/>
                  <a:cs typeface="Calibri"/>
                  <a:sym typeface="Calibri"/>
                </a:defRPr>
              </a:lvl1pPr>
            </a:lstStyle>
            <a:p>
              <a:r>
                <a:rPr lang="pl-PL" dirty="0"/>
                <a:t>Stan docelowy 2025</a:t>
              </a:r>
            </a:p>
          </p:txBody>
        </p:sp>
      </p:grpSp>
      <p:grpSp>
        <p:nvGrpSpPr>
          <p:cNvPr id="870" name="Group 870"/>
          <p:cNvGrpSpPr/>
          <p:nvPr/>
        </p:nvGrpSpPr>
        <p:grpSpPr>
          <a:xfrm>
            <a:off x="695400" y="4336693"/>
            <a:ext cx="3384377" cy="1862242"/>
            <a:chOff x="0" y="0"/>
            <a:chExt cx="3384376" cy="1862240"/>
          </a:xfrm>
        </p:grpSpPr>
        <p:sp>
          <p:nvSpPr>
            <p:cNvPr id="868" name="Shape 868"/>
            <p:cNvSpPr/>
            <p:nvPr/>
          </p:nvSpPr>
          <p:spPr>
            <a:xfrm>
              <a:off x="0" y="0"/>
              <a:ext cx="3384376" cy="1862240"/>
            </a:xfrm>
            <a:prstGeom prst="rect">
              <a:avLst/>
            </a:prstGeom>
            <a:noFill/>
            <a:ln w="19050" cap="flat">
              <a:solidFill>
                <a:srgbClr val="CACED0"/>
              </a:solidFill>
              <a:prstDash val="solid"/>
              <a:round/>
            </a:ln>
            <a:effectLst/>
          </p:spPr>
          <p:txBody>
            <a:bodyPr wrap="square" lIns="45719" tIns="45719" rIns="45719" bIns="45719" numCol="1" anchor="t">
              <a:noAutofit/>
            </a:bodyPr>
            <a:lstStyle/>
            <a:p>
              <a:pPr defTabSz="914400">
                <a:defRPr sz="1400" b="1">
                  <a:latin typeface="+mn-lt"/>
                  <a:ea typeface="+mn-ea"/>
                  <a:cs typeface="+mn-cs"/>
                  <a:sym typeface="Arial"/>
                </a:defRPr>
              </a:pPr>
              <a:endParaRPr lang="pl-PL"/>
            </a:p>
          </p:txBody>
        </p:sp>
        <p:sp>
          <p:nvSpPr>
            <p:cNvPr id="869" name="Shape 869"/>
            <p:cNvSpPr/>
            <p:nvPr/>
          </p:nvSpPr>
          <p:spPr>
            <a:xfrm>
              <a:off x="0" y="0"/>
              <a:ext cx="3384376" cy="8309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marL="342900" indent="-342900" defTabSz="914400">
                <a:buSzPct val="100000"/>
                <a:buAutoNum type="arabicPeriod"/>
                <a:defRPr sz="1200" b="1">
                  <a:latin typeface="+mn-lt"/>
                  <a:ea typeface="+mn-ea"/>
                  <a:cs typeface="+mn-cs"/>
                  <a:sym typeface="Arial"/>
                </a:defRPr>
              </a:pPr>
              <a:r>
                <a:rPr lang="pl-PL" dirty="0"/>
                <a:t>FEI</a:t>
              </a:r>
              <a:endParaRPr lang="pl-PL" dirty="0">
                <a:solidFill>
                  <a:srgbClr val="FFFFFF"/>
                </a:solidFill>
                <a:latin typeface="Calibri"/>
                <a:ea typeface="Calibri"/>
                <a:cs typeface="Calibri"/>
                <a:sym typeface="Calibri"/>
              </a:endParaRPr>
            </a:p>
            <a:p>
              <a:pPr marL="342900" indent="-342900" defTabSz="914400">
                <a:buSzPct val="100000"/>
                <a:buFontTx/>
                <a:buAutoNum type="arabicPeriod"/>
                <a:defRPr sz="1200" b="1">
                  <a:latin typeface="+mn-lt"/>
                  <a:ea typeface="+mn-ea"/>
                  <a:cs typeface="+mn-cs"/>
                  <a:sym typeface="Arial"/>
                </a:defRPr>
              </a:pPr>
              <a:r>
                <a:rPr lang="pl-PL" sz="1200" b="1" dirty="0">
                  <a:latin typeface="+mn-lt"/>
                  <a:ea typeface="+mn-ea"/>
                  <a:cs typeface="+mn-cs"/>
                </a:rPr>
                <a:t>WZJ</a:t>
              </a:r>
              <a:endParaRPr lang="pl-PL" sz="1200" b="1" dirty="0">
                <a:latin typeface="+mn-lt"/>
                <a:ea typeface="+mn-ea"/>
                <a:cs typeface="+mn-cs"/>
                <a:sym typeface="Calibri"/>
              </a:endParaRPr>
            </a:p>
            <a:p>
              <a:pPr marL="342900" indent="-342900" defTabSz="914400">
                <a:buSzPct val="100000"/>
                <a:buFontTx/>
                <a:buAutoNum type="arabicPeriod"/>
                <a:defRPr sz="1200" b="1">
                  <a:latin typeface="+mn-lt"/>
                  <a:ea typeface="+mn-ea"/>
                  <a:cs typeface="+mn-cs"/>
                  <a:sym typeface="Arial"/>
                </a:defRPr>
              </a:pPr>
              <a:r>
                <a:rPr lang="pl-PL" sz="1200" b="1" dirty="0">
                  <a:latin typeface="+mn-lt"/>
                  <a:ea typeface="+mn-ea"/>
                  <a:cs typeface="+mn-cs"/>
                </a:rPr>
                <a:t>Osoby oficjalne</a:t>
              </a:r>
            </a:p>
            <a:p>
              <a:pPr marL="342900" indent="-342900" defTabSz="914400">
                <a:buSzPct val="100000"/>
                <a:buFontTx/>
                <a:buAutoNum type="arabicPeriod"/>
                <a:defRPr sz="1200" b="1">
                  <a:latin typeface="+mn-lt"/>
                  <a:ea typeface="+mn-ea"/>
                  <a:cs typeface="+mn-cs"/>
                  <a:sym typeface="Arial"/>
                </a:defRPr>
              </a:pPr>
              <a:r>
                <a:rPr lang="pl-PL" sz="1200" b="1" dirty="0">
                  <a:latin typeface="+mn-lt"/>
                  <a:ea typeface="+mn-ea"/>
                  <a:cs typeface="+mn-cs"/>
                  <a:sym typeface="Calibri"/>
                </a:rPr>
                <a:t>Kluby jeździeckie</a:t>
              </a:r>
            </a:p>
          </p:txBody>
        </p:sp>
      </p:grpSp>
      <p:grpSp>
        <p:nvGrpSpPr>
          <p:cNvPr id="873" name="Group 873"/>
          <p:cNvGrpSpPr/>
          <p:nvPr/>
        </p:nvGrpSpPr>
        <p:grpSpPr>
          <a:xfrm>
            <a:off x="695400" y="3897007"/>
            <a:ext cx="3384377" cy="369330"/>
            <a:chOff x="0" y="-4645"/>
            <a:chExt cx="3384376" cy="369329"/>
          </a:xfrm>
        </p:grpSpPr>
        <p:sp>
          <p:nvSpPr>
            <p:cNvPr id="871" name="Shape 871"/>
            <p:cNvSpPr/>
            <p:nvPr/>
          </p:nvSpPr>
          <p:spPr>
            <a:xfrm>
              <a:off x="0" y="-1"/>
              <a:ext cx="3384376" cy="360042"/>
            </a:xfrm>
            <a:prstGeom prst="rect">
              <a:avLst/>
            </a:prstGeom>
            <a:noFill/>
            <a:ln w="25400" cap="flat">
              <a:solidFill>
                <a:srgbClr val="0070C0"/>
              </a:solidFill>
              <a:prstDash val="solid"/>
              <a:round/>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lang="pl-PL"/>
            </a:p>
          </p:txBody>
        </p:sp>
        <p:sp>
          <p:nvSpPr>
            <p:cNvPr id="872" name="Shape 872"/>
            <p:cNvSpPr/>
            <p:nvPr/>
          </p:nvSpPr>
          <p:spPr>
            <a:xfrm>
              <a:off x="0" y="-4645"/>
              <a:ext cx="3384376" cy="3693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b="1">
                  <a:latin typeface="Calibri"/>
                  <a:ea typeface="Calibri"/>
                  <a:cs typeface="Calibri"/>
                  <a:sym typeface="Calibri"/>
                </a:defRPr>
              </a:lvl1pPr>
            </a:lstStyle>
            <a:p>
              <a:r>
                <a:rPr lang="pl-PL"/>
                <a:t>Zaangażowani interesariusze</a:t>
              </a:r>
            </a:p>
          </p:txBody>
        </p:sp>
      </p:grpSp>
      <p:sp>
        <p:nvSpPr>
          <p:cNvPr id="32" name="Shape 829">
            <a:extLst>
              <a:ext uri="{FF2B5EF4-FFF2-40B4-BE49-F238E27FC236}">
                <a16:creationId xmlns:a16="http://schemas.microsoft.com/office/drawing/2014/main" id="{6C4D4F11-AFE8-47CF-A0F9-7427E0219750}"/>
              </a:ext>
            </a:extLst>
          </p:cNvPr>
          <p:cNvSpPr>
            <a:spLocks noGrp="1"/>
          </p:cNvSpPr>
          <p:nvPr>
            <p:ph type="body" sz="quarter" idx="1"/>
          </p:nvPr>
        </p:nvSpPr>
        <p:spPr>
          <a:xfrm>
            <a:off x="621310" y="1052736"/>
            <a:ext cx="10801200" cy="738665"/>
          </a:xfrm>
          <a:prstGeom prst="rect">
            <a:avLst/>
          </a:prstGeom>
        </p:spPr>
        <p:txBody>
          <a:bodyPr/>
          <a:lstStyle/>
          <a:p>
            <a:pPr>
              <a:spcBef>
                <a:spcPts val="300"/>
              </a:spcBef>
              <a:defRPr sz="1400" b="1">
                <a:solidFill>
                  <a:srgbClr val="000000"/>
                </a:solidFill>
              </a:defRPr>
            </a:pPr>
            <a:r>
              <a:rPr lang="pl-PL" dirty="0"/>
              <a:t>Celem PZJ </a:t>
            </a:r>
            <a:r>
              <a:rPr lang="pl-PL" b="0" dirty="0"/>
              <a:t>jest stworzenie systemu szkoleń umożliwiających zdobywanie wiedzy osobom oficjalnym stacjonarnie lub on-line. Stworzenie jasnych zasad zdobywania uprawnień trenerskich i sędziowskich zachęcających jak największą grupę do formalizowania i rozwoju swoich uprawnień. Rozwój kompetencji związanych z zapewnieniem bezpieczeństwa w trakcie rywalizacji i treningów.</a:t>
            </a:r>
          </a:p>
        </p:txBody>
      </p:sp>
      <p:sp>
        <p:nvSpPr>
          <p:cNvPr id="30" name="Shape 330">
            <a:extLst>
              <a:ext uri="{FF2B5EF4-FFF2-40B4-BE49-F238E27FC236}">
                <a16:creationId xmlns:a16="http://schemas.microsoft.com/office/drawing/2014/main" id="{BAACF1E9-776D-4E92-A65B-E517697B60FB}"/>
              </a:ext>
            </a:extLst>
          </p:cNvPr>
          <p:cNvSpPr/>
          <p:nvPr/>
        </p:nvSpPr>
        <p:spPr>
          <a:xfrm>
            <a:off x="609600" y="6610424"/>
            <a:ext cx="7920002" cy="24622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defTabSz="914400">
              <a:defRPr sz="1000">
                <a:solidFill>
                  <a:srgbClr val="888888"/>
                </a:solidFill>
                <a:latin typeface="Arial Narrow"/>
                <a:ea typeface="Arial Narrow"/>
                <a:cs typeface="Arial Narrow"/>
                <a:sym typeface="Arial Narrow"/>
              </a:defRPr>
            </a:lvl1pPr>
          </a:lstStyle>
          <a:p>
            <a:r>
              <a:rPr lang="pl-PL" dirty="0"/>
              <a:t>Strategia Rozwoju Polskiego Jeździectwa 2021-2025 | Wrzesień 2021 r.</a:t>
            </a: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 name="Shape 686"/>
          <p:cNvSpPr>
            <a:spLocks noGrp="1"/>
          </p:cNvSpPr>
          <p:nvPr>
            <p:ph type="sldNum" sz="quarter" idx="2"/>
          </p:nvPr>
        </p:nvSpPr>
        <p:spPr>
          <a:xfrm>
            <a:off x="11349005" y="6415804"/>
            <a:ext cx="233395" cy="246221"/>
          </a:xfrm>
          <a:prstGeom prst="rect">
            <a:avLst/>
          </a:prstGeom>
          <a:extLst>
            <a:ext uri="{C572A759-6A51-4108-AA02-DFA0A04FC94B}">
              <ma14:wrappingTextBoxFlag xmlns:ma14="http://schemas.microsoft.com/office/mac/drawingml/2011/main" xmlns="" val="1"/>
            </a:ext>
          </a:extLst>
        </p:spPr>
        <p:txBody>
          <a:bodyPr/>
          <a:lstStyle>
            <a:lvl1pPr defTabSz="914400"/>
          </a:lstStyle>
          <a:p>
            <a:fld id="{86CB4B4D-7CA3-9044-876B-883B54F8677D}" type="slidenum">
              <a:rPr lang="pl-PL"/>
              <a:t>23</a:t>
            </a:fld>
            <a:endParaRPr lang="pl-PL"/>
          </a:p>
        </p:txBody>
      </p:sp>
      <p:sp>
        <p:nvSpPr>
          <p:cNvPr id="687" name="Shape 687"/>
          <p:cNvSpPr>
            <a:spLocks noGrp="1"/>
          </p:cNvSpPr>
          <p:nvPr>
            <p:ph type="title"/>
          </p:nvPr>
        </p:nvSpPr>
        <p:spPr>
          <a:xfrm>
            <a:off x="609599" y="274638"/>
            <a:ext cx="11710220" cy="778099"/>
          </a:xfrm>
          <a:prstGeom prst="rect">
            <a:avLst/>
          </a:prstGeom>
        </p:spPr>
        <p:txBody>
          <a:bodyPr>
            <a:noAutofit/>
          </a:bodyPr>
          <a:lstStyle/>
          <a:p>
            <a:pPr defTabSz="896111">
              <a:defRPr sz="2352">
                <a:solidFill>
                  <a:srgbClr val="43B02A"/>
                </a:solidFill>
              </a:defRPr>
            </a:pPr>
            <a:r>
              <a:rPr lang="pl-PL" sz="2800" dirty="0"/>
              <a:t>Cel strategiczny 5 na lata 2021-2025</a:t>
            </a:r>
            <a:br>
              <a:rPr lang="pl-PL" sz="2800" dirty="0"/>
            </a:br>
            <a:r>
              <a:rPr lang="pl-PL" sz="2800" dirty="0">
                <a:solidFill>
                  <a:srgbClr val="000000"/>
                </a:solidFill>
              </a:rPr>
              <a:t>Rozwój </a:t>
            </a:r>
            <a:r>
              <a:rPr lang="pl-PL" sz="2800" dirty="0" err="1">
                <a:solidFill>
                  <a:srgbClr val="000000"/>
                </a:solidFill>
              </a:rPr>
              <a:t>Parajeździectwa</a:t>
            </a:r>
            <a:r>
              <a:rPr lang="pl-PL" sz="2800" dirty="0">
                <a:solidFill>
                  <a:srgbClr val="000000"/>
                </a:solidFill>
              </a:rPr>
              <a:t> i angażowanie osób niepełnosprawnych (1)</a:t>
            </a:r>
          </a:p>
        </p:txBody>
      </p:sp>
      <p:sp>
        <p:nvSpPr>
          <p:cNvPr id="688" name="Shape 688"/>
          <p:cNvSpPr>
            <a:spLocks noGrp="1"/>
          </p:cNvSpPr>
          <p:nvPr>
            <p:ph type="body" sz="quarter" idx="1"/>
          </p:nvPr>
        </p:nvSpPr>
        <p:spPr>
          <a:xfrm>
            <a:off x="606912" y="1092064"/>
            <a:ext cx="10801200" cy="523221"/>
          </a:xfrm>
          <a:prstGeom prst="rect">
            <a:avLst/>
          </a:prstGeom>
        </p:spPr>
        <p:txBody>
          <a:bodyPr/>
          <a:lstStyle/>
          <a:p>
            <a:pPr>
              <a:spcBef>
                <a:spcPts val="300"/>
              </a:spcBef>
              <a:defRPr sz="1400" b="1">
                <a:solidFill>
                  <a:srgbClr val="000000"/>
                </a:solidFill>
              </a:defRPr>
            </a:pPr>
            <a:r>
              <a:rPr lang="pl-PL" dirty="0"/>
              <a:t>Celem PZJ </a:t>
            </a:r>
            <a:r>
              <a:rPr lang="pl-PL" b="0" dirty="0"/>
              <a:t>jest popularyzacja </a:t>
            </a:r>
            <a:r>
              <a:rPr lang="pl-PL" b="0" dirty="0" err="1"/>
              <a:t>Parajeździectwa</a:t>
            </a:r>
            <a:r>
              <a:rPr lang="pl-PL" b="0" dirty="0"/>
              <a:t> oraz stworzenie systemowego wsparcia organizacyjnego, finansowego i szkoleniowego dla zawodników, trenerów i ośrodków jeździeckich zajmujących się treningiem zawodników i koni</a:t>
            </a:r>
          </a:p>
        </p:txBody>
      </p:sp>
      <p:grpSp>
        <p:nvGrpSpPr>
          <p:cNvPr id="691" name="Group 691"/>
          <p:cNvGrpSpPr/>
          <p:nvPr/>
        </p:nvGrpSpPr>
        <p:grpSpPr>
          <a:xfrm>
            <a:off x="695400" y="2348880"/>
            <a:ext cx="3384377" cy="3850055"/>
            <a:chOff x="0" y="0"/>
            <a:chExt cx="3384376" cy="3850053"/>
          </a:xfrm>
        </p:grpSpPr>
        <p:sp>
          <p:nvSpPr>
            <p:cNvPr id="689" name="Shape 689"/>
            <p:cNvSpPr/>
            <p:nvPr/>
          </p:nvSpPr>
          <p:spPr>
            <a:xfrm>
              <a:off x="0" y="0"/>
              <a:ext cx="3384376" cy="3850053"/>
            </a:xfrm>
            <a:prstGeom prst="rect">
              <a:avLst/>
            </a:prstGeom>
            <a:noFill/>
            <a:ln w="19050" cap="flat">
              <a:solidFill>
                <a:srgbClr val="CACED0"/>
              </a:solidFill>
              <a:prstDash val="solid"/>
              <a:round/>
            </a:ln>
            <a:effectLst/>
          </p:spPr>
          <p:txBody>
            <a:bodyPr wrap="square" lIns="45719" tIns="45719" rIns="45719" bIns="45719" numCol="1" anchor="t">
              <a:noAutofit/>
            </a:bodyPr>
            <a:lstStyle/>
            <a:p>
              <a:pPr defTabSz="914400">
                <a:defRPr sz="1400" b="1">
                  <a:latin typeface="+mn-lt"/>
                  <a:ea typeface="+mn-ea"/>
                  <a:cs typeface="+mn-cs"/>
                  <a:sym typeface="Arial"/>
                </a:defRPr>
              </a:pPr>
              <a:endParaRPr lang="pl-PL"/>
            </a:p>
          </p:txBody>
        </p:sp>
        <p:sp>
          <p:nvSpPr>
            <p:cNvPr id="690" name="Shape 690"/>
            <p:cNvSpPr/>
            <p:nvPr/>
          </p:nvSpPr>
          <p:spPr>
            <a:xfrm>
              <a:off x="0" y="0"/>
              <a:ext cx="3384376" cy="224676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marL="342900" indent="-342900" defTabSz="914400">
                <a:buSzPct val="100000"/>
                <a:buAutoNum type="arabicPeriod"/>
                <a:defRPr sz="1400" b="1">
                  <a:latin typeface="+mn-lt"/>
                  <a:ea typeface="+mn-ea"/>
                  <a:cs typeface="+mn-cs"/>
                  <a:sym typeface="Arial"/>
                </a:defRPr>
              </a:pPr>
              <a:r>
                <a:rPr lang="pl-PL" dirty="0">
                  <a:solidFill>
                    <a:schemeClr val="tx1"/>
                  </a:solidFill>
                </a:rPr>
                <a:t>Niewystraczające wsparcie dla ośrodków zajmujących się pracą z osobami niepełnosprawnymi</a:t>
              </a:r>
              <a:endParaRPr lang="pl-PL" dirty="0">
                <a:solidFill>
                  <a:schemeClr val="tx1"/>
                </a:solidFill>
                <a:latin typeface="Calibri"/>
                <a:ea typeface="Calibri"/>
                <a:cs typeface="Calibri"/>
                <a:sym typeface="Calibri"/>
              </a:endParaRPr>
            </a:p>
            <a:p>
              <a:pPr marL="342900" indent="-342900" defTabSz="914400">
                <a:buSzPct val="100000"/>
                <a:buAutoNum type="arabicPeriod"/>
                <a:defRPr sz="1400" b="1">
                  <a:latin typeface="+mn-lt"/>
                  <a:ea typeface="+mn-ea"/>
                  <a:cs typeface="+mn-cs"/>
                  <a:sym typeface="Arial"/>
                </a:defRPr>
              </a:pPr>
              <a:r>
                <a:rPr lang="pl-PL" sz="1400" b="1" dirty="0">
                  <a:solidFill>
                    <a:schemeClr val="tx1"/>
                  </a:solidFill>
                  <a:sym typeface="Arial"/>
                </a:rPr>
                <a:t>Niewystraczające </a:t>
              </a:r>
              <a:r>
                <a:rPr lang="pl-PL" dirty="0">
                  <a:solidFill>
                    <a:schemeClr val="tx1"/>
                  </a:solidFill>
                </a:rPr>
                <a:t>wsparcie przy organizacji lub uczestnictwie w zawodach </a:t>
              </a:r>
              <a:r>
                <a:rPr lang="pl-PL" dirty="0" err="1">
                  <a:solidFill>
                    <a:schemeClr val="tx1"/>
                  </a:solidFill>
                </a:rPr>
                <a:t>Parajeździectwa</a:t>
              </a:r>
              <a:endParaRPr lang="pl-PL" dirty="0">
                <a:solidFill>
                  <a:schemeClr val="tx1"/>
                </a:solidFill>
              </a:endParaRPr>
            </a:p>
            <a:p>
              <a:pPr marL="342900" indent="-342900" defTabSz="914400">
                <a:buSzPct val="100000"/>
                <a:buAutoNum type="arabicPeriod"/>
                <a:defRPr sz="1400" b="1">
                  <a:latin typeface="+mn-lt"/>
                  <a:ea typeface="+mn-ea"/>
                  <a:cs typeface="+mn-cs"/>
                  <a:sym typeface="Arial"/>
                </a:defRPr>
              </a:pPr>
              <a:r>
                <a:rPr lang="pl-PL" sz="1400" b="1" dirty="0">
                  <a:solidFill>
                    <a:schemeClr val="tx1"/>
                  </a:solidFill>
                  <a:sym typeface="Arial"/>
                </a:rPr>
                <a:t>Niewystraczająca liczba zawodów</a:t>
              </a:r>
              <a:endParaRPr lang="pl-PL" dirty="0">
                <a:solidFill>
                  <a:schemeClr val="tx1"/>
                </a:solidFill>
              </a:endParaRPr>
            </a:p>
            <a:p>
              <a:pPr marL="342900" indent="-342900" defTabSz="914400">
                <a:buSzPct val="100000"/>
                <a:buAutoNum type="arabicPeriod"/>
                <a:defRPr sz="1400" b="1">
                  <a:latin typeface="+mn-lt"/>
                  <a:ea typeface="+mn-ea"/>
                  <a:cs typeface="+mn-cs"/>
                  <a:sym typeface="Arial"/>
                </a:defRPr>
              </a:pPr>
              <a:r>
                <a:rPr lang="pl-PL" dirty="0">
                  <a:solidFill>
                    <a:schemeClr val="tx1"/>
                  </a:solidFill>
                </a:rPr>
                <a:t>Istniejąca grupa zawodników punktująca na zawodach międzynarodowych</a:t>
              </a:r>
            </a:p>
          </p:txBody>
        </p:sp>
      </p:grpSp>
      <p:grpSp>
        <p:nvGrpSpPr>
          <p:cNvPr id="694" name="Group 694"/>
          <p:cNvGrpSpPr/>
          <p:nvPr/>
        </p:nvGrpSpPr>
        <p:grpSpPr>
          <a:xfrm>
            <a:off x="695400" y="1912187"/>
            <a:ext cx="3384377" cy="369330"/>
            <a:chOff x="0" y="-4645"/>
            <a:chExt cx="3384376" cy="369329"/>
          </a:xfrm>
        </p:grpSpPr>
        <p:sp>
          <p:nvSpPr>
            <p:cNvPr id="692" name="Shape 692"/>
            <p:cNvSpPr/>
            <p:nvPr/>
          </p:nvSpPr>
          <p:spPr>
            <a:xfrm>
              <a:off x="0" y="-1"/>
              <a:ext cx="3384376" cy="360042"/>
            </a:xfrm>
            <a:prstGeom prst="rect">
              <a:avLst/>
            </a:prstGeom>
            <a:noFill/>
            <a:ln w="25400" cap="flat">
              <a:solidFill>
                <a:srgbClr val="FF0000"/>
              </a:solidFill>
              <a:prstDash val="solid"/>
              <a:round/>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lang="pl-PL"/>
            </a:p>
          </p:txBody>
        </p:sp>
        <p:sp>
          <p:nvSpPr>
            <p:cNvPr id="693" name="Shape 693"/>
            <p:cNvSpPr/>
            <p:nvPr/>
          </p:nvSpPr>
          <p:spPr>
            <a:xfrm>
              <a:off x="0" y="-4645"/>
              <a:ext cx="3384376" cy="3693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b="1">
                  <a:latin typeface="Calibri"/>
                  <a:ea typeface="Calibri"/>
                  <a:cs typeface="Calibri"/>
                  <a:sym typeface="Calibri"/>
                </a:defRPr>
              </a:lvl1pPr>
            </a:lstStyle>
            <a:p>
              <a:r>
                <a:rPr lang="pl-PL" dirty="0">
                  <a:latin typeface="Corbel"/>
                  <a:ea typeface="Corbel"/>
                  <a:cs typeface="Corbel"/>
                  <a:sym typeface="Corbel"/>
                </a:rPr>
                <a:t>Diagnoza sytuacji / możliwości</a:t>
              </a:r>
            </a:p>
          </p:txBody>
        </p:sp>
      </p:grpSp>
      <p:grpSp>
        <p:nvGrpSpPr>
          <p:cNvPr id="697" name="Group 697"/>
          <p:cNvGrpSpPr/>
          <p:nvPr/>
        </p:nvGrpSpPr>
        <p:grpSpPr>
          <a:xfrm>
            <a:off x="4367807" y="2348880"/>
            <a:ext cx="7128794" cy="3850055"/>
            <a:chOff x="0" y="0"/>
            <a:chExt cx="7128792" cy="3850053"/>
          </a:xfrm>
        </p:grpSpPr>
        <p:sp>
          <p:nvSpPr>
            <p:cNvPr id="695" name="Shape 695"/>
            <p:cNvSpPr/>
            <p:nvPr/>
          </p:nvSpPr>
          <p:spPr>
            <a:xfrm>
              <a:off x="0" y="0"/>
              <a:ext cx="7128792" cy="3850053"/>
            </a:xfrm>
            <a:prstGeom prst="rect">
              <a:avLst/>
            </a:prstGeom>
            <a:noFill/>
            <a:ln w="19050" cap="flat">
              <a:solidFill>
                <a:srgbClr val="CACED0"/>
              </a:solidFill>
              <a:prstDash val="solid"/>
              <a:round/>
            </a:ln>
            <a:effectLst/>
          </p:spPr>
          <p:txBody>
            <a:bodyPr wrap="square" lIns="45719" tIns="45719" rIns="45719" bIns="45719" numCol="1" anchor="t">
              <a:noAutofit/>
            </a:bodyPr>
            <a:lstStyle/>
            <a:p>
              <a:pPr defTabSz="914400">
                <a:defRPr>
                  <a:solidFill>
                    <a:srgbClr val="FFFFFF"/>
                  </a:solidFill>
                  <a:latin typeface="Calibri"/>
                  <a:ea typeface="Calibri"/>
                  <a:cs typeface="Calibri"/>
                  <a:sym typeface="Calibri"/>
                </a:defRPr>
              </a:pPr>
              <a:endParaRPr lang="pl-PL"/>
            </a:p>
          </p:txBody>
        </p:sp>
        <p:sp>
          <p:nvSpPr>
            <p:cNvPr id="696" name="Shape 696"/>
            <p:cNvSpPr/>
            <p:nvPr/>
          </p:nvSpPr>
          <p:spPr>
            <a:xfrm>
              <a:off x="0" y="0"/>
              <a:ext cx="7128792" cy="310853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marL="342900" indent="-342900" defTabSz="914400">
                <a:buSzPct val="100000"/>
                <a:buAutoNum type="arabicPeriod"/>
                <a:defRPr sz="1400" b="1">
                  <a:latin typeface="+mn-lt"/>
                  <a:ea typeface="+mn-ea"/>
                  <a:cs typeface="+mn-cs"/>
                  <a:sym typeface="Arial"/>
                </a:defRPr>
              </a:pPr>
              <a:r>
                <a:rPr lang="pl-PL" dirty="0"/>
                <a:t>Przygotowanie koncepcji współpracy z instytucjami rządowymi wspierającymi </a:t>
              </a:r>
              <a:r>
                <a:rPr lang="pl-PL" sz="1400" b="1" dirty="0">
                  <a:latin typeface="+mn-lt"/>
                  <a:ea typeface="+mn-ea"/>
                  <a:cs typeface="+mn-cs"/>
                </a:rPr>
                <a:t>rozwój </a:t>
              </a:r>
              <a:r>
                <a:rPr lang="pl-PL" sz="1400" b="1" dirty="0" err="1">
                  <a:latin typeface="+mn-lt"/>
                  <a:ea typeface="+mn-ea"/>
                  <a:cs typeface="+mn-cs"/>
                  <a:sym typeface="Arial"/>
                </a:rPr>
                <a:t>parajeździectwa</a:t>
              </a:r>
              <a:r>
                <a:rPr lang="pl-PL" sz="1400" b="1" dirty="0">
                  <a:latin typeface="+mn-lt"/>
                  <a:ea typeface="+mn-ea"/>
                  <a:cs typeface="+mn-cs"/>
                  <a:sym typeface="Arial"/>
                </a:rPr>
                <a:t> i hipoterapii</a:t>
              </a:r>
              <a:endParaRPr lang="pl-PL" sz="1400" b="1" dirty="0">
                <a:latin typeface="+mn-lt"/>
                <a:ea typeface="+mn-ea"/>
                <a:cs typeface="+mn-cs"/>
              </a:endParaRPr>
            </a:p>
            <a:p>
              <a:pPr marL="342900" indent="-342900" defTabSz="914400">
                <a:buSzPct val="100000"/>
                <a:buAutoNum type="arabicPeriod"/>
                <a:defRPr sz="1400" b="1">
                  <a:latin typeface="+mn-lt"/>
                  <a:ea typeface="+mn-ea"/>
                  <a:cs typeface="+mn-cs"/>
                  <a:sym typeface="Arial"/>
                </a:defRPr>
              </a:pPr>
              <a:r>
                <a:rPr lang="pl-PL" dirty="0"/>
                <a:t>Stworzenie systemu ośrodków referencyjnych zajmujących się </a:t>
              </a:r>
              <a:r>
                <a:rPr lang="pl-PL" dirty="0" err="1"/>
                <a:t>parajeździectwem</a:t>
              </a:r>
              <a:r>
                <a:rPr lang="pl-PL" dirty="0"/>
                <a:t> i hipoterapią</a:t>
              </a:r>
              <a:endParaRPr lang="pl-PL" dirty="0">
                <a:solidFill>
                  <a:srgbClr val="FFFFFF"/>
                </a:solidFill>
                <a:latin typeface="Calibri"/>
                <a:ea typeface="Calibri"/>
                <a:cs typeface="Calibri"/>
                <a:sym typeface="Calibri"/>
              </a:endParaRPr>
            </a:p>
            <a:p>
              <a:pPr marL="342900" indent="-342900" defTabSz="914400">
                <a:buSzPct val="100000"/>
                <a:buAutoNum type="arabicPeriod"/>
                <a:defRPr sz="1400" b="1">
                  <a:latin typeface="+mn-lt"/>
                  <a:ea typeface="+mn-ea"/>
                  <a:cs typeface="+mn-cs"/>
                  <a:sym typeface="Arial"/>
                </a:defRPr>
              </a:pPr>
              <a:r>
                <a:rPr lang="pl-PL" dirty="0"/>
                <a:t>Przygotowanie systemu szkoleń dla trenerów i instruktorów</a:t>
              </a:r>
              <a:endParaRPr lang="pl-PL" dirty="0">
                <a:solidFill>
                  <a:srgbClr val="FFFFFF"/>
                </a:solidFill>
                <a:latin typeface="Calibri"/>
                <a:ea typeface="Calibri"/>
                <a:cs typeface="Calibri"/>
                <a:sym typeface="Calibri"/>
              </a:endParaRPr>
            </a:p>
            <a:p>
              <a:pPr marL="342900" indent="-342900" defTabSz="914400">
                <a:buSzPct val="100000"/>
                <a:buAutoNum type="arabicPeriod"/>
                <a:defRPr sz="1400" b="1">
                  <a:latin typeface="+mn-lt"/>
                  <a:ea typeface="+mn-ea"/>
                  <a:cs typeface="+mn-cs"/>
                  <a:sym typeface="Arial"/>
                </a:defRPr>
              </a:pPr>
              <a:r>
                <a:rPr lang="pl-PL" dirty="0"/>
                <a:t>System wsparcia organizacyjnego i finansowego dla organizatorów zawodów oraz zawodników </a:t>
              </a:r>
              <a:r>
                <a:rPr lang="pl-PL" dirty="0" err="1"/>
                <a:t>parajeździectwa</a:t>
              </a:r>
              <a:endParaRPr lang="pl-PL" dirty="0"/>
            </a:p>
            <a:p>
              <a:pPr marL="342900" indent="-342900" defTabSz="914400">
                <a:buSzPct val="100000"/>
                <a:buAutoNum type="arabicPeriod"/>
                <a:defRPr sz="1400" b="1">
                  <a:latin typeface="+mn-lt"/>
                  <a:ea typeface="+mn-ea"/>
                  <a:cs typeface="+mn-cs"/>
                  <a:sym typeface="Arial"/>
                </a:defRPr>
              </a:pPr>
              <a:r>
                <a:rPr lang="pl-PL" dirty="0"/>
                <a:t>Współpraca z PZHK oraz hodowcami koni na potrzeby tej dyscypliny</a:t>
              </a:r>
            </a:p>
            <a:p>
              <a:pPr marL="342900" indent="-342900" defTabSz="914400">
                <a:buSzPct val="100000"/>
                <a:buAutoNum type="arabicPeriod"/>
                <a:defRPr sz="1400" b="1">
                  <a:latin typeface="+mn-lt"/>
                  <a:ea typeface="+mn-ea"/>
                  <a:cs typeface="+mn-cs"/>
                  <a:sym typeface="Arial"/>
                </a:defRPr>
              </a:pPr>
              <a:r>
                <a:rPr lang="pl-PL" dirty="0">
                  <a:solidFill>
                    <a:schemeClr val="tx1"/>
                  </a:solidFill>
                </a:rPr>
                <a:t>Hipoterapia jako dział i obszar działania Biura związku – osoba odpowiedzialna, pozyskanie dofinansowania, realizacja przyjętych zadań, wsparcie dla klubów i zawodników</a:t>
              </a:r>
            </a:p>
            <a:p>
              <a:pPr marL="342900" indent="-342900" defTabSz="914400">
                <a:buSzPct val="100000"/>
                <a:buFontTx/>
                <a:buAutoNum type="arabicPeriod"/>
                <a:defRPr sz="1400" b="1">
                  <a:latin typeface="+mn-lt"/>
                  <a:ea typeface="+mn-ea"/>
                  <a:cs typeface="+mn-cs"/>
                  <a:sym typeface="Arial"/>
                </a:defRPr>
              </a:pPr>
              <a:r>
                <a:rPr lang="pl-PL" sz="1400" b="1" dirty="0">
                  <a:solidFill>
                    <a:schemeClr val="tx1"/>
                  </a:solidFill>
                  <a:sym typeface="Arial"/>
                </a:rPr>
                <a:t>Stworzenie bazy szkoleniowej PZJ przy współpracy z ministerstwami, KOWR poprzez zakup, dzierżawę lub współpracę z istniejącymi ośrodkami jeździeckim</a:t>
              </a:r>
            </a:p>
            <a:p>
              <a:pPr defTabSz="914400">
                <a:buSzPct val="100000"/>
                <a:defRPr sz="1400" b="1">
                  <a:latin typeface="+mn-lt"/>
                  <a:ea typeface="+mn-ea"/>
                  <a:cs typeface="+mn-cs"/>
                  <a:sym typeface="Arial"/>
                </a:defRPr>
              </a:pPr>
              <a:endParaRPr lang="pl-PL" dirty="0"/>
            </a:p>
          </p:txBody>
        </p:sp>
      </p:grpSp>
      <p:grpSp>
        <p:nvGrpSpPr>
          <p:cNvPr id="700" name="Group 700"/>
          <p:cNvGrpSpPr/>
          <p:nvPr/>
        </p:nvGrpSpPr>
        <p:grpSpPr>
          <a:xfrm>
            <a:off x="4367807" y="1912187"/>
            <a:ext cx="7128794" cy="369330"/>
            <a:chOff x="0" y="-4645"/>
            <a:chExt cx="7128792" cy="369329"/>
          </a:xfrm>
        </p:grpSpPr>
        <p:sp>
          <p:nvSpPr>
            <p:cNvPr id="698" name="Shape 698"/>
            <p:cNvSpPr/>
            <p:nvPr/>
          </p:nvSpPr>
          <p:spPr>
            <a:xfrm>
              <a:off x="0" y="-1"/>
              <a:ext cx="7128792" cy="360042"/>
            </a:xfrm>
            <a:prstGeom prst="rect">
              <a:avLst/>
            </a:prstGeom>
            <a:noFill/>
            <a:ln w="25400" cap="flat">
              <a:solidFill>
                <a:srgbClr val="00B050"/>
              </a:solidFill>
              <a:prstDash val="solid"/>
              <a:round/>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lang="pl-PL"/>
            </a:p>
          </p:txBody>
        </p:sp>
        <p:sp>
          <p:nvSpPr>
            <p:cNvPr id="699" name="Shape 699"/>
            <p:cNvSpPr/>
            <p:nvPr/>
          </p:nvSpPr>
          <p:spPr>
            <a:xfrm>
              <a:off x="0" y="-4645"/>
              <a:ext cx="7128792" cy="3693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b="1">
                  <a:latin typeface="Calibri"/>
                  <a:ea typeface="Calibri"/>
                  <a:cs typeface="Calibri"/>
                  <a:sym typeface="Calibri"/>
                </a:defRPr>
              </a:lvl1pPr>
            </a:lstStyle>
            <a:p>
              <a:r>
                <a:rPr lang="pl-PL"/>
                <a:t>Propozycja działań</a:t>
              </a:r>
            </a:p>
          </p:txBody>
        </p:sp>
      </p:grpSp>
      <p:sp>
        <p:nvSpPr>
          <p:cNvPr id="18" name="Shape 330">
            <a:extLst>
              <a:ext uri="{FF2B5EF4-FFF2-40B4-BE49-F238E27FC236}">
                <a16:creationId xmlns:a16="http://schemas.microsoft.com/office/drawing/2014/main" id="{A5449616-0E06-44AD-80B4-2D93400428BC}"/>
              </a:ext>
            </a:extLst>
          </p:cNvPr>
          <p:cNvSpPr/>
          <p:nvPr/>
        </p:nvSpPr>
        <p:spPr>
          <a:xfrm>
            <a:off x="609600" y="6610424"/>
            <a:ext cx="7920002" cy="24622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defTabSz="914400">
              <a:defRPr sz="1000">
                <a:solidFill>
                  <a:srgbClr val="888888"/>
                </a:solidFill>
                <a:latin typeface="Arial Narrow"/>
                <a:ea typeface="Arial Narrow"/>
                <a:cs typeface="Arial Narrow"/>
                <a:sym typeface="Arial Narrow"/>
              </a:defRPr>
            </a:lvl1pPr>
          </a:lstStyle>
          <a:p>
            <a:r>
              <a:rPr lang="pl-PL" dirty="0"/>
              <a:t>Strategia Rozwoju Polskiego Jeździectwa 2021-2025 | Wrzesień 2021 r.</a:t>
            </a: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3" name="Shape 703"/>
          <p:cNvSpPr>
            <a:spLocks noGrp="1"/>
          </p:cNvSpPr>
          <p:nvPr>
            <p:ph type="sldNum" sz="quarter" idx="2"/>
          </p:nvPr>
        </p:nvSpPr>
        <p:spPr>
          <a:xfrm>
            <a:off x="11349005" y="6415804"/>
            <a:ext cx="233395" cy="246221"/>
          </a:xfrm>
          <a:prstGeom prst="rect">
            <a:avLst/>
          </a:prstGeom>
          <a:extLst>
            <a:ext uri="{C572A759-6A51-4108-AA02-DFA0A04FC94B}">
              <ma14:wrappingTextBoxFlag xmlns:ma14="http://schemas.microsoft.com/office/mac/drawingml/2011/main" xmlns="" val="1"/>
            </a:ext>
          </a:extLst>
        </p:spPr>
        <p:txBody>
          <a:bodyPr/>
          <a:lstStyle>
            <a:lvl1pPr defTabSz="914400"/>
          </a:lstStyle>
          <a:p>
            <a:fld id="{86CB4B4D-7CA3-9044-876B-883B54F8677D}" type="slidenum">
              <a:rPr lang="pl-PL"/>
              <a:t>24</a:t>
            </a:fld>
            <a:endParaRPr lang="pl-PL"/>
          </a:p>
        </p:txBody>
      </p:sp>
      <p:sp>
        <p:nvSpPr>
          <p:cNvPr id="704" name="Shape 704"/>
          <p:cNvSpPr>
            <a:spLocks noGrp="1"/>
          </p:cNvSpPr>
          <p:nvPr>
            <p:ph type="title"/>
          </p:nvPr>
        </p:nvSpPr>
        <p:spPr>
          <a:xfrm>
            <a:off x="609600" y="274638"/>
            <a:ext cx="11679088" cy="778099"/>
          </a:xfrm>
          <a:prstGeom prst="rect">
            <a:avLst/>
          </a:prstGeom>
        </p:spPr>
        <p:txBody>
          <a:bodyPr>
            <a:noAutofit/>
          </a:bodyPr>
          <a:lstStyle/>
          <a:p>
            <a:pPr defTabSz="896111">
              <a:defRPr sz="2352">
                <a:solidFill>
                  <a:srgbClr val="43B02A"/>
                </a:solidFill>
              </a:defRPr>
            </a:pPr>
            <a:r>
              <a:rPr lang="pl-PL" sz="2800" dirty="0"/>
              <a:t>Cel strategiczny 5 na lata 2021-2025</a:t>
            </a:r>
            <a:br>
              <a:rPr lang="pl-PL" sz="2800" dirty="0"/>
            </a:br>
            <a:r>
              <a:rPr lang="pl-PL" sz="2800" dirty="0">
                <a:solidFill>
                  <a:srgbClr val="000000"/>
                </a:solidFill>
              </a:rPr>
              <a:t>Rozwój </a:t>
            </a:r>
            <a:r>
              <a:rPr lang="pl-PL" sz="2800" dirty="0" err="1">
                <a:solidFill>
                  <a:srgbClr val="000000"/>
                </a:solidFill>
              </a:rPr>
              <a:t>Parajeździectwa</a:t>
            </a:r>
            <a:r>
              <a:rPr lang="pl-PL" sz="2800" dirty="0">
                <a:solidFill>
                  <a:srgbClr val="000000"/>
                </a:solidFill>
              </a:rPr>
              <a:t> i angażowanie osób niepełnosprawnych (2)</a:t>
            </a:r>
          </a:p>
        </p:txBody>
      </p:sp>
      <p:sp>
        <p:nvSpPr>
          <p:cNvPr id="705" name="Shape 705"/>
          <p:cNvSpPr>
            <a:spLocks noGrp="1"/>
          </p:cNvSpPr>
          <p:nvPr>
            <p:ph type="body" sz="quarter" idx="1"/>
          </p:nvPr>
        </p:nvSpPr>
        <p:spPr>
          <a:xfrm>
            <a:off x="616744" y="1092064"/>
            <a:ext cx="10801200" cy="523221"/>
          </a:xfrm>
          <a:prstGeom prst="rect">
            <a:avLst/>
          </a:prstGeom>
        </p:spPr>
        <p:txBody>
          <a:bodyPr/>
          <a:lstStyle/>
          <a:p>
            <a:pPr>
              <a:spcBef>
                <a:spcPts val="300"/>
              </a:spcBef>
              <a:defRPr sz="1400" b="1">
                <a:solidFill>
                  <a:srgbClr val="000000"/>
                </a:solidFill>
              </a:defRPr>
            </a:pPr>
            <a:r>
              <a:rPr lang="pl-PL" dirty="0"/>
              <a:t>Celem PZJ </a:t>
            </a:r>
            <a:r>
              <a:rPr lang="pl-PL" b="0" dirty="0"/>
              <a:t>jest popularyzacja </a:t>
            </a:r>
            <a:r>
              <a:rPr lang="pl-PL" b="0" dirty="0" err="1"/>
              <a:t>Parajeździectwa</a:t>
            </a:r>
            <a:r>
              <a:rPr lang="pl-PL" b="0" dirty="0"/>
              <a:t> oraz stworzenie systemowego wsparcia organizacyjnego, finansowego i szkoleniowego dla zawodników, trenerów i ośrodków jeździeckich zajmujących się treningiem zawodników i koni</a:t>
            </a:r>
          </a:p>
        </p:txBody>
      </p:sp>
      <p:grpSp>
        <p:nvGrpSpPr>
          <p:cNvPr id="708" name="Group 708"/>
          <p:cNvGrpSpPr/>
          <p:nvPr/>
        </p:nvGrpSpPr>
        <p:grpSpPr>
          <a:xfrm>
            <a:off x="695400" y="2348881"/>
            <a:ext cx="3384377" cy="1328132"/>
            <a:chOff x="0" y="0"/>
            <a:chExt cx="3384376" cy="1328130"/>
          </a:xfrm>
        </p:grpSpPr>
        <p:sp>
          <p:nvSpPr>
            <p:cNvPr id="706" name="Shape 706"/>
            <p:cNvSpPr/>
            <p:nvPr/>
          </p:nvSpPr>
          <p:spPr>
            <a:xfrm>
              <a:off x="0" y="0"/>
              <a:ext cx="3384376" cy="1328130"/>
            </a:xfrm>
            <a:prstGeom prst="rect">
              <a:avLst/>
            </a:prstGeom>
            <a:noFill/>
            <a:ln w="19050" cap="flat">
              <a:solidFill>
                <a:srgbClr val="CACED0"/>
              </a:solidFill>
              <a:prstDash val="solid"/>
              <a:round/>
            </a:ln>
            <a:effectLst/>
          </p:spPr>
          <p:txBody>
            <a:bodyPr wrap="square" lIns="45719" tIns="45719" rIns="45719" bIns="45719" numCol="1" anchor="t">
              <a:noAutofit/>
            </a:bodyPr>
            <a:lstStyle/>
            <a:p>
              <a:pPr defTabSz="914400">
                <a:defRPr>
                  <a:solidFill>
                    <a:srgbClr val="FFFFFF"/>
                  </a:solidFill>
                  <a:latin typeface="Calibri"/>
                  <a:ea typeface="Calibri"/>
                  <a:cs typeface="Calibri"/>
                  <a:sym typeface="Calibri"/>
                </a:defRPr>
              </a:pPr>
              <a:endParaRPr lang="pl-PL"/>
            </a:p>
          </p:txBody>
        </p:sp>
        <p:sp>
          <p:nvSpPr>
            <p:cNvPr id="707" name="Shape 707"/>
            <p:cNvSpPr/>
            <p:nvPr/>
          </p:nvSpPr>
          <p:spPr>
            <a:xfrm>
              <a:off x="0" y="0"/>
              <a:ext cx="3384376" cy="52321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marL="342900" indent="-342900" defTabSz="914400">
                <a:buSzPct val="100000"/>
                <a:buAutoNum type="arabicPeriod"/>
                <a:defRPr sz="1400" b="1">
                  <a:latin typeface="+mn-lt"/>
                  <a:ea typeface="+mn-ea"/>
                  <a:cs typeface="+mn-cs"/>
                  <a:sym typeface="Arial"/>
                </a:defRPr>
              </a:pPr>
              <a:r>
                <a:rPr lang="pl-PL" sz="1400" b="1" dirty="0">
                  <a:sym typeface="Arial"/>
                </a:rPr>
                <a:t>Pracownik Biura związku</a:t>
              </a:r>
            </a:p>
            <a:p>
              <a:pPr marL="342900" indent="-342900" defTabSz="914400">
                <a:buSzPct val="100000"/>
                <a:buAutoNum type="arabicPeriod"/>
                <a:defRPr sz="1400" b="1">
                  <a:latin typeface="+mn-lt"/>
                  <a:ea typeface="+mn-ea"/>
                  <a:cs typeface="+mn-cs"/>
                  <a:sym typeface="Arial"/>
                </a:defRPr>
              </a:pPr>
              <a:r>
                <a:rPr lang="pl-PL" dirty="0"/>
                <a:t>Wiceprezes ds. szkoleniowych</a:t>
              </a:r>
            </a:p>
          </p:txBody>
        </p:sp>
      </p:grpSp>
      <p:grpSp>
        <p:nvGrpSpPr>
          <p:cNvPr id="711" name="Group 711"/>
          <p:cNvGrpSpPr/>
          <p:nvPr/>
        </p:nvGrpSpPr>
        <p:grpSpPr>
          <a:xfrm>
            <a:off x="695400" y="1912187"/>
            <a:ext cx="3384377" cy="369330"/>
            <a:chOff x="0" y="-4645"/>
            <a:chExt cx="3384376" cy="369329"/>
          </a:xfrm>
        </p:grpSpPr>
        <p:sp>
          <p:nvSpPr>
            <p:cNvPr id="709" name="Shape 709"/>
            <p:cNvSpPr/>
            <p:nvPr/>
          </p:nvSpPr>
          <p:spPr>
            <a:xfrm>
              <a:off x="0" y="-1"/>
              <a:ext cx="3384376" cy="360042"/>
            </a:xfrm>
            <a:prstGeom prst="rect">
              <a:avLst/>
            </a:prstGeom>
            <a:noFill/>
            <a:ln w="25400" cap="flat">
              <a:solidFill>
                <a:srgbClr val="0070C0"/>
              </a:solidFill>
              <a:prstDash val="solid"/>
              <a:round/>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lang="pl-PL"/>
            </a:p>
          </p:txBody>
        </p:sp>
        <p:sp>
          <p:nvSpPr>
            <p:cNvPr id="710" name="Shape 710"/>
            <p:cNvSpPr/>
            <p:nvPr/>
          </p:nvSpPr>
          <p:spPr>
            <a:xfrm>
              <a:off x="0" y="-4645"/>
              <a:ext cx="3384376" cy="3693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b="1">
                  <a:latin typeface="Calibri"/>
                  <a:ea typeface="Calibri"/>
                  <a:cs typeface="Calibri"/>
                  <a:sym typeface="Calibri"/>
                </a:defRPr>
              </a:lvl1pPr>
            </a:lstStyle>
            <a:p>
              <a:r>
                <a:rPr lang="pl-PL"/>
                <a:t>Osoby odpowiedzialne</a:t>
              </a:r>
            </a:p>
          </p:txBody>
        </p:sp>
      </p:grpSp>
      <p:grpSp>
        <p:nvGrpSpPr>
          <p:cNvPr id="714" name="Group 714"/>
          <p:cNvGrpSpPr/>
          <p:nvPr/>
        </p:nvGrpSpPr>
        <p:grpSpPr>
          <a:xfrm>
            <a:off x="4367807" y="2348880"/>
            <a:ext cx="3384378" cy="3850055"/>
            <a:chOff x="0" y="0"/>
            <a:chExt cx="3384376" cy="3850053"/>
          </a:xfrm>
        </p:grpSpPr>
        <p:sp>
          <p:nvSpPr>
            <p:cNvPr id="712" name="Shape 712"/>
            <p:cNvSpPr/>
            <p:nvPr/>
          </p:nvSpPr>
          <p:spPr>
            <a:xfrm>
              <a:off x="0" y="0"/>
              <a:ext cx="3384376" cy="3850053"/>
            </a:xfrm>
            <a:prstGeom prst="rect">
              <a:avLst/>
            </a:prstGeom>
            <a:noFill/>
            <a:ln w="19050" cap="flat">
              <a:solidFill>
                <a:srgbClr val="CACED0"/>
              </a:solidFill>
              <a:prstDash val="solid"/>
              <a:round/>
            </a:ln>
            <a:effectLst/>
          </p:spPr>
          <p:txBody>
            <a:bodyPr wrap="square" lIns="45719" tIns="45719" rIns="45719" bIns="45719" numCol="1" anchor="t">
              <a:noAutofit/>
            </a:bodyPr>
            <a:lstStyle/>
            <a:p>
              <a:pPr defTabSz="914400">
                <a:defRPr>
                  <a:solidFill>
                    <a:srgbClr val="FFFFFF"/>
                  </a:solidFill>
                  <a:latin typeface="Calibri"/>
                  <a:ea typeface="Calibri"/>
                  <a:cs typeface="Calibri"/>
                  <a:sym typeface="Calibri"/>
                </a:defRPr>
              </a:pPr>
              <a:endParaRPr lang="pl-PL"/>
            </a:p>
          </p:txBody>
        </p:sp>
        <p:sp>
          <p:nvSpPr>
            <p:cNvPr id="713" name="Shape 713"/>
            <p:cNvSpPr/>
            <p:nvPr/>
          </p:nvSpPr>
          <p:spPr>
            <a:xfrm>
              <a:off x="0" y="0"/>
              <a:ext cx="3384376" cy="224676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marL="342900" indent="-342900" defTabSz="914400">
                <a:buSzPct val="100000"/>
                <a:buAutoNum type="arabicPeriod"/>
                <a:defRPr sz="1400" b="1">
                  <a:latin typeface="+mn-lt"/>
                  <a:ea typeface="+mn-ea"/>
                  <a:cs typeface="+mn-cs"/>
                  <a:sym typeface="Arial"/>
                </a:defRPr>
              </a:lvl1pPr>
            </a:lstStyle>
            <a:p>
              <a:r>
                <a:rPr lang="pl-PL" dirty="0">
                  <a:solidFill>
                    <a:schemeClr val="tx1"/>
                  </a:solidFill>
                </a:rPr>
                <a:t>Sukces w </a:t>
              </a:r>
              <a:r>
                <a:rPr lang="pl-PL" dirty="0" err="1">
                  <a:solidFill>
                    <a:schemeClr val="tx1"/>
                  </a:solidFill>
                </a:rPr>
                <a:t>Doha</a:t>
              </a:r>
              <a:r>
                <a:rPr lang="pl-PL" dirty="0">
                  <a:solidFill>
                    <a:schemeClr val="tx1"/>
                  </a:solidFill>
                </a:rPr>
                <a:t> oraz na zawodach w Mannheim i Somma </a:t>
              </a:r>
              <a:r>
                <a:rPr lang="pl-PL" dirty="0" err="1">
                  <a:solidFill>
                    <a:schemeClr val="tx1"/>
                  </a:solidFill>
                </a:rPr>
                <a:t>Lombardo</a:t>
              </a:r>
              <a:endParaRPr lang="pl-PL" dirty="0">
                <a:solidFill>
                  <a:schemeClr val="tx1"/>
                </a:solidFill>
              </a:endParaRPr>
            </a:p>
            <a:p>
              <a:r>
                <a:rPr lang="pl-PL" dirty="0">
                  <a:solidFill>
                    <a:schemeClr val="tx1"/>
                  </a:solidFill>
                </a:rPr>
                <a:t>8 zawodników startujących w </a:t>
              </a:r>
              <a:r>
                <a:rPr lang="pl-PL" dirty="0" err="1">
                  <a:solidFill>
                    <a:schemeClr val="tx1"/>
                  </a:solidFill>
                </a:rPr>
                <a:t>parajeździectwie</a:t>
              </a:r>
              <a:r>
                <a:rPr lang="pl-PL" dirty="0">
                  <a:solidFill>
                    <a:schemeClr val="tx1"/>
                  </a:solidFill>
                </a:rPr>
                <a:t> z licencjami ogólnopolskimi</a:t>
              </a:r>
            </a:p>
            <a:p>
              <a:r>
                <a:rPr lang="pl-PL" dirty="0">
                  <a:solidFill>
                    <a:schemeClr val="tx1"/>
                  </a:solidFill>
                </a:rPr>
                <a:t>Brak informacji na temat liczby klubów prowadzących zajęcia oraz zawodników z licencjami regionalnymi</a:t>
              </a:r>
            </a:p>
            <a:p>
              <a:r>
                <a:rPr lang="pl-PL" dirty="0"/>
                <a:t>Brak strategii rozwoju hipoterapii</a:t>
              </a:r>
            </a:p>
          </p:txBody>
        </p:sp>
      </p:grpSp>
      <p:grpSp>
        <p:nvGrpSpPr>
          <p:cNvPr id="717" name="Group 717"/>
          <p:cNvGrpSpPr/>
          <p:nvPr/>
        </p:nvGrpSpPr>
        <p:grpSpPr>
          <a:xfrm>
            <a:off x="4367807" y="1912187"/>
            <a:ext cx="3384378" cy="369330"/>
            <a:chOff x="0" y="-4645"/>
            <a:chExt cx="3384376" cy="369329"/>
          </a:xfrm>
        </p:grpSpPr>
        <p:sp>
          <p:nvSpPr>
            <p:cNvPr id="715" name="Shape 715"/>
            <p:cNvSpPr/>
            <p:nvPr/>
          </p:nvSpPr>
          <p:spPr>
            <a:xfrm>
              <a:off x="0" y="-1"/>
              <a:ext cx="3384376" cy="360042"/>
            </a:xfrm>
            <a:prstGeom prst="rect">
              <a:avLst/>
            </a:prstGeom>
            <a:noFill/>
            <a:ln w="25400" cap="flat">
              <a:solidFill>
                <a:srgbClr val="FFC000"/>
              </a:solidFill>
              <a:prstDash val="solid"/>
              <a:round/>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lang="pl-PL"/>
            </a:p>
          </p:txBody>
        </p:sp>
        <p:sp>
          <p:nvSpPr>
            <p:cNvPr id="716" name="Shape 716"/>
            <p:cNvSpPr/>
            <p:nvPr/>
          </p:nvSpPr>
          <p:spPr>
            <a:xfrm>
              <a:off x="0" y="-4645"/>
              <a:ext cx="3384376" cy="3693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b="1">
                  <a:latin typeface="Calibri"/>
                  <a:ea typeface="Calibri"/>
                  <a:cs typeface="Calibri"/>
                  <a:sym typeface="Calibri"/>
                </a:defRPr>
              </a:lvl1pPr>
            </a:lstStyle>
            <a:p>
              <a:r>
                <a:rPr lang="pl-PL" dirty="0"/>
                <a:t>Stan wyjściowy 2020</a:t>
              </a:r>
            </a:p>
          </p:txBody>
        </p:sp>
      </p:grpSp>
      <p:grpSp>
        <p:nvGrpSpPr>
          <p:cNvPr id="723" name="Group 723"/>
          <p:cNvGrpSpPr/>
          <p:nvPr/>
        </p:nvGrpSpPr>
        <p:grpSpPr>
          <a:xfrm>
            <a:off x="8112224" y="1912187"/>
            <a:ext cx="3384378" cy="369330"/>
            <a:chOff x="0" y="-4645"/>
            <a:chExt cx="3384376" cy="369329"/>
          </a:xfrm>
        </p:grpSpPr>
        <p:sp>
          <p:nvSpPr>
            <p:cNvPr id="721" name="Shape 721"/>
            <p:cNvSpPr/>
            <p:nvPr/>
          </p:nvSpPr>
          <p:spPr>
            <a:xfrm>
              <a:off x="0" y="-1"/>
              <a:ext cx="3384376" cy="360042"/>
            </a:xfrm>
            <a:prstGeom prst="rect">
              <a:avLst/>
            </a:prstGeom>
            <a:noFill/>
            <a:ln w="25400" cap="flat">
              <a:solidFill>
                <a:srgbClr val="00B050"/>
              </a:solidFill>
              <a:prstDash val="solid"/>
              <a:round/>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lang="pl-PL"/>
            </a:p>
          </p:txBody>
        </p:sp>
        <p:sp>
          <p:nvSpPr>
            <p:cNvPr id="722" name="Shape 722"/>
            <p:cNvSpPr/>
            <p:nvPr/>
          </p:nvSpPr>
          <p:spPr>
            <a:xfrm>
              <a:off x="0" y="-4645"/>
              <a:ext cx="3384376" cy="3693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b="1">
                  <a:latin typeface="Calibri"/>
                  <a:ea typeface="Calibri"/>
                  <a:cs typeface="Calibri"/>
                  <a:sym typeface="Calibri"/>
                </a:defRPr>
              </a:lvl1pPr>
            </a:lstStyle>
            <a:p>
              <a:r>
                <a:rPr lang="pl-PL" dirty="0"/>
                <a:t>Stan docelowy 2025</a:t>
              </a:r>
            </a:p>
          </p:txBody>
        </p:sp>
      </p:grpSp>
      <p:grpSp>
        <p:nvGrpSpPr>
          <p:cNvPr id="726" name="Group 726"/>
          <p:cNvGrpSpPr/>
          <p:nvPr/>
        </p:nvGrpSpPr>
        <p:grpSpPr>
          <a:xfrm>
            <a:off x="695400" y="4336693"/>
            <a:ext cx="3384377" cy="1862242"/>
            <a:chOff x="0" y="0"/>
            <a:chExt cx="3384376" cy="1862240"/>
          </a:xfrm>
        </p:grpSpPr>
        <p:sp>
          <p:nvSpPr>
            <p:cNvPr id="724" name="Shape 724"/>
            <p:cNvSpPr/>
            <p:nvPr/>
          </p:nvSpPr>
          <p:spPr>
            <a:xfrm>
              <a:off x="0" y="0"/>
              <a:ext cx="3384376" cy="1862240"/>
            </a:xfrm>
            <a:prstGeom prst="rect">
              <a:avLst/>
            </a:prstGeom>
            <a:noFill/>
            <a:ln w="19050" cap="flat">
              <a:solidFill>
                <a:srgbClr val="CACED0"/>
              </a:solidFill>
              <a:prstDash val="solid"/>
              <a:round/>
            </a:ln>
            <a:effectLst/>
          </p:spPr>
          <p:txBody>
            <a:bodyPr wrap="square" lIns="45719" tIns="45719" rIns="45719" bIns="45719" numCol="1" anchor="t">
              <a:noAutofit/>
            </a:bodyPr>
            <a:lstStyle/>
            <a:p>
              <a:pPr defTabSz="914400">
                <a:defRPr sz="1400" b="1">
                  <a:latin typeface="+mn-lt"/>
                  <a:ea typeface="+mn-ea"/>
                  <a:cs typeface="+mn-cs"/>
                  <a:sym typeface="Arial"/>
                </a:defRPr>
              </a:pPr>
              <a:endParaRPr lang="pl-PL"/>
            </a:p>
          </p:txBody>
        </p:sp>
        <p:sp>
          <p:nvSpPr>
            <p:cNvPr id="725" name="Shape 725"/>
            <p:cNvSpPr/>
            <p:nvPr/>
          </p:nvSpPr>
          <p:spPr>
            <a:xfrm>
              <a:off x="0" y="0"/>
              <a:ext cx="3384376" cy="141576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marL="342900" indent="-342900" defTabSz="914400">
                <a:buSzPct val="100000"/>
                <a:buAutoNum type="arabicPeriod"/>
                <a:defRPr sz="1200" b="1">
                  <a:latin typeface="+mn-lt"/>
                  <a:ea typeface="+mn-ea"/>
                  <a:cs typeface="+mn-cs"/>
                  <a:sym typeface="Arial"/>
                </a:defRPr>
              </a:pPr>
              <a:r>
                <a:rPr lang="pl-PL" dirty="0"/>
                <a:t>Polski Komitet Paraolimpijski</a:t>
              </a:r>
              <a:endParaRPr lang="pl-PL" dirty="0">
                <a:solidFill>
                  <a:srgbClr val="FFFFFF"/>
                </a:solidFill>
                <a:latin typeface="Calibri"/>
                <a:ea typeface="Calibri"/>
                <a:cs typeface="Calibri"/>
                <a:sym typeface="Calibri"/>
              </a:endParaRPr>
            </a:p>
            <a:p>
              <a:pPr marL="342900" indent="-342900" defTabSz="914400">
                <a:buSzPct val="100000"/>
                <a:buAutoNum type="arabicPeriod"/>
                <a:defRPr sz="1200" b="1">
                  <a:latin typeface="+mn-lt"/>
                  <a:ea typeface="+mn-ea"/>
                  <a:cs typeface="+mn-cs"/>
                  <a:sym typeface="Arial"/>
                </a:defRPr>
              </a:pPr>
              <a:r>
                <a:rPr lang="pl-PL" dirty="0"/>
                <a:t>FEI</a:t>
              </a:r>
              <a:endParaRPr lang="pl-PL" dirty="0">
                <a:solidFill>
                  <a:srgbClr val="FFFFFF"/>
                </a:solidFill>
                <a:latin typeface="Calibri"/>
                <a:ea typeface="Calibri"/>
                <a:cs typeface="Calibri"/>
                <a:sym typeface="Calibri"/>
              </a:endParaRPr>
            </a:p>
            <a:p>
              <a:pPr marL="342900" indent="-342900" defTabSz="914400">
                <a:buSzPct val="100000"/>
                <a:buAutoNum type="arabicPeriod"/>
                <a:defRPr sz="1200" b="1">
                  <a:latin typeface="+mn-lt"/>
                  <a:ea typeface="+mn-ea"/>
                  <a:cs typeface="+mn-cs"/>
                  <a:sym typeface="Arial"/>
                </a:defRPr>
              </a:pPr>
              <a:r>
                <a:rPr lang="pl-PL" dirty="0"/>
                <a:t>WZJ</a:t>
              </a:r>
              <a:endParaRPr lang="pl-PL" dirty="0">
                <a:solidFill>
                  <a:srgbClr val="FFFFFF"/>
                </a:solidFill>
                <a:latin typeface="Calibri"/>
                <a:ea typeface="Calibri"/>
                <a:cs typeface="Calibri"/>
                <a:sym typeface="Calibri"/>
              </a:endParaRPr>
            </a:p>
            <a:p>
              <a:pPr marL="342900" indent="-342900" defTabSz="914400">
                <a:buSzPct val="100000"/>
                <a:buAutoNum type="arabicPeriod"/>
                <a:defRPr sz="1200" b="1">
                  <a:latin typeface="+mn-lt"/>
                  <a:ea typeface="+mn-ea"/>
                  <a:cs typeface="+mn-cs"/>
                  <a:sym typeface="Arial"/>
                </a:defRPr>
              </a:pPr>
              <a:r>
                <a:rPr lang="pl-PL" dirty="0"/>
                <a:t>Kluby Jeździeckie i Trenerzy</a:t>
              </a:r>
              <a:endParaRPr lang="pl-PL" dirty="0">
                <a:solidFill>
                  <a:srgbClr val="FFFFFF"/>
                </a:solidFill>
                <a:latin typeface="Calibri"/>
                <a:ea typeface="Calibri"/>
                <a:cs typeface="Calibri"/>
                <a:sym typeface="Calibri"/>
              </a:endParaRPr>
            </a:p>
            <a:p>
              <a:pPr marL="342900" indent="-342900" defTabSz="914400">
                <a:buSzPct val="100000"/>
                <a:buAutoNum type="arabicPeriod"/>
                <a:defRPr sz="1200" b="1">
                  <a:latin typeface="+mn-lt"/>
                  <a:ea typeface="+mn-ea"/>
                  <a:cs typeface="+mn-cs"/>
                  <a:sym typeface="Arial"/>
                </a:defRPr>
              </a:pPr>
              <a:r>
                <a:rPr lang="pl-PL" dirty="0"/>
                <a:t>Sponsorzy i Partnerzy</a:t>
              </a:r>
              <a:endParaRPr lang="pl-PL" dirty="0">
                <a:solidFill>
                  <a:srgbClr val="FFFFFF"/>
                </a:solidFill>
                <a:latin typeface="Calibri"/>
                <a:ea typeface="Calibri"/>
                <a:cs typeface="Calibri"/>
                <a:sym typeface="Calibri"/>
              </a:endParaRPr>
            </a:p>
            <a:p>
              <a:pPr marL="342900" indent="-342900" defTabSz="914400">
                <a:buSzPct val="100000"/>
                <a:buAutoNum type="arabicPeriod"/>
                <a:defRPr sz="1200" b="1">
                  <a:latin typeface="+mn-lt"/>
                  <a:ea typeface="+mn-ea"/>
                  <a:cs typeface="+mn-cs"/>
                  <a:sym typeface="Arial"/>
                </a:defRPr>
              </a:pPr>
              <a:r>
                <a:rPr lang="pl-PL" dirty="0"/>
                <a:t>PZHK i Hodowcy Koni</a:t>
              </a:r>
              <a:endParaRPr lang="pl-PL" dirty="0">
                <a:solidFill>
                  <a:srgbClr val="FFFFFF"/>
                </a:solidFill>
                <a:latin typeface="Calibri"/>
                <a:ea typeface="Calibri"/>
                <a:cs typeface="Calibri"/>
                <a:sym typeface="Calibri"/>
              </a:endParaRPr>
            </a:p>
            <a:p>
              <a:pPr marL="342900" indent="-342900" defTabSz="914400">
                <a:buSzPct val="100000"/>
                <a:buAutoNum type="arabicPeriod"/>
                <a:defRPr sz="1400" b="1">
                  <a:latin typeface="+mn-lt"/>
                  <a:ea typeface="+mn-ea"/>
                  <a:cs typeface="+mn-cs"/>
                  <a:sym typeface="Arial"/>
                </a:defRPr>
              </a:pPr>
              <a:endParaRPr lang="pl-PL" dirty="0">
                <a:solidFill>
                  <a:srgbClr val="FFFFFF"/>
                </a:solidFill>
                <a:latin typeface="Calibri"/>
                <a:ea typeface="Calibri"/>
                <a:cs typeface="Calibri"/>
                <a:sym typeface="Calibri"/>
              </a:endParaRPr>
            </a:p>
          </p:txBody>
        </p:sp>
      </p:grpSp>
      <p:grpSp>
        <p:nvGrpSpPr>
          <p:cNvPr id="729" name="Group 729"/>
          <p:cNvGrpSpPr/>
          <p:nvPr/>
        </p:nvGrpSpPr>
        <p:grpSpPr>
          <a:xfrm>
            <a:off x="695400" y="3897007"/>
            <a:ext cx="3384377" cy="369330"/>
            <a:chOff x="0" y="-4645"/>
            <a:chExt cx="3384376" cy="369329"/>
          </a:xfrm>
        </p:grpSpPr>
        <p:sp>
          <p:nvSpPr>
            <p:cNvPr id="727" name="Shape 727"/>
            <p:cNvSpPr/>
            <p:nvPr/>
          </p:nvSpPr>
          <p:spPr>
            <a:xfrm>
              <a:off x="0" y="-1"/>
              <a:ext cx="3384376" cy="360042"/>
            </a:xfrm>
            <a:prstGeom prst="rect">
              <a:avLst/>
            </a:prstGeom>
            <a:noFill/>
            <a:ln w="25400" cap="flat">
              <a:solidFill>
                <a:srgbClr val="0070C0"/>
              </a:solidFill>
              <a:prstDash val="solid"/>
              <a:round/>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lang="pl-PL"/>
            </a:p>
          </p:txBody>
        </p:sp>
        <p:sp>
          <p:nvSpPr>
            <p:cNvPr id="728" name="Shape 728"/>
            <p:cNvSpPr/>
            <p:nvPr/>
          </p:nvSpPr>
          <p:spPr>
            <a:xfrm>
              <a:off x="0" y="-4645"/>
              <a:ext cx="3384376" cy="3693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b="1">
                  <a:latin typeface="Calibri"/>
                  <a:ea typeface="Calibri"/>
                  <a:cs typeface="Calibri"/>
                  <a:sym typeface="Calibri"/>
                </a:defRPr>
              </a:lvl1pPr>
            </a:lstStyle>
            <a:p>
              <a:r>
                <a:rPr lang="pl-PL"/>
                <a:t>Zaangażowani interesariusze</a:t>
              </a:r>
            </a:p>
          </p:txBody>
        </p:sp>
      </p:grpSp>
      <p:grpSp>
        <p:nvGrpSpPr>
          <p:cNvPr id="31" name="Group 714">
            <a:extLst>
              <a:ext uri="{FF2B5EF4-FFF2-40B4-BE49-F238E27FC236}">
                <a16:creationId xmlns:a16="http://schemas.microsoft.com/office/drawing/2014/main" id="{03DBD1D2-BD20-4B46-8E25-E3CB24BE1A66}"/>
              </a:ext>
            </a:extLst>
          </p:cNvPr>
          <p:cNvGrpSpPr/>
          <p:nvPr/>
        </p:nvGrpSpPr>
        <p:grpSpPr>
          <a:xfrm>
            <a:off x="8112224" y="2385216"/>
            <a:ext cx="3384378" cy="3850055"/>
            <a:chOff x="0" y="0"/>
            <a:chExt cx="3384376" cy="3850053"/>
          </a:xfrm>
        </p:grpSpPr>
        <p:sp>
          <p:nvSpPr>
            <p:cNvPr id="32" name="Shape 712">
              <a:extLst>
                <a:ext uri="{FF2B5EF4-FFF2-40B4-BE49-F238E27FC236}">
                  <a16:creationId xmlns:a16="http://schemas.microsoft.com/office/drawing/2014/main" id="{8D6DF6A9-9168-4AEA-8F52-E13143E460D8}"/>
                </a:ext>
              </a:extLst>
            </p:cNvPr>
            <p:cNvSpPr/>
            <p:nvPr/>
          </p:nvSpPr>
          <p:spPr>
            <a:xfrm>
              <a:off x="0" y="0"/>
              <a:ext cx="3384376" cy="3850053"/>
            </a:xfrm>
            <a:prstGeom prst="rect">
              <a:avLst/>
            </a:prstGeom>
            <a:noFill/>
            <a:ln w="19050" cap="flat">
              <a:solidFill>
                <a:srgbClr val="CACED0"/>
              </a:solidFill>
              <a:prstDash val="solid"/>
              <a:round/>
            </a:ln>
            <a:effectLst/>
          </p:spPr>
          <p:txBody>
            <a:bodyPr wrap="square" lIns="45719" tIns="45719" rIns="45719" bIns="45719" numCol="1" anchor="t">
              <a:noAutofit/>
            </a:bodyPr>
            <a:lstStyle/>
            <a:p>
              <a:pPr defTabSz="914400">
                <a:defRPr>
                  <a:solidFill>
                    <a:srgbClr val="FFFFFF"/>
                  </a:solidFill>
                  <a:latin typeface="Calibri"/>
                  <a:ea typeface="Calibri"/>
                  <a:cs typeface="Calibri"/>
                  <a:sym typeface="Calibri"/>
                </a:defRPr>
              </a:pPr>
              <a:endParaRPr lang="pl-PL"/>
            </a:p>
          </p:txBody>
        </p:sp>
        <p:sp>
          <p:nvSpPr>
            <p:cNvPr id="33" name="Shape 713">
              <a:extLst>
                <a:ext uri="{FF2B5EF4-FFF2-40B4-BE49-F238E27FC236}">
                  <a16:creationId xmlns:a16="http://schemas.microsoft.com/office/drawing/2014/main" id="{568774F8-C00B-4417-A160-829FD25054E8}"/>
                </a:ext>
              </a:extLst>
            </p:cNvPr>
            <p:cNvSpPr/>
            <p:nvPr/>
          </p:nvSpPr>
          <p:spPr>
            <a:xfrm>
              <a:off x="0" y="0"/>
              <a:ext cx="3384376" cy="349326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marL="342900" indent="-342900" defTabSz="914400">
                <a:buSzPct val="100000"/>
                <a:buAutoNum type="arabicPeriod"/>
                <a:defRPr sz="1400" b="1">
                  <a:latin typeface="+mn-lt"/>
                  <a:ea typeface="+mn-ea"/>
                  <a:cs typeface="+mn-cs"/>
                  <a:sym typeface="Arial"/>
                </a:defRPr>
              </a:lvl1pPr>
            </a:lstStyle>
            <a:p>
              <a:r>
                <a:rPr lang="pl-PL" sz="1300" dirty="0"/>
                <a:t>Pozyskanie dodatkowych funduszy i partnerów wspierających rozwój </a:t>
              </a:r>
              <a:r>
                <a:rPr lang="pl-PL" sz="1300" dirty="0" err="1"/>
                <a:t>parajeździectwa</a:t>
              </a:r>
              <a:r>
                <a:rPr lang="pl-PL" sz="1300" dirty="0"/>
                <a:t> i hipoterapii</a:t>
              </a:r>
            </a:p>
            <a:p>
              <a:r>
                <a:rPr lang="pl-PL" sz="1300" dirty="0"/>
                <a:t>Osoba w biurze związku odpowiedzialna za koordynację działań </a:t>
              </a:r>
              <a:r>
                <a:rPr lang="pl-PL" sz="1300" dirty="0" err="1"/>
                <a:t>parajeździectwa</a:t>
              </a:r>
              <a:r>
                <a:rPr lang="pl-PL" sz="1300" dirty="0"/>
                <a:t> i hipoterapii</a:t>
              </a:r>
            </a:p>
            <a:p>
              <a:r>
                <a:rPr lang="pl-PL" sz="1300" dirty="0"/>
                <a:t>Zwiększenie liczby imprez oraz zawodników startujących w </a:t>
              </a:r>
              <a:r>
                <a:rPr lang="pl-PL" sz="1300" dirty="0" err="1"/>
                <a:t>parajeździectwie</a:t>
              </a:r>
              <a:endParaRPr lang="pl-PL" sz="1300" dirty="0"/>
            </a:p>
            <a:p>
              <a:r>
                <a:rPr lang="pl-PL" sz="1300" dirty="0">
                  <a:solidFill>
                    <a:schemeClr val="tx1"/>
                  </a:solidFill>
                </a:rPr>
                <a:t>Zebranie informacji na temat klubów i trenerów prowadzących zajęcia</a:t>
              </a:r>
            </a:p>
            <a:p>
              <a:r>
                <a:rPr lang="pl-PL" sz="1300" dirty="0"/>
                <a:t>Udział zawodników z Polski w głównych imprezach mistrzowskich oraz międzynarodowych z miejscami punktowanymi</a:t>
              </a:r>
            </a:p>
            <a:p>
              <a:r>
                <a:rPr lang="pl-PL" sz="1300" dirty="0"/>
                <a:t>Przygotowanie strategii rozwoju hipoterapii</a:t>
              </a:r>
            </a:p>
          </p:txBody>
        </p:sp>
      </p:grpSp>
      <p:sp>
        <p:nvSpPr>
          <p:cNvPr id="35" name="Shape 330">
            <a:extLst>
              <a:ext uri="{FF2B5EF4-FFF2-40B4-BE49-F238E27FC236}">
                <a16:creationId xmlns:a16="http://schemas.microsoft.com/office/drawing/2014/main" id="{81075C1E-C193-428B-9D15-EC559CC1B32A}"/>
              </a:ext>
            </a:extLst>
          </p:cNvPr>
          <p:cNvSpPr/>
          <p:nvPr/>
        </p:nvSpPr>
        <p:spPr>
          <a:xfrm>
            <a:off x="609600" y="6610424"/>
            <a:ext cx="7920002" cy="24622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defTabSz="914400">
              <a:defRPr sz="1000">
                <a:solidFill>
                  <a:srgbClr val="888888"/>
                </a:solidFill>
                <a:latin typeface="Arial Narrow"/>
                <a:ea typeface="Arial Narrow"/>
                <a:cs typeface="Arial Narrow"/>
                <a:sym typeface="Arial Narrow"/>
              </a:defRPr>
            </a:lvl1pPr>
          </a:lstStyle>
          <a:p>
            <a:r>
              <a:rPr lang="pl-PL" dirty="0"/>
              <a:t>Strategia Rozwoju Polskiego Jeździectwa 2021-2025 | Wrzesień 2021 r.</a:t>
            </a: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 name="Shape 732"/>
          <p:cNvSpPr>
            <a:spLocks noGrp="1"/>
          </p:cNvSpPr>
          <p:nvPr>
            <p:ph type="sldNum" sz="quarter" idx="2"/>
          </p:nvPr>
        </p:nvSpPr>
        <p:spPr>
          <a:xfrm>
            <a:off x="11349005" y="6415804"/>
            <a:ext cx="233395" cy="246221"/>
          </a:xfrm>
          <a:prstGeom prst="rect">
            <a:avLst/>
          </a:prstGeom>
          <a:extLst>
            <a:ext uri="{C572A759-6A51-4108-AA02-DFA0A04FC94B}">
              <ma14:wrappingTextBoxFlag xmlns:ma14="http://schemas.microsoft.com/office/mac/drawingml/2011/main" xmlns="" val="1"/>
            </a:ext>
          </a:extLst>
        </p:spPr>
        <p:txBody>
          <a:bodyPr/>
          <a:lstStyle>
            <a:lvl1pPr defTabSz="914400"/>
          </a:lstStyle>
          <a:p>
            <a:fld id="{86CB4B4D-7CA3-9044-876B-883B54F8677D}" type="slidenum">
              <a:rPr lang="pl-PL"/>
              <a:t>25</a:t>
            </a:fld>
            <a:endParaRPr lang="pl-PL"/>
          </a:p>
        </p:txBody>
      </p:sp>
      <p:sp>
        <p:nvSpPr>
          <p:cNvPr id="733" name="Shape 733"/>
          <p:cNvSpPr>
            <a:spLocks noGrp="1"/>
          </p:cNvSpPr>
          <p:nvPr>
            <p:ph type="title"/>
          </p:nvPr>
        </p:nvSpPr>
        <p:spPr>
          <a:xfrm>
            <a:off x="609600" y="274638"/>
            <a:ext cx="11391056" cy="778099"/>
          </a:xfrm>
          <a:prstGeom prst="rect">
            <a:avLst/>
          </a:prstGeom>
        </p:spPr>
        <p:txBody>
          <a:bodyPr>
            <a:noAutofit/>
          </a:bodyPr>
          <a:lstStyle/>
          <a:p>
            <a:pPr defTabSz="896111">
              <a:defRPr sz="2352">
                <a:solidFill>
                  <a:srgbClr val="43B02A"/>
                </a:solidFill>
              </a:defRPr>
            </a:pPr>
            <a:r>
              <a:rPr lang="pl-PL" sz="2800" dirty="0"/>
              <a:t>Cel strategiczny 6 na lata 2021-2025</a:t>
            </a:r>
            <a:br>
              <a:rPr lang="pl-PL" sz="2800" dirty="0"/>
            </a:br>
            <a:r>
              <a:rPr lang="pl-PL" sz="2800" dirty="0">
                <a:solidFill>
                  <a:srgbClr val="000000"/>
                </a:solidFill>
              </a:rPr>
              <a:t>Rozwój rynku klubów i organizatorów zawodów w mniej popularnych konkurencjach (1)</a:t>
            </a:r>
          </a:p>
        </p:txBody>
      </p:sp>
      <p:sp>
        <p:nvSpPr>
          <p:cNvPr id="734" name="Shape 734"/>
          <p:cNvSpPr>
            <a:spLocks noGrp="1"/>
          </p:cNvSpPr>
          <p:nvPr>
            <p:ph type="body" sz="quarter" idx="1"/>
          </p:nvPr>
        </p:nvSpPr>
        <p:spPr>
          <a:xfrm>
            <a:off x="636408" y="1284993"/>
            <a:ext cx="10801200" cy="523221"/>
          </a:xfrm>
          <a:prstGeom prst="rect">
            <a:avLst/>
          </a:prstGeom>
        </p:spPr>
        <p:txBody>
          <a:bodyPr/>
          <a:lstStyle/>
          <a:p>
            <a:pPr>
              <a:spcBef>
                <a:spcPts val="300"/>
              </a:spcBef>
              <a:defRPr sz="1400" b="1">
                <a:solidFill>
                  <a:srgbClr val="000000"/>
                </a:solidFill>
              </a:defRPr>
            </a:pPr>
            <a:r>
              <a:rPr lang="pl-PL" dirty="0"/>
              <a:t>Celem PZJ </a:t>
            </a:r>
            <a:r>
              <a:rPr lang="pl-PL" b="0" dirty="0"/>
              <a:t>jest rozwój i promocja nie olimpijskich konkurencji </a:t>
            </a:r>
            <a:r>
              <a:rPr lang="pl-PL" b="0" dirty="0">
                <a:solidFill>
                  <a:schemeClr val="tx1"/>
                </a:solidFill>
              </a:rPr>
              <a:t>sportowych oraz WKKW poprzez </a:t>
            </a:r>
            <a:r>
              <a:rPr lang="pl-PL" b="0" dirty="0"/>
              <a:t>wsparcie organizacyjne dla organizatorów zawodów, klubów specjalizujących się w szkoleniu dzieci i młodzieży, szkolenia dla osób oficjalnych</a:t>
            </a:r>
          </a:p>
        </p:txBody>
      </p:sp>
      <p:grpSp>
        <p:nvGrpSpPr>
          <p:cNvPr id="737" name="Group 737"/>
          <p:cNvGrpSpPr/>
          <p:nvPr/>
        </p:nvGrpSpPr>
        <p:grpSpPr>
          <a:xfrm>
            <a:off x="695400" y="2348879"/>
            <a:ext cx="3384377" cy="4062281"/>
            <a:chOff x="0" y="0"/>
            <a:chExt cx="3384376" cy="3850053"/>
          </a:xfrm>
        </p:grpSpPr>
        <p:sp>
          <p:nvSpPr>
            <p:cNvPr id="735" name="Shape 735"/>
            <p:cNvSpPr/>
            <p:nvPr/>
          </p:nvSpPr>
          <p:spPr>
            <a:xfrm>
              <a:off x="0" y="0"/>
              <a:ext cx="3384376" cy="3850053"/>
            </a:xfrm>
            <a:prstGeom prst="rect">
              <a:avLst/>
            </a:prstGeom>
            <a:noFill/>
            <a:ln w="19050" cap="flat">
              <a:solidFill>
                <a:srgbClr val="CACED0"/>
              </a:solidFill>
              <a:prstDash val="solid"/>
              <a:round/>
            </a:ln>
            <a:effectLst/>
          </p:spPr>
          <p:txBody>
            <a:bodyPr wrap="square" lIns="45719" tIns="45719" rIns="45719" bIns="45719" numCol="1" anchor="t">
              <a:noAutofit/>
            </a:bodyPr>
            <a:lstStyle/>
            <a:p>
              <a:pPr defTabSz="914400">
                <a:defRPr sz="1400" b="1">
                  <a:latin typeface="+mn-lt"/>
                  <a:ea typeface="+mn-ea"/>
                  <a:cs typeface="+mn-cs"/>
                  <a:sym typeface="Arial"/>
                </a:defRPr>
              </a:pPr>
              <a:endParaRPr lang="pl-PL"/>
            </a:p>
          </p:txBody>
        </p:sp>
        <p:sp>
          <p:nvSpPr>
            <p:cNvPr id="736" name="Shape 736"/>
            <p:cNvSpPr/>
            <p:nvPr/>
          </p:nvSpPr>
          <p:spPr>
            <a:xfrm>
              <a:off x="0" y="0"/>
              <a:ext cx="3384376" cy="376289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marL="342900" indent="-342900" defTabSz="914400">
                <a:buSzPct val="100000"/>
                <a:buAutoNum type="arabicPeriod"/>
                <a:defRPr sz="1400" b="1">
                  <a:latin typeface="+mn-lt"/>
                  <a:ea typeface="+mn-ea"/>
                  <a:cs typeface="+mn-cs"/>
                  <a:sym typeface="Arial"/>
                </a:defRPr>
              </a:lvl1pPr>
            </a:lstStyle>
            <a:p>
              <a:r>
                <a:rPr lang="pl-PL" dirty="0"/>
                <a:t>Ujeżdżenie, rajdy konne, powożenie, woltyżerka potrzebują znacznie wyższych nakładów </a:t>
              </a:r>
              <a:r>
                <a:rPr lang="pl-PL" dirty="0">
                  <a:solidFill>
                    <a:schemeClr val="tx1"/>
                  </a:solidFill>
                </a:rPr>
                <a:t>finansowych na organizację przy małym zaangażowaniu mediów i widowni</a:t>
              </a:r>
            </a:p>
            <a:p>
              <a:r>
                <a:rPr lang="pl-PL" dirty="0">
                  <a:solidFill>
                    <a:schemeClr val="tx1"/>
                  </a:solidFill>
                </a:rPr>
                <a:t>Zawody WKKW organizuje tylko 9 ośrodków w Polsce przy czym zawody z najniższymi konkursami dla debiutantów i dzieci odbywają się tylko w 5 miejscach.</a:t>
              </a:r>
            </a:p>
            <a:p>
              <a:r>
                <a:rPr lang="pl-PL" dirty="0">
                  <a:solidFill>
                    <a:schemeClr val="tx1"/>
                  </a:solidFill>
                </a:rPr>
                <a:t>Brak promocji tych konkurencji i wsparcia dla klubów oraz zawodników.</a:t>
              </a:r>
            </a:p>
            <a:p>
              <a:r>
                <a:rPr lang="pl-PL" dirty="0">
                  <a:solidFill>
                    <a:schemeClr val="tx1"/>
                  </a:solidFill>
                </a:rPr>
                <a:t>Duże koszty organizacji zawodów jak i dojazdu na zawody w Polsce ze względu na brak ośrodków i małą liczbę zawodów.</a:t>
              </a:r>
            </a:p>
          </p:txBody>
        </p:sp>
      </p:grpSp>
      <p:grpSp>
        <p:nvGrpSpPr>
          <p:cNvPr id="740" name="Group 740"/>
          <p:cNvGrpSpPr/>
          <p:nvPr/>
        </p:nvGrpSpPr>
        <p:grpSpPr>
          <a:xfrm>
            <a:off x="695400" y="1912187"/>
            <a:ext cx="3384377" cy="369330"/>
            <a:chOff x="0" y="-4645"/>
            <a:chExt cx="3384376" cy="369329"/>
          </a:xfrm>
        </p:grpSpPr>
        <p:sp>
          <p:nvSpPr>
            <p:cNvPr id="738" name="Shape 738"/>
            <p:cNvSpPr/>
            <p:nvPr/>
          </p:nvSpPr>
          <p:spPr>
            <a:xfrm>
              <a:off x="0" y="-1"/>
              <a:ext cx="3384376" cy="360042"/>
            </a:xfrm>
            <a:prstGeom prst="rect">
              <a:avLst/>
            </a:prstGeom>
            <a:noFill/>
            <a:ln w="25400" cap="flat">
              <a:solidFill>
                <a:srgbClr val="FF0000"/>
              </a:solidFill>
              <a:prstDash val="solid"/>
              <a:round/>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lang="pl-PL"/>
            </a:p>
          </p:txBody>
        </p:sp>
        <p:sp>
          <p:nvSpPr>
            <p:cNvPr id="739" name="Shape 739"/>
            <p:cNvSpPr/>
            <p:nvPr/>
          </p:nvSpPr>
          <p:spPr>
            <a:xfrm>
              <a:off x="0" y="-4645"/>
              <a:ext cx="3384376" cy="3693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b="1">
                  <a:latin typeface="Calibri"/>
                  <a:ea typeface="Calibri"/>
                  <a:cs typeface="Calibri"/>
                  <a:sym typeface="Calibri"/>
                </a:defRPr>
              </a:lvl1pPr>
            </a:lstStyle>
            <a:p>
              <a:r>
                <a:rPr lang="pl-PL" dirty="0">
                  <a:latin typeface="Corbel"/>
                  <a:ea typeface="Corbel"/>
                  <a:cs typeface="Corbel"/>
                  <a:sym typeface="Corbel"/>
                </a:rPr>
                <a:t>Diagnoza sytuacji / możliwości</a:t>
              </a:r>
            </a:p>
          </p:txBody>
        </p:sp>
      </p:grpSp>
      <p:grpSp>
        <p:nvGrpSpPr>
          <p:cNvPr id="743" name="Group 743"/>
          <p:cNvGrpSpPr/>
          <p:nvPr/>
        </p:nvGrpSpPr>
        <p:grpSpPr>
          <a:xfrm>
            <a:off x="4367807" y="2348880"/>
            <a:ext cx="7128794" cy="4062281"/>
            <a:chOff x="0" y="0"/>
            <a:chExt cx="7128792" cy="3850053"/>
          </a:xfrm>
        </p:grpSpPr>
        <p:sp>
          <p:nvSpPr>
            <p:cNvPr id="741" name="Shape 741"/>
            <p:cNvSpPr/>
            <p:nvPr/>
          </p:nvSpPr>
          <p:spPr>
            <a:xfrm>
              <a:off x="0" y="0"/>
              <a:ext cx="7128792" cy="3850053"/>
            </a:xfrm>
            <a:prstGeom prst="rect">
              <a:avLst/>
            </a:prstGeom>
            <a:noFill/>
            <a:ln w="19050" cap="flat">
              <a:solidFill>
                <a:srgbClr val="CACED0"/>
              </a:solidFill>
              <a:prstDash val="solid"/>
              <a:round/>
            </a:ln>
            <a:effectLst/>
          </p:spPr>
          <p:txBody>
            <a:bodyPr wrap="square" lIns="45719" tIns="45719" rIns="45719" bIns="45719" numCol="1" anchor="t">
              <a:noAutofit/>
            </a:bodyPr>
            <a:lstStyle/>
            <a:p>
              <a:pPr defTabSz="914400">
                <a:defRPr>
                  <a:solidFill>
                    <a:srgbClr val="FFFFFF"/>
                  </a:solidFill>
                  <a:latin typeface="Calibri"/>
                  <a:ea typeface="Calibri"/>
                  <a:cs typeface="Calibri"/>
                  <a:sym typeface="Calibri"/>
                </a:defRPr>
              </a:pPr>
              <a:endParaRPr lang="pl-PL"/>
            </a:p>
          </p:txBody>
        </p:sp>
        <p:sp>
          <p:nvSpPr>
            <p:cNvPr id="742" name="Shape 742"/>
            <p:cNvSpPr/>
            <p:nvPr/>
          </p:nvSpPr>
          <p:spPr>
            <a:xfrm>
              <a:off x="0" y="0"/>
              <a:ext cx="7128792" cy="315032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marL="342900" indent="-342900" defTabSz="914400">
                <a:buSzPct val="100000"/>
                <a:buAutoNum type="arabicPeriod"/>
                <a:defRPr sz="1400" b="1">
                  <a:latin typeface="+mn-lt"/>
                  <a:ea typeface="+mn-ea"/>
                  <a:cs typeface="+mn-cs"/>
                  <a:sym typeface="Arial"/>
                </a:defRPr>
              </a:pPr>
              <a:r>
                <a:rPr lang="pl-PL" dirty="0"/>
                <a:t>Stworzenie systemu wsparcia organizacyjnego i promocji dla klubów, </a:t>
              </a:r>
              <a:r>
                <a:rPr lang="pl-PL" dirty="0">
                  <a:solidFill>
                    <a:schemeClr val="tx1"/>
                  </a:solidFill>
                </a:rPr>
                <a:t>zawodników oraz organizatorów imprez</a:t>
              </a:r>
            </a:p>
            <a:p>
              <a:pPr marL="342900" indent="-342900" defTabSz="914400">
                <a:buSzPct val="100000"/>
                <a:buFontTx/>
                <a:buAutoNum type="arabicPeriod"/>
                <a:defRPr sz="1400" b="1">
                  <a:latin typeface="+mn-lt"/>
                  <a:ea typeface="+mn-ea"/>
                  <a:cs typeface="+mn-cs"/>
                  <a:sym typeface="Arial"/>
                </a:defRPr>
              </a:pPr>
              <a:r>
                <a:rPr lang="pl-PL" sz="1400" b="1" dirty="0">
                  <a:solidFill>
                    <a:schemeClr val="tx1"/>
                  </a:solidFill>
                  <a:sym typeface="Arial"/>
                </a:rPr>
                <a:t>Wspieranie tworzenia Uczniowskich Klubów Jeździeckich</a:t>
              </a:r>
            </a:p>
            <a:p>
              <a:pPr marL="342900" indent="-342900" defTabSz="914400">
                <a:buSzPct val="100000"/>
                <a:buAutoNum type="arabicPeriod"/>
                <a:defRPr sz="1400" b="1">
                  <a:latin typeface="+mn-lt"/>
                  <a:ea typeface="+mn-ea"/>
                  <a:cs typeface="+mn-cs"/>
                  <a:sym typeface="Arial"/>
                </a:defRPr>
              </a:pPr>
              <a:r>
                <a:rPr lang="pl-PL" dirty="0">
                  <a:solidFill>
                    <a:schemeClr val="tx1"/>
                  </a:solidFill>
                </a:rPr>
                <a:t>Wzmocnienie świadomości społecznej dotyczącej tych konkurencji i ich zasad</a:t>
              </a:r>
            </a:p>
            <a:p>
              <a:pPr marL="342900" indent="-342900" defTabSz="914400">
                <a:buSzPct val="100000"/>
                <a:buAutoNum type="arabicPeriod"/>
                <a:defRPr sz="1400" b="1">
                  <a:latin typeface="+mn-lt"/>
                  <a:ea typeface="+mn-ea"/>
                  <a:cs typeface="+mn-cs"/>
                  <a:sym typeface="Arial"/>
                </a:defRPr>
              </a:pPr>
              <a:r>
                <a:rPr lang="pl-PL" dirty="0">
                  <a:solidFill>
                    <a:schemeClr val="tx1"/>
                  </a:solidFill>
                </a:rPr>
                <a:t>Wsparcie ujeżdżenia  jako konkurencji, która miała w ostatnich latach największe sukcesy w IO - kwalifikacja zawodników</a:t>
              </a:r>
            </a:p>
            <a:p>
              <a:pPr marL="342900" indent="-342900" defTabSz="914400">
                <a:buSzPct val="100000"/>
                <a:buAutoNum type="arabicPeriod"/>
                <a:defRPr sz="1400" b="1">
                  <a:latin typeface="+mn-lt"/>
                  <a:ea typeface="+mn-ea"/>
                  <a:cs typeface="+mn-cs"/>
                  <a:sym typeface="Arial"/>
                </a:defRPr>
              </a:pPr>
              <a:r>
                <a:rPr lang="pl-PL" dirty="0">
                  <a:solidFill>
                    <a:schemeClr val="tx1"/>
                  </a:solidFill>
                </a:rPr>
                <a:t>Program rozwoju zwiększający liczbę ośrodków organizujących zawody WKKW</a:t>
              </a:r>
            </a:p>
            <a:p>
              <a:pPr marL="342900" indent="-342900" defTabSz="914400">
                <a:buSzPct val="100000"/>
                <a:buFontTx/>
                <a:buAutoNum type="arabicPeriod"/>
                <a:defRPr sz="1400" b="1">
                  <a:latin typeface="+mn-lt"/>
                  <a:ea typeface="+mn-ea"/>
                  <a:cs typeface="+mn-cs"/>
                  <a:sym typeface="Arial"/>
                </a:defRPr>
              </a:pPr>
              <a:r>
                <a:rPr lang="pl-PL" sz="1400" b="1" dirty="0">
                  <a:solidFill>
                    <a:schemeClr val="tx1"/>
                  </a:solidFill>
                  <a:sym typeface="Arial"/>
                </a:rPr>
                <a:t>Organizacja ligi w tych konkurencjach umożliwiającej współzawodnictwo na poziomie ogólnopolskim</a:t>
              </a:r>
            </a:p>
            <a:p>
              <a:pPr marL="342900" indent="-342900" defTabSz="914400">
                <a:buSzPct val="100000"/>
                <a:buFontTx/>
                <a:buAutoNum type="arabicPeriod"/>
                <a:defRPr sz="1400" b="1">
                  <a:latin typeface="+mn-lt"/>
                  <a:ea typeface="+mn-ea"/>
                  <a:cs typeface="+mn-cs"/>
                  <a:sym typeface="Arial"/>
                </a:defRPr>
              </a:pPr>
              <a:r>
                <a:rPr lang="pl-PL" sz="1400" b="1" dirty="0">
                  <a:solidFill>
                    <a:schemeClr val="tx1"/>
                  </a:solidFill>
                  <a:sym typeface="Arial"/>
                </a:rPr>
                <a:t>Umożliwianie zawodnikom niezrzeszonym udziału w szkoleniach prowadzonych przez Kadry Wojewódzkie</a:t>
              </a:r>
            </a:p>
            <a:p>
              <a:pPr marL="342900" indent="-342900" defTabSz="914400">
                <a:buSzPct val="100000"/>
                <a:buFontTx/>
                <a:buAutoNum type="arabicPeriod"/>
                <a:defRPr sz="1400" b="1">
                  <a:latin typeface="+mn-lt"/>
                  <a:ea typeface="+mn-ea"/>
                  <a:cs typeface="+mn-cs"/>
                  <a:sym typeface="Arial"/>
                </a:defRPr>
              </a:pPr>
              <a:r>
                <a:rPr lang="pl-PL" sz="1400" b="1" dirty="0">
                  <a:solidFill>
                    <a:schemeClr val="tx1"/>
                  </a:solidFill>
                  <a:sym typeface="Arial"/>
                </a:rPr>
                <a:t>Tworzenie sekcji jeździeckich przy istniejących klubach prowadzących szkolenie w innych dyscyplinach sportowych</a:t>
              </a:r>
            </a:p>
            <a:p>
              <a:pPr defTabSz="914400">
                <a:buSzPct val="100000"/>
                <a:defRPr sz="1400" b="1">
                  <a:latin typeface="+mn-lt"/>
                  <a:ea typeface="+mn-ea"/>
                  <a:cs typeface="+mn-cs"/>
                  <a:sym typeface="Arial"/>
                </a:defRPr>
              </a:pPr>
              <a:endParaRPr lang="pl-PL" dirty="0">
                <a:solidFill>
                  <a:srgbClr val="FF0000"/>
                </a:solidFill>
              </a:endParaRPr>
            </a:p>
          </p:txBody>
        </p:sp>
      </p:grpSp>
      <p:grpSp>
        <p:nvGrpSpPr>
          <p:cNvPr id="746" name="Group 746"/>
          <p:cNvGrpSpPr/>
          <p:nvPr/>
        </p:nvGrpSpPr>
        <p:grpSpPr>
          <a:xfrm>
            <a:off x="4367807" y="1912187"/>
            <a:ext cx="7128794" cy="369330"/>
            <a:chOff x="0" y="-4645"/>
            <a:chExt cx="7128792" cy="369329"/>
          </a:xfrm>
        </p:grpSpPr>
        <p:sp>
          <p:nvSpPr>
            <p:cNvPr id="744" name="Shape 744"/>
            <p:cNvSpPr/>
            <p:nvPr/>
          </p:nvSpPr>
          <p:spPr>
            <a:xfrm>
              <a:off x="0" y="-1"/>
              <a:ext cx="7128792" cy="360042"/>
            </a:xfrm>
            <a:prstGeom prst="rect">
              <a:avLst/>
            </a:prstGeom>
            <a:noFill/>
            <a:ln w="25400" cap="flat">
              <a:solidFill>
                <a:srgbClr val="00B050"/>
              </a:solidFill>
              <a:prstDash val="solid"/>
              <a:round/>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lang="pl-PL"/>
            </a:p>
          </p:txBody>
        </p:sp>
        <p:sp>
          <p:nvSpPr>
            <p:cNvPr id="745" name="Shape 745"/>
            <p:cNvSpPr/>
            <p:nvPr/>
          </p:nvSpPr>
          <p:spPr>
            <a:xfrm>
              <a:off x="0" y="-4645"/>
              <a:ext cx="7128792" cy="3693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b="1">
                  <a:latin typeface="Calibri"/>
                  <a:ea typeface="Calibri"/>
                  <a:cs typeface="Calibri"/>
                  <a:sym typeface="Calibri"/>
                </a:defRPr>
              </a:lvl1pPr>
            </a:lstStyle>
            <a:p>
              <a:r>
                <a:rPr lang="pl-PL"/>
                <a:t>Propozycja działań</a:t>
              </a:r>
            </a:p>
          </p:txBody>
        </p:sp>
      </p:grpSp>
      <p:sp>
        <p:nvSpPr>
          <p:cNvPr id="18" name="Shape 330">
            <a:extLst>
              <a:ext uri="{FF2B5EF4-FFF2-40B4-BE49-F238E27FC236}">
                <a16:creationId xmlns:a16="http://schemas.microsoft.com/office/drawing/2014/main" id="{BB388097-72FB-4FB9-BF23-D79215AC92FE}"/>
              </a:ext>
            </a:extLst>
          </p:cNvPr>
          <p:cNvSpPr/>
          <p:nvPr/>
        </p:nvSpPr>
        <p:spPr>
          <a:xfrm>
            <a:off x="609600" y="6610424"/>
            <a:ext cx="7920002" cy="24622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defTabSz="914400">
              <a:defRPr sz="1000">
                <a:solidFill>
                  <a:srgbClr val="888888"/>
                </a:solidFill>
                <a:latin typeface="Arial Narrow"/>
                <a:ea typeface="Arial Narrow"/>
                <a:cs typeface="Arial Narrow"/>
                <a:sym typeface="Arial Narrow"/>
              </a:defRPr>
            </a:lvl1pPr>
          </a:lstStyle>
          <a:p>
            <a:r>
              <a:rPr lang="pl-PL" dirty="0"/>
              <a:t>Strategia Rozwoju Polskiego Jeździectwa 2021-2025 | Wrzesień 2021 r.</a:t>
            </a: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9" name="Shape 749"/>
          <p:cNvSpPr>
            <a:spLocks noGrp="1"/>
          </p:cNvSpPr>
          <p:nvPr>
            <p:ph type="sldNum" sz="quarter" idx="2"/>
          </p:nvPr>
        </p:nvSpPr>
        <p:spPr>
          <a:xfrm>
            <a:off x="11349005" y="6415804"/>
            <a:ext cx="233395" cy="246221"/>
          </a:xfrm>
          <a:prstGeom prst="rect">
            <a:avLst/>
          </a:prstGeom>
          <a:extLst>
            <a:ext uri="{C572A759-6A51-4108-AA02-DFA0A04FC94B}">
              <ma14:wrappingTextBoxFlag xmlns:ma14="http://schemas.microsoft.com/office/mac/drawingml/2011/main" xmlns="" val="1"/>
            </a:ext>
          </a:extLst>
        </p:spPr>
        <p:txBody>
          <a:bodyPr/>
          <a:lstStyle>
            <a:lvl1pPr defTabSz="914400"/>
          </a:lstStyle>
          <a:p>
            <a:fld id="{86CB4B4D-7CA3-9044-876B-883B54F8677D}" type="slidenum">
              <a:rPr lang="pl-PL"/>
              <a:t>26</a:t>
            </a:fld>
            <a:endParaRPr lang="pl-PL"/>
          </a:p>
        </p:txBody>
      </p:sp>
      <p:sp>
        <p:nvSpPr>
          <p:cNvPr id="750" name="Shape 750"/>
          <p:cNvSpPr>
            <a:spLocks noGrp="1"/>
          </p:cNvSpPr>
          <p:nvPr>
            <p:ph type="title"/>
          </p:nvPr>
        </p:nvSpPr>
        <p:spPr>
          <a:xfrm>
            <a:off x="609600" y="274638"/>
            <a:ext cx="11391056" cy="778099"/>
          </a:xfrm>
          <a:prstGeom prst="rect">
            <a:avLst/>
          </a:prstGeom>
        </p:spPr>
        <p:txBody>
          <a:bodyPr>
            <a:noAutofit/>
          </a:bodyPr>
          <a:lstStyle/>
          <a:p>
            <a:pPr defTabSz="896111">
              <a:defRPr sz="2352">
                <a:solidFill>
                  <a:srgbClr val="43B02A"/>
                </a:solidFill>
              </a:defRPr>
            </a:pPr>
            <a:r>
              <a:rPr lang="pl-PL" sz="2800" dirty="0"/>
              <a:t>Cel strategiczny 6 na lata 2021-2025</a:t>
            </a:r>
            <a:br>
              <a:rPr lang="pl-PL" sz="2800" dirty="0"/>
            </a:br>
            <a:r>
              <a:rPr lang="pl-PL" sz="2800" dirty="0">
                <a:solidFill>
                  <a:srgbClr val="000000"/>
                </a:solidFill>
              </a:rPr>
              <a:t>Rozwój rynku klubów i organizatorów zawodów w mniej popularnych konkurencjach (2)</a:t>
            </a:r>
          </a:p>
        </p:txBody>
      </p:sp>
      <p:sp>
        <p:nvSpPr>
          <p:cNvPr id="751" name="Shape 751"/>
          <p:cNvSpPr>
            <a:spLocks noGrp="1"/>
          </p:cNvSpPr>
          <p:nvPr>
            <p:ph type="body" sz="quarter" idx="1"/>
          </p:nvPr>
        </p:nvSpPr>
        <p:spPr>
          <a:xfrm>
            <a:off x="616744" y="1298542"/>
            <a:ext cx="10801200" cy="523221"/>
          </a:xfrm>
          <a:prstGeom prst="rect">
            <a:avLst/>
          </a:prstGeom>
        </p:spPr>
        <p:txBody>
          <a:bodyPr/>
          <a:lstStyle/>
          <a:p>
            <a:pPr>
              <a:spcBef>
                <a:spcPts val="300"/>
              </a:spcBef>
              <a:defRPr sz="1400" b="1">
                <a:solidFill>
                  <a:srgbClr val="000000"/>
                </a:solidFill>
              </a:defRPr>
            </a:pPr>
            <a:r>
              <a:rPr lang="pl-PL" dirty="0"/>
              <a:t>Celem PZJ </a:t>
            </a:r>
            <a:r>
              <a:rPr lang="pl-PL" b="0" dirty="0"/>
              <a:t>jest rozwój i promocja nie olimpijskich konkurencji </a:t>
            </a:r>
            <a:r>
              <a:rPr lang="pl-PL" b="0" dirty="0">
                <a:solidFill>
                  <a:schemeClr val="tx1"/>
                </a:solidFill>
              </a:rPr>
              <a:t>sportowych oraz WKKW poprzez </a:t>
            </a:r>
            <a:r>
              <a:rPr lang="pl-PL" b="0" dirty="0"/>
              <a:t>wsparcie organizacyjne dla organizatorów zawodów, klubów specjalizujących się w szkoleniu dzieci i młodzieży, szkolenia dla osób oficjalnych</a:t>
            </a:r>
          </a:p>
        </p:txBody>
      </p:sp>
      <p:grpSp>
        <p:nvGrpSpPr>
          <p:cNvPr id="754" name="Group 754"/>
          <p:cNvGrpSpPr/>
          <p:nvPr/>
        </p:nvGrpSpPr>
        <p:grpSpPr>
          <a:xfrm>
            <a:off x="695400" y="2348881"/>
            <a:ext cx="3384377" cy="1328132"/>
            <a:chOff x="0" y="0"/>
            <a:chExt cx="3384376" cy="1328130"/>
          </a:xfrm>
        </p:grpSpPr>
        <p:sp>
          <p:nvSpPr>
            <p:cNvPr id="752" name="Shape 752"/>
            <p:cNvSpPr/>
            <p:nvPr/>
          </p:nvSpPr>
          <p:spPr>
            <a:xfrm>
              <a:off x="0" y="0"/>
              <a:ext cx="3384376" cy="1328130"/>
            </a:xfrm>
            <a:prstGeom prst="rect">
              <a:avLst/>
            </a:prstGeom>
            <a:noFill/>
            <a:ln w="19050" cap="flat">
              <a:solidFill>
                <a:srgbClr val="CACED0"/>
              </a:solidFill>
              <a:prstDash val="solid"/>
              <a:round/>
            </a:ln>
            <a:effectLst/>
          </p:spPr>
          <p:txBody>
            <a:bodyPr wrap="square" lIns="45719" tIns="45719" rIns="45719" bIns="45719" numCol="1" anchor="t">
              <a:noAutofit/>
            </a:bodyPr>
            <a:lstStyle/>
            <a:p>
              <a:pPr defTabSz="914400">
                <a:defRPr>
                  <a:solidFill>
                    <a:srgbClr val="FFFFFF"/>
                  </a:solidFill>
                  <a:latin typeface="Calibri"/>
                  <a:ea typeface="Calibri"/>
                  <a:cs typeface="Calibri"/>
                  <a:sym typeface="Calibri"/>
                </a:defRPr>
              </a:pPr>
              <a:endParaRPr lang="pl-PL"/>
            </a:p>
          </p:txBody>
        </p:sp>
        <p:sp>
          <p:nvSpPr>
            <p:cNvPr id="753" name="Shape 753"/>
            <p:cNvSpPr/>
            <p:nvPr/>
          </p:nvSpPr>
          <p:spPr>
            <a:xfrm>
              <a:off x="0" y="0"/>
              <a:ext cx="3384376" cy="52321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marL="342900" indent="-342900" defTabSz="914400">
                <a:buSzPct val="100000"/>
                <a:buAutoNum type="arabicPeriod"/>
                <a:defRPr sz="1400" b="1">
                  <a:latin typeface="+mn-lt"/>
                  <a:ea typeface="+mn-ea"/>
                  <a:cs typeface="+mn-cs"/>
                  <a:sym typeface="Arial"/>
                </a:defRPr>
              </a:pPr>
              <a:r>
                <a:rPr lang="pl-PL" dirty="0"/>
                <a:t>Wiceprezes ds. szkoleniowych</a:t>
              </a:r>
            </a:p>
            <a:p>
              <a:pPr marL="342900" indent="-342900" defTabSz="914400">
                <a:buSzPct val="100000"/>
                <a:buAutoNum type="arabicPeriod"/>
                <a:defRPr sz="1400" b="1">
                  <a:latin typeface="+mn-lt"/>
                  <a:ea typeface="+mn-ea"/>
                  <a:cs typeface="+mn-cs"/>
                  <a:sym typeface="Arial"/>
                </a:defRPr>
              </a:pPr>
              <a:r>
                <a:rPr lang="pl-PL" dirty="0"/>
                <a:t>Pracownik Biura związku</a:t>
              </a:r>
            </a:p>
          </p:txBody>
        </p:sp>
      </p:grpSp>
      <p:grpSp>
        <p:nvGrpSpPr>
          <p:cNvPr id="757" name="Group 757"/>
          <p:cNvGrpSpPr/>
          <p:nvPr/>
        </p:nvGrpSpPr>
        <p:grpSpPr>
          <a:xfrm>
            <a:off x="695400" y="1912187"/>
            <a:ext cx="3384377" cy="369330"/>
            <a:chOff x="0" y="-4645"/>
            <a:chExt cx="3384376" cy="369329"/>
          </a:xfrm>
        </p:grpSpPr>
        <p:sp>
          <p:nvSpPr>
            <p:cNvPr id="755" name="Shape 755"/>
            <p:cNvSpPr/>
            <p:nvPr/>
          </p:nvSpPr>
          <p:spPr>
            <a:xfrm>
              <a:off x="0" y="-1"/>
              <a:ext cx="3384376" cy="360042"/>
            </a:xfrm>
            <a:prstGeom prst="rect">
              <a:avLst/>
            </a:prstGeom>
            <a:noFill/>
            <a:ln w="25400" cap="flat">
              <a:solidFill>
                <a:srgbClr val="0070C0"/>
              </a:solidFill>
              <a:prstDash val="solid"/>
              <a:round/>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lang="pl-PL"/>
            </a:p>
          </p:txBody>
        </p:sp>
        <p:sp>
          <p:nvSpPr>
            <p:cNvPr id="756" name="Shape 756"/>
            <p:cNvSpPr/>
            <p:nvPr/>
          </p:nvSpPr>
          <p:spPr>
            <a:xfrm>
              <a:off x="0" y="-4645"/>
              <a:ext cx="3384376" cy="3693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b="1">
                  <a:latin typeface="Calibri"/>
                  <a:ea typeface="Calibri"/>
                  <a:cs typeface="Calibri"/>
                  <a:sym typeface="Calibri"/>
                </a:defRPr>
              </a:lvl1pPr>
            </a:lstStyle>
            <a:p>
              <a:r>
                <a:rPr lang="pl-PL"/>
                <a:t>Osoby odpowiedzialne</a:t>
              </a:r>
            </a:p>
          </p:txBody>
        </p:sp>
      </p:grpSp>
      <p:grpSp>
        <p:nvGrpSpPr>
          <p:cNvPr id="760" name="Group 760"/>
          <p:cNvGrpSpPr/>
          <p:nvPr/>
        </p:nvGrpSpPr>
        <p:grpSpPr>
          <a:xfrm>
            <a:off x="4367807" y="2348880"/>
            <a:ext cx="3384378" cy="3850055"/>
            <a:chOff x="0" y="0"/>
            <a:chExt cx="3384376" cy="3850053"/>
          </a:xfrm>
        </p:grpSpPr>
        <p:sp>
          <p:nvSpPr>
            <p:cNvPr id="758" name="Shape 758"/>
            <p:cNvSpPr/>
            <p:nvPr/>
          </p:nvSpPr>
          <p:spPr>
            <a:xfrm>
              <a:off x="0" y="0"/>
              <a:ext cx="3384376" cy="3850053"/>
            </a:xfrm>
            <a:prstGeom prst="rect">
              <a:avLst/>
            </a:prstGeom>
            <a:noFill/>
            <a:ln w="19050" cap="flat">
              <a:solidFill>
                <a:srgbClr val="CACED0"/>
              </a:solidFill>
              <a:prstDash val="solid"/>
              <a:round/>
            </a:ln>
            <a:effectLst/>
          </p:spPr>
          <p:txBody>
            <a:bodyPr wrap="square" lIns="45719" tIns="45719" rIns="45719" bIns="45719" numCol="1" anchor="t">
              <a:noAutofit/>
            </a:bodyPr>
            <a:lstStyle/>
            <a:p>
              <a:pPr defTabSz="914400">
                <a:defRPr>
                  <a:solidFill>
                    <a:srgbClr val="FFFFFF"/>
                  </a:solidFill>
                  <a:latin typeface="Calibri"/>
                  <a:ea typeface="Calibri"/>
                  <a:cs typeface="Calibri"/>
                  <a:sym typeface="Calibri"/>
                </a:defRPr>
              </a:pPr>
              <a:endParaRPr lang="pl-PL"/>
            </a:p>
          </p:txBody>
        </p:sp>
        <p:sp>
          <p:nvSpPr>
            <p:cNvPr id="759" name="Shape 759"/>
            <p:cNvSpPr/>
            <p:nvPr/>
          </p:nvSpPr>
          <p:spPr>
            <a:xfrm>
              <a:off x="0" y="0"/>
              <a:ext cx="3384376" cy="338553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marL="342900" indent="-342900" defTabSz="914400">
                <a:buSzPct val="100000"/>
                <a:buAutoNum type="arabicPeriod"/>
                <a:defRPr sz="1400" b="1">
                  <a:latin typeface="+mn-lt"/>
                  <a:ea typeface="+mn-ea"/>
                  <a:cs typeface="+mn-cs"/>
                  <a:sym typeface="Arial"/>
                </a:defRPr>
              </a:lvl1pPr>
            </a:lstStyle>
            <a:p>
              <a:pPr marL="265113" indent="-265113">
                <a:defRPr sz="1400" b="1">
                  <a:latin typeface="+mn-lt"/>
                  <a:ea typeface="+mn-ea"/>
                  <a:cs typeface="+mn-cs"/>
                  <a:sym typeface="Arial"/>
                </a:defRPr>
              </a:pPr>
              <a:r>
                <a:rPr lang="pl-PL" dirty="0">
                  <a:solidFill>
                    <a:schemeClr val="tx1"/>
                  </a:solidFill>
                </a:rPr>
                <a:t>Liczba klubów i zawodników w Polsce:</a:t>
              </a:r>
            </a:p>
            <a:p>
              <a:pPr marL="285750" lvl="2" indent="-285750">
                <a:buFont typeface="Arial" panose="020B0604020202020204" pitchFamily="34" charset="0"/>
                <a:buChar char="•"/>
                <a:defRPr sz="1400" b="1">
                  <a:latin typeface="+mn-lt"/>
                  <a:ea typeface="+mn-ea"/>
                  <a:cs typeface="+mn-cs"/>
                  <a:sym typeface="Arial"/>
                </a:defRPr>
              </a:pPr>
              <a:r>
                <a:rPr lang="pl-PL" sz="1200" b="1" dirty="0">
                  <a:solidFill>
                    <a:schemeClr val="tx1"/>
                  </a:solidFill>
                  <a:sym typeface="Arial"/>
                </a:rPr>
                <a:t>WKKW </a:t>
              </a:r>
              <a:r>
                <a:rPr lang="pl-PL" sz="1200" b="1" dirty="0">
                  <a:solidFill>
                    <a:srgbClr val="FF0000"/>
                  </a:solidFill>
                  <a:sym typeface="Arial"/>
                </a:rPr>
                <a:t>– x klubów i Y zawodników</a:t>
              </a:r>
              <a:endParaRPr lang="pl-PL" sz="1200" b="1" dirty="0">
                <a:solidFill>
                  <a:schemeClr val="tx1"/>
                </a:solidFill>
                <a:sym typeface="Arial"/>
              </a:endParaRPr>
            </a:p>
            <a:p>
              <a:pPr marL="285750" lvl="2" indent="-285750">
                <a:buFont typeface="Arial" panose="020B0604020202020204" pitchFamily="34" charset="0"/>
                <a:buChar char="•"/>
                <a:defRPr sz="1400" b="1">
                  <a:latin typeface="+mn-lt"/>
                  <a:ea typeface="+mn-ea"/>
                  <a:cs typeface="+mn-cs"/>
                  <a:sym typeface="Arial"/>
                </a:defRPr>
              </a:pPr>
              <a:r>
                <a:rPr lang="pl-PL" sz="1200" b="1" dirty="0">
                  <a:solidFill>
                    <a:schemeClr val="tx1"/>
                  </a:solidFill>
                  <a:sym typeface="Arial"/>
                </a:rPr>
                <a:t>Woltyżerka – </a:t>
              </a:r>
              <a:r>
                <a:rPr lang="pl-PL" sz="1200" b="1" dirty="0">
                  <a:solidFill>
                    <a:srgbClr val="FF0000"/>
                  </a:solidFill>
                  <a:sym typeface="Arial"/>
                </a:rPr>
                <a:t>x klubów i Y zawodników</a:t>
              </a:r>
            </a:p>
            <a:p>
              <a:pPr marL="285750" lvl="2" indent="-285750">
                <a:buFont typeface="Arial" panose="020B0604020202020204" pitchFamily="34" charset="0"/>
                <a:buChar char="•"/>
                <a:defRPr sz="1400" b="1">
                  <a:latin typeface="+mn-lt"/>
                  <a:ea typeface="+mn-ea"/>
                  <a:cs typeface="+mn-cs"/>
                  <a:sym typeface="Arial"/>
                </a:defRPr>
              </a:pPr>
              <a:r>
                <a:rPr lang="pl-PL" sz="1200" b="1" dirty="0">
                  <a:solidFill>
                    <a:schemeClr val="tx1"/>
                  </a:solidFill>
                  <a:sym typeface="Arial"/>
                </a:rPr>
                <a:t>Rajdy konne – </a:t>
              </a:r>
              <a:r>
                <a:rPr lang="pl-PL" sz="1200" b="1" dirty="0">
                  <a:solidFill>
                    <a:srgbClr val="FF0000"/>
                  </a:solidFill>
                  <a:sym typeface="Arial"/>
                </a:rPr>
                <a:t>x klubów i Y zawodników</a:t>
              </a:r>
            </a:p>
            <a:p>
              <a:pPr marL="285750" lvl="2" indent="-285750">
                <a:buFont typeface="Arial" panose="020B0604020202020204" pitchFamily="34" charset="0"/>
                <a:buChar char="•"/>
                <a:defRPr sz="1400" b="1">
                  <a:latin typeface="+mn-lt"/>
                  <a:ea typeface="+mn-ea"/>
                  <a:cs typeface="+mn-cs"/>
                  <a:sym typeface="Arial"/>
                </a:defRPr>
              </a:pPr>
              <a:r>
                <a:rPr lang="pl-PL" sz="1200" b="1" dirty="0">
                  <a:solidFill>
                    <a:schemeClr val="tx1"/>
                  </a:solidFill>
                  <a:sym typeface="Arial"/>
                </a:rPr>
                <a:t>Powożenie – </a:t>
              </a:r>
              <a:r>
                <a:rPr lang="pl-PL" sz="1200" b="1" dirty="0">
                  <a:solidFill>
                    <a:srgbClr val="FF0000"/>
                  </a:solidFill>
                  <a:sym typeface="Arial"/>
                </a:rPr>
                <a:t>x klubów i Y zawodników</a:t>
              </a:r>
            </a:p>
            <a:p>
              <a:pPr marL="285750" lvl="2" indent="-285750">
                <a:buFont typeface="Arial" panose="020B0604020202020204" pitchFamily="34" charset="0"/>
                <a:buChar char="•"/>
                <a:defRPr sz="1400" b="1">
                  <a:latin typeface="+mn-lt"/>
                  <a:ea typeface="+mn-ea"/>
                  <a:cs typeface="+mn-cs"/>
                  <a:sym typeface="Arial"/>
                </a:defRPr>
              </a:pPr>
              <a:r>
                <a:rPr lang="pl-PL" sz="1200" b="1" dirty="0" err="1">
                  <a:solidFill>
                    <a:schemeClr val="tx1"/>
                  </a:solidFill>
                  <a:sym typeface="Arial"/>
                </a:rPr>
                <a:t>Reining</a:t>
              </a:r>
              <a:r>
                <a:rPr lang="pl-PL" sz="1200" b="1" dirty="0">
                  <a:solidFill>
                    <a:schemeClr val="tx1"/>
                  </a:solidFill>
                  <a:sym typeface="Arial"/>
                </a:rPr>
                <a:t> – </a:t>
              </a:r>
              <a:r>
                <a:rPr lang="pl-PL" sz="1200" b="1" dirty="0">
                  <a:solidFill>
                    <a:srgbClr val="FF0000"/>
                  </a:solidFill>
                  <a:sym typeface="Arial"/>
                </a:rPr>
                <a:t>x klubów i Y zawodników</a:t>
              </a:r>
            </a:p>
            <a:p>
              <a:pPr marL="285750" lvl="2" indent="-285750">
                <a:buFont typeface="Arial" panose="020B0604020202020204" pitchFamily="34" charset="0"/>
                <a:buChar char="•"/>
                <a:defRPr sz="1400" b="1">
                  <a:latin typeface="+mn-lt"/>
                  <a:ea typeface="+mn-ea"/>
                  <a:cs typeface="+mn-cs"/>
                  <a:sym typeface="Arial"/>
                </a:defRPr>
              </a:pPr>
              <a:r>
                <a:rPr lang="pl-PL" sz="1200" b="1" dirty="0">
                  <a:solidFill>
                    <a:schemeClr val="tx1"/>
                  </a:solidFill>
                  <a:sym typeface="Arial"/>
                </a:rPr>
                <a:t>Polo – </a:t>
              </a:r>
              <a:r>
                <a:rPr lang="pl-PL" sz="1200" b="1" dirty="0">
                  <a:solidFill>
                    <a:srgbClr val="FF0000"/>
                  </a:solidFill>
                  <a:sym typeface="Arial"/>
                </a:rPr>
                <a:t>x klubów i Y zawodników</a:t>
              </a:r>
            </a:p>
            <a:p>
              <a:pPr marL="342900" lvl="2" indent="-342900">
                <a:buFont typeface="+mj-lt"/>
                <a:buAutoNum type="arabicPeriod" startAt="2"/>
                <a:defRPr sz="1400" b="1">
                  <a:latin typeface="+mn-lt"/>
                  <a:ea typeface="+mn-ea"/>
                  <a:cs typeface="+mn-cs"/>
                  <a:sym typeface="Arial"/>
                </a:defRPr>
              </a:pPr>
              <a:endParaRPr lang="pl-PL" sz="1400" b="1" dirty="0">
                <a:solidFill>
                  <a:srgbClr val="FF0000"/>
                </a:solidFill>
                <a:sym typeface="Arial"/>
              </a:endParaRPr>
            </a:p>
            <a:p>
              <a:pPr marL="342900" lvl="2" indent="-342900">
                <a:buFont typeface="+mj-lt"/>
                <a:buAutoNum type="arabicPeriod" startAt="2"/>
                <a:defRPr sz="1400" b="1">
                  <a:latin typeface="+mn-lt"/>
                  <a:ea typeface="+mn-ea"/>
                  <a:cs typeface="+mn-cs"/>
                  <a:sym typeface="Arial"/>
                </a:defRPr>
              </a:pPr>
              <a:r>
                <a:rPr lang="pl-PL" sz="1400" b="1" dirty="0">
                  <a:solidFill>
                    <a:schemeClr val="tx1"/>
                  </a:solidFill>
                  <a:sym typeface="Arial"/>
                </a:rPr>
                <a:t>Liczba organizatorów zawodów w Polsce:</a:t>
              </a:r>
            </a:p>
            <a:p>
              <a:pPr marL="342900" lvl="2" indent="-342900">
                <a:buFont typeface="Arial" panose="020B0604020202020204" pitchFamily="34" charset="0"/>
                <a:buChar char="•"/>
                <a:defRPr sz="1400" b="1">
                  <a:latin typeface="+mn-lt"/>
                  <a:ea typeface="+mn-ea"/>
                  <a:cs typeface="+mn-cs"/>
                  <a:sym typeface="Arial"/>
                </a:defRPr>
              </a:pPr>
              <a:r>
                <a:rPr lang="pl-PL" sz="1200" b="1" dirty="0">
                  <a:solidFill>
                    <a:schemeClr val="tx1"/>
                  </a:solidFill>
                  <a:sym typeface="Arial"/>
                </a:rPr>
                <a:t>WKKW</a:t>
              </a:r>
              <a:r>
                <a:rPr lang="pl-PL" sz="1200" b="1" dirty="0">
                  <a:solidFill>
                    <a:srgbClr val="FF0000"/>
                  </a:solidFill>
                  <a:sym typeface="Arial"/>
                </a:rPr>
                <a:t> – 9 organizatorów</a:t>
              </a:r>
            </a:p>
            <a:p>
              <a:pPr marL="342900" lvl="2" indent="-342900">
                <a:buFont typeface="Arial" panose="020B0604020202020204" pitchFamily="34" charset="0"/>
                <a:buChar char="•"/>
                <a:defRPr sz="1400" b="1">
                  <a:latin typeface="+mn-lt"/>
                  <a:ea typeface="+mn-ea"/>
                  <a:cs typeface="+mn-cs"/>
                  <a:sym typeface="Arial"/>
                </a:defRPr>
              </a:pPr>
              <a:r>
                <a:rPr lang="pl-PL" sz="1200" b="1" dirty="0">
                  <a:solidFill>
                    <a:schemeClr val="tx1"/>
                  </a:solidFill>
                  <a:sym typeface="Arial"/>
                </a:rPr>
                <a:t>Woltyżerka </a:t>
              </a:r>
              <a:r>
                <a:rPr lang="pl-PL" sz="1200" b="1" dirty="0">
                  <a:solidFill>
                    <a:srgbClr val="FF0000"/>
                  </a:solidFill>
                  <a:sym typeface="Arial"/>
                </a:rPr>
                <a:t>– x organizatorów</a:t>
              </a:r>
            </a:p>
            <a:p>
              <a:pPr marL="342900" lvl="2" indent="-342900">
                <a:buFont typeface="Arial" panose="020B0604020202020204" pitchFamily="34" charset="0"/>
                <a:buChar char="•"/>
                <a:defRPr sz="1400" b="1">
                  <a:latin typeface="+mn-lt"/>
                  <a:ea typeface="+mn-ea"/>
                  <a:cs typeface="+mn-cs"/>
                  <a:sym typeface="Arial"/>
                </a:defRPr>
              </a:pPr>
              <a:r>
                <a:rPr lang="pl-PL" sz="1200" b="1" dirty="0">
                  <a:solidFill>
                    <a:schemeClr val="tx1"/>
                  </a:solidFill>
                  <a:sym typeface="Arial"/>
                </a:rPr>
                <a:t>Rajdy konne</a:t>
              </a:r>
              <a:r>
                <a:rPr lang="pl-PL" sz="1200" b="1" dirty="0">
                  <a:solidFill>
                    <a:srgbClr val="FF0000"/>
                  </a:solidFill>
                  <a:sym typeface="Arial"/>
                </a:rPr>
                <a:t> – x organizatorów</a:t>
              </a:r>
            </a:p>
            <a:p>
              <a:pPr marL="342900" lvl="2" indent="-342900">
                <a:buFont typeface="Arial" panose="020B0604020202020204" pitchFamily="34" charset="0"/>
                <a:buChar char="•"/>
                <a:defRPr sz="1400" b="1">
                  <a:latin typeface="+mn-lt"/>
                  <a:ea typeface="+mn-ea"/>
                  <a:cs typeface="+mn-cs"/>
                  <a:sym typeface="Arial"/>
                </a:defRPr>
              </a:pPr>
              <a:r>
                <a:rPr lang="pl-PL" sz="1200" b="1" dirty="0">
                  <a:solidFill>
                    <a:schemeClr val="tx1"/>
                  </a:solidFill>
                  <a:sym typeface="Arial"/>
                </a:rPr>
                <a:t>Powożenie </a:t>
              </a:r>
              <a:r>
                <a:rPr lang="pl-PL" sz="1200" b="1" dirty="0">
                  <a:solidFill>
                    <a:srgbClr val="FF0000"/>
                  </a:solidFill>
                  <a:sym typeface="Arial"/>
                </a:rPr>
                <a:t>– x organizatorów</a:t>
              </a:r>
            </a:p>
            <a:p>
              <a:pPr marL="342900" lvl="2" indent="-342900">
                <a:buFont typeface="Arial" panose="020B0604020202020204" pitchFamily="34" charset="0"/>
                <a:buChar char="•"/>
                <a:defRPr sz="1400" b="1">
                  <a:latin typeface="+mn-lt"/>
                  <a:ea typeface="+mn-ea"/>
                  <a:cs typeface="+mn-cs"/>
                  <a:sym typeface="Arial"/>
                </a:defRPr>
              </a:pPr>
              <a:r>
                <a:rPr lang="pl-PL" sz="1200" b="1" dirty="0" err="1">
                  <a:solidFill>
                    <a:schemeClr val="tx1"/>
                  </a:solidFill>
                  <a:sym typeface="Arial"/>
                </a:rPr>
                <a:t>Reining</a:t>
              </a:r>
              <a:r>
                <a:rPr lang="pl-PL" sz="1200" b="1" dirty="0">
                  <a:solidFill>
                    <a:srgbClr val="FF0000"/>
                  </a:solidFill>
                  <a:sym typeface="Arial"/>
                </a:rPr>
                <a:t> – x organizatorów</a:t>
              </a:r>
            </a:p>
            <a:p>
              <a:pPr marL="342900" lvl="2" indent="-342900">
                <a:buFont typeface="Arial" panose="020B0604020202020204" pitchFamily="34" charset="0"/>
                <a:buChar char="•"/>
                <a:defRPr sz="1400" b="1">
                  <a:latin typeface="+mn-lt"/>
                  <a:ea typeface="+mn-ea"/>
                  <a:cs typeface="+mn-cs"/>
                  <a:sym typeface="Arial"/>
                </a:defRPr>
              </a:pPr>
              <a:r>
                <a:rPr lang="pl-PL" sz="1200" b="1" dirty="0">
                  <a:solidFill>
                    <a:schemeClr val="tx1"/>
                  </a:solidFill>
                  <a:sym typeface="Arial"/>
                </a:rPr>
                <a:t>Polo</a:t>
              </a:r>
              <a:r>
                <a:rPr lang="pl-PL" sz="1200" b="1" dirty="0">
                  <a:solidFill>
                    <a:srgbClr val="FF0000"/>
                  </a:solidFill>
                  <a:sym typeface="Arial"/>
                </a:rPr>
                <a:t> – x organizatorów</a:t>
              </a:r>
            </a:p>
          </p:txBody>
        </p:sp>
      </p:grpSp>
      <p:grpSp>
        <p:nvGrpSpPr>
          <p:cNvPr id="763" name="Group 763"/>
          <p:cNvGrpSpPr/>
          <p:nvPr/>
        </p:nvGrpSpPr>
        <p:grpSpPr>
          <a:xfrm>
            <a:off x="4367807" y="1912187"/>
            <a:ext cx="3384378" cy="369330"/>
            <a:chOff x="0" y="-4645"/>
            <a:chExt cx="3384376" cy="369329"/>
          </a:xfrm>
        </p:grpSpPr>
        <p:sp>
          <p:nvSpPr>
            <p:cNvPr id="761" name="Shape 761"/>
            <p:cNvSpPr/>
            <p:nvPr/>
          </p:nvSpPr>
          <p:spPr>
            <a:xfrm>
              <a:off x="0" y="-1"/>
              <a:ext cx="3384376" cy="360042"/>
            </a:xfrm>
            <a:prstGeom prst="rect">
              <a:avLst/>
            </a:prstGeom>
            <a:noFill/>
            <a:ln w="25400" cap="flat">
              <a:solidFill>
                <a:srgbClr val="FFC000"/>
              </a:solidFill>
              <a:prstDash val="solid"/>
              <a:round/>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lang="pl-PL"/>
            </a:p>
          </p:txBody>
        </p:sp>
        <p:sp>
          <p:nvSpPr>
            <p:cNvPr id="762" name="Shape 762"/>
            <p:cNvSpPr/>
            <p:nvPr/>
          </p:nvSpPr>
          <p:spPr>
            <a:xfrm>
              <a:off x="0" y="-4645"/>
              <a:ext cx="3384376" cy="3693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b="1">
                  <a:latin typeface="Calibri"/>
                  <a:ea typeface="Calibri"/>
                  <a:cs typeface="Calibri"/>
                  <a:sym typeface="Calibri"/>
                </a:defRPr>
              </a:lvl1pPr>
            </a:lstStyle>
            <a:p>
              <a:r>
                <a:rPr lang="pl-PL" dirty="0"/>
                <a:t>Stan wyjściowy 2020</a:t>
              </a:r>
            </a:p>
          </p:txBody>
        </p:sp>
      </p:grpSp>
      <p:grpSp>
        <p:nvGrpSpPr>
          <p:cNvPr id="766" name="Group 766"/>
          <p:cNvGrpSpPr/>
          <p:nvPr/>
        </p:nvGrpSpPr>
        <p:grpSpPr>
          <a:xfrm>
            <a:off x="8112224" y="2348880"/>
            <a:ext cx="3384378" cy="4031871"/>
            <a:chOff x="0" y="0"/>
            <a:chExt cx="3384376" cy="4031869"/>
          </a:xfrm>
        </p:grpSpPr>
        <p:sp>
          <p:nvSpPr>
            <p:cNvPr id="764" name="Shape 764"/>
            <p:cNvSpPr/>
            <p:nvPr/>
          </p:nvSpPr>
          <p:spPr>
            <a:xfrm>
              <a:off x="0" y="0"/>
              <a:ext cx="3384376" cy="3850053"/>
            </a:xfrm>
            <a:prstGeom prst="rect">
              <a:avLst/>
            </a:prstGeom>
            <a:noFill/>
            <a:ln w="19050" cap="flat">
              <a:solidFill>
                <a:srgbClr val="CACED0"/>
              </a:solidFill>
              <a:prstDash val="solid"/>
              <a:round/>
            </a:ln>
            <a:effectLst/>
          </p:spPr>
          <p:txBody>
            <a:bodyPr wrap="square" lIns="45719" tIns="45719" rIns="45719" bIns="45719" numCol="1" anchor="t">
              <a:noAutofit/>
            </a:bodyPr>
            <a:lstStyle/>
            <a:p>
              <a:pPr defTabSz="914400">
                <a:defRPr>
                  <a:solidFill>
                    <a:srgbClr val="FFFFFF"/>
                  </a:solidFill>
                  <a:latin typeface="Calibri"/>
                  <a:ea typeface="Calibri"/>
                  <a:cs typeface="Calibri"/>
                  <a:sym typeface="Calibri"/>
                </a:defRPr>
              </a:pPr>
              <a:endParaRPr lang="pl-PL"/>
            </a:p>
          </p:txBody>
        </p:sp>
        <p:sp>
          <p:nvSpPr>
            <p:cNvPr id="765" name="Shape 765"/>
            <p:cNvSpPr/>
            <p:nvPr/>
          </p:nvSpPr>
          <p:spPr>
            <a:xfrm>
              <a:off x="0" y="0"/>
              <a:ext cx="3384376" cy="403186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marL="342900" indent="-342900" defTabSz="914400">
                <a:buSzPct val="100000"/>
                <a:buAutoNum type="arabicPeriod"/>
                <a:defRPr sz="1400" b="1">
                  <a:latin typeface="+mn-lt"/>
                  <a:ea typeface="+mn-ea"/>
                  <a:cs typeface="+mn-cs"/>
                  <a:sym typeface="Arial"/>
                </a:defRPr>
              </a:lvl1pPr>
            </a:lstStyle>
            <a:p>
              <a:pPr marL="265113" indent="-265113">
                <a:defRPr sz="1400" b="1">
                  <a:latin typeface="+mn-lt"/>
                  <a:ea typeface="+mn-ea"/>
                  <a:cs typeface="+mn-cs"/>
                  <a:sym typeface="Arial"/>
                </a:defRPr>
              </a:pPr>
              <a:r>
                <a:rPr lang="pl-PL" dirty="0">
                  <a:solidFill>
                    <a:schemeClr val="tx1"/>
                  </a:solidFill>
                </a:rPr>
                <a:t>Liczba klubów i zawodników w Polsce:</a:t>
              </a:r>
            </a:p>
            <a:p>
              <a:pPr marL="285750" lvl="2" indent="-285750">
                <a:buFont typeface="Arial" panose="020B0604020202020204" pitchFamily="34" charset="0"/>
                <a:buChar char="•"/>
                <a:defRPr sz="1400" b="1">
                  <a:latin typeface="+mn-lt"/>
                  <a:ea typeface="+mn-ea"/>
                  <a:cs typeface="+mn-cs"/>
                  <a:sym typeface="Arial"/>
                </a:defRPr>
              </a:pPr>
              <a:r>
                <a:rPr lang="pl-PL" sz="1200" b="1" dirty="0">
                  <a:solidFill>
                    <a:schemeClr val="tx1"/>
                  </a:solidFill>
                  <a:sym typeface="Arial"/>
                </a:rPr>
                <a:t>WKKW</a:t>
              </a:r>
              <a:r>
                <a:rPr lang="pl-PL" sz="1200" b="1" dirty="0">
                  <a:solidFill>
                    <a:srgbClr val="FF0000"/>
                  </a:solidFill>
                  <a:sym typeface="Arial"/>
                </a:rPr>
                <a:t> - x klubów i Y zawodników</a:t>
              </a:r>
              <a:endParaRPr lang="pl-PL" sz="1200" b="1" dirty="0">
                <a:solidFill>
                  <a:schemeClr val="tx1"/>
                </a:solidFill>
                <a:sym typeface="Arial"/>
              </a:endParaRPr>
            </a:p>
            <a:p>
              <a:pPr marL="285750" lvl="2" indent="-285750">
                <a:buFont typeface="Arial" panose="020B0604020202020204" pitchFamily="34" charset="0"/>
                <a:buChar char="•"/>
                <a:defRPr sz="1400" b="1">
                  <a:latin typeface="+mn-lt"/>
                  <a:ea typeface="+mn-ea"/>
                  <a:cs typeface="+mn-cs"/>
                  <a:sym typeface="Arial"/>
                </a:defRPr>
              </a:pPr>
              <a:r>
                <a:rPr lang="pl-PL" sz="1200" b="1" dirty="0">
                  <a:solidFill>
                    <a:schemeClr val="tx1"/>
                  </a:solidFill>
                  <a:sym typeface="Arial"/>
                </a:rPr>
                <a:t>Woltyżerka – </a:t>
              </a:r>
              <a:r>
                <a:rPr lang="pl-PL" sz="1200" b="1" dirty="0">
                  <a:solidFill>
                    <a:srgbClr val="FF0000"/>
                  </a:solidFill>
                  <a:sym typeface="Arial"/>
                </a:rPr>
                <a:t>x klubów i Y zawodników</a:t>
              </a:r>
            </a:p>
            <a:p>
              <a:pPr marL="285750" lvl="2" indent="-285750">
                <a:buFont typeface="Arial" panose="020B0604020202020204" pitchFamily="34" charset="0"/>
                <a:buChar char="•"/>
                <a:defRPr sz="1400" b="1">
                  <a:latin typeface="+mn-lt"/>
                  <a:ea typeface="+mn-ea"/>
                  <a:cs typeface="+mn-cs"/>
                  <a:sym typeface="Arial"/>
                </a:defRPr>
              </a:pPr>
              <a:r>
                <a:rPr lang="pl-PL" sz="1200" b="1" dirty="0">
                  <a:solidFill>
                    <a:schemeClr val="tx1"/>
                  </a:solidFill>
                  <a:sym typeface="Arial"/>
                </a:rPr>
                <a:t>Rajdy konne – </a:t>
              </a:r>
              <a:r>
                <a:rPr lang="pl-PL" sz="1200" b="1" dirty="0">
                  <a:solidFill>
                    <a:srgbClr val="FF0000"/>
                  </a:solidFill>
                  <a:sym typeface="Arial"/>
                </a:rPr>
                <a:t>x klubów i Y zawodników</a:t>
              </a:r>
            </a:p>
            <a:p>
              <a:pPr marL="285750" lvl="2" indent="-285750">
                <a:buFont typeface="Arial" panose="020B0604020202020204" pitchFamily="34" charset="0"/>
                <a:buChar char="•"/>
                <a:defRPr sz="1400" b="1">
                  <a:latin typeface="+mn-lt"/>
                  <a:ea typeface="+mn-ea"/>
                  <a:cs typeface="+mn-cs"/>
                  <a:sym typeface="Arial"/>
                </a:defRPr>
              </a:pPr>
              <a:r>
                <a:rPr lang="pl-PL" sz="1200" b="1" dirty="0">
                  <a:solidFill>
                    <a:schemeClr val="tx1"/>
                  </a:solidFill>
                  <a:sym typeface="Arial"/>
                </a:rPr>
                <a:t>Powożenie – </a:t>
              </a:r>
              <a:r>
                <a:rPr lang="pl-PL" sz="1200" b="1" dirty="0">
                  <a:solidFill>
                    <a:srgbClr val="FF0000"/>
                  </a:solidFill>
                  <a:sym typeface="Arial"/>
                </a:rPr>
                <a:t>x klubów i Y zawodników</a:t>
              </a:r>
            </a:p>
            <a:p>
              <a:pPr marL="285750" lvl="2" indent="-285750">
                <a:buFont typeface="Arial" panose="020B0604020202020204" pitchFamily="34" charset="0"/>
                <a:buChar char="•"/>
                <a:defRPr sz="1400" b="1">
                  <a:latin typeface="+mn-lt"/>
                  <a:ea typeface="+mn-ea"/>
                  <a:cs typeface="+mn-cs"/>
                  <a:sym typeface="Arial"/>
                </a:defRPr>
              </a:pPr>
              <a:r>
                <a:rPr lang="pl-PL" sz="1200" b="1" dirty="0" err="1">
                  <a:solidFill>
                    <a:schemeClr val="tx1"/>
                  </a:solidFill>
                  <a:sym typeface="Arial"/>
                </a:rPr>
                <a:t>Reining</a:t>
              </a:r>
              <a:r>
                <a:rPr lang="pl-PL" sz="1200" b="1" dirty="0">
                  <a:solidFill>
                    <a:schemeClr val="tx1"/>
                  </a:solidFill>
                  <a:sym typeface="Arial"/>
                </a:rPr>
                <a:t> – </a:t>
              </a:r>
              <a:r>
                <a:rPr lang="pl-PL" sz="1200" b="1" dirty="0">
                  <a:solidFill>
                    <a:srgbClr val="FF0000"/>
                  </a:solidFill>
                  <a:sym typeface="Arial"/>
                </a:rPr>
                <a:t>x klubów i Y zawodników</a:t>
              </a:r>
            </a:p>
            <a:p>
              <a:pPr marL="285750" lvl="2" indent="-285750">
                <a:buFont typeface="Arial" panose="020B0604020202020204" pitchFamily="34" charset="0"/>
                <a:buChar char="•"/>
                <a:defRPr sz="1400" b="1">
                  <a:latin typeface="+mn-lt"/>
                  <a:ea typeface="+mn-ea"/>
                  <a:cs typeface="+mn-cs"/>
                  <a:sym typeface="Arial"/>
                </a:defRPr>
              </a:pPr>
              <a:r>
                <a:rPr lang="pl-PL" sz="1200" b="1" dirty="0">
                  <a:solidFill>
                    <a:schemeClr val="tx1"/>
                  </a:solidFill>
                  <a:sym typeface="Arial"/>
                </a:rPr>
                <a:t>Polo – </a:t>
              </a:r>
              <a:r>
                <a:rPr lang="pl-PL" sz="1200" b="1" dirty="0">
                  <a:solidFill>
                    <a:srgbClr val="FF0000"/>
                  </a:solidFill>
                  <a:sym typeface="Arial"/>
                </a:rPr>
                <a:t>x klubów i Y zawodników</a:t>
              </a:r>
            </a:p>
            <a:p>
              <a:pPr marL="342900" lvl="1" indent="-342900" defTabSz="914400">
                <a:buSzPct val="100000"/>
                <a:buFont typeface="+mj-lt"/>
                <a:buAutoNum type="arabicPeriod" startAt="2"/>
                <a:defRPr sz="1400" b="1">
                  <a:latin typeface="+mn-lt"/>
                  <a:ea typeface="+mn-ea"/>
                  <a:cs typeface="+mn-cs"/>
                  <a:sym typeface="Arial"/>
                </a:defRPr>
              </a:pPr>
              <a:endParaRPr lang="pl-PL" sz="1000" b="1" dirty="0">
                <a:solidFill>
                  <a:schemeClr val="tx1"/>
                </a:solidFill>
                <a:latin typeface="+mn-lt"/>
                <a:ea typeface="+mn-ea"/>
                <a:cs typeface="+mn-cs"/>
                <a:sym typeface="Arial"/>
              </a:endParaRPr>
            </a:p>
            <a:p>
              <a:pPr marL="342900" lvl="1" indent="-342900" defTabSz="914400">
                <a:buSzPct val="100000"/>
                <a:buFont typeface="+mj-lt"/>
                <a:buAutoNum type="arabicPeriod" startAt="2"/>
                <a:defRPr sz="1400" b="1">
                  <a:latin typeface="+mn-lt"/>
                  <a:ea typeface="+mn-ea"/>
                  <a:cs typeface="+mn-cs"/>
                  <a:sym typeface="Arial"/>
                </a:defRPr>
              </a:pPr>
              <a:r>
                <a:rPr lang="pl-PL" sz="1400" b="1" dirty="0">
                  <a:solidFill>
                    <a:schemeClr val="tx1"/>
                  </a:solidFill>
                  <a:latin typeface="+mn-lt"/>
                  <a:ea typeface="+mn-ea"/>
                  <a:cs typeface="+mn-cs"/>
                  <a:sym typeface="Arial"/>
                </a:rPr>
                <a:t>Liczba organizatorów zawodów w Polsce:</a:t>
              </a:r>
            </a:p>
            <a:p>
              <a:pPr marL="342900" lvl="2" indent="-342900">
                <a:buFont typeface="Arial" panose="020B0604020202020204" pitchFamily="34" charset="0"/>
                <a:buChar char="•"/>
                <a:defRPr sz="1400" b="1">
                  <a:latin typeface="+mn-lt"/>
                  <a:ea typeface="+mn-ea"/>
                  <a:cs typeface="+mn-cs"/>
                  <a:sym typeface="Arial"/>
                </a:defRPr>
              </a:pPr>
              <a:r>
                <a:rPr lang="pl-PL" sz="1200" b="1" dirty="0">
                  <a:solidFill>
                    <a:schemeClr val="tx1"/>
                  </a:solidFill>
                  <a:sym typeface="Arial"/>
                </a:rPr>
                <a:t>WKKW</a:t>
              </a:r>
              <a:r>
                <a:rPr lang="pl-PL" sz="1200" b="1" dirty="0">
                  <a:solidFill>
                    <a:srgbClr val="FF0000"/>
                  </a:solidFill>
                  <a:sym typeface="Arial"/>
                </a:rPr>
                <a:t> – 12 organizatorów </a:t>
              </a:r>
            </a:p>
            <a:p>
              <a:pPr marL="342900" lvl="2" indent="-342900">
                <a:buFont typeface="Arial" panose="020B0604020202020204" pitchFamily="34" charset="0"/>
                <a:buChar char="•"/>
                <a:defRPr sz="1400" b="1">
                  <a:latin typeface="+mn-lt"/>
                  <a:ea typeface="+mn-ea"/>
                  <a:cs typeface="+mn-cs"/>
                  <a:sym typeface="Arial"/>
                </a:defRPr>
              </a:pPr>
              <a:r>
                <a:rPr lang="pl-PL" sz="1200" b="1" dirty="0">
                  <a:solidFill>
                    <a:schemeClr val="tx1"/>
                  </a:solidFill>
                  <a:sym typeface="Arial"/>
                </a:rPr>
                <a:t>Woltyżerka</a:t>
              </a:r>
              <a:r>
                <a:rPr lang="pl-PL" sz="1200" b="1" dirty="0">
                  <a:solidFill>
                    <a:srgbClr val="FF0000"/>
                  </a:solidFill>
                  <a:sym typeface="Arial"/>
                </a:rPr>
                <a:t> – x organizatorów</a:t>
              </a:r>
            </a:p>
            <a:p>
              <a:pPr marL="342900" lvl="2" indent="-342900">
                <a:buFont typeface="Arial" panose="020B0604020202020204" pitchFamily="34" charset="0"/>
                <a:buChar char="•"/>
                <a:defRPr sz="1400" b="1">
                  <a:latin typeface="+mn-lt"/>
                  <a:ea typeface="+mn-ea"/>
                  <a:cs typeface="+mn-cs"/>
                  <a:sym typeface="Arial"/>
                </a:defRPr>
              </a:pPr>
              <a:r>
                <a:rPr lang="pl-PL" sz="1200" b="1" dirty="0">
                  <a:solidFill>
                    <a:schemeClr val="tx1"/>
                  </a:solidFill>
                  <a:sym typeface="Arial"/>
                </a:rPr>
                <a:t>Rajdy konne </a:t>
              </a:r>
              <a:r>
                <a:rPr lang="pl-PL" sz="1200" b="1" dirty="0">
                  <a:solidFill>
                    <a:srgbClr val="FF0000"/>
                  </a:solidFill>
                  <a:sym typeface="Arial"/>
                </a:rPr>
                <a:t>– x organizatorów</a:t>
              </a:r>
            </a:p>
            <a:p>
              <a:pPr marL="342900" lvl="2" indent="-342900">
                <a:buFont typeface="Arial" panose="020B0604020202020204" pitchFamily="34" charset="0"/>
                <a:buChar char="•"/>
                <a:defRPr sz="1400" b="1">
                  <a:latin typeface="+mn-lt"/>
                  <a:ea typeface="+mn-ea"/>
                  <a:cs typeface="+mn-cs"/>
                  <a:sym typeface="Arial"/>
                </a:defRPr>
              </a:pPr>
              <a:r>
                <a:rPr lang="pl-PL" sz="1200" b="1" dirty="0">
                  <a:solidFill>
                    <a:schemeClr val="tx1"/>
                  </a:solidFill>
                  <a:sym typeface="Arial"/>
                </a:rPr>
                <a:t>Powożenie</a:t>
              </a:r>
              <a:r>
                <a:rPr lang="pl-PL" sz="1200" b="1" dirty="0">
                  <a:solidFill>
                    <a:srgbClr val="FF0000"/>
                  </a:solidFill>
                  <a:sym typeface="Arial"/>
                </a:rPr>
                <a:t> – x organizatorów</a:t>
              </a:r>
            </a:p>
            <a:p>
              <a:pPr marL="342900" lvl="2" indent="-342900">
                <a:buFont typeface="Arial" panose="020B0604020202020204" pitchFamily="34" charset="0"/>
                <a:buChar char="•"/>
                <a:defRPr sz="1400" b="1">
                  <a:latin typeface="+mn-lt"/>
                  <a:ea typeface="+mn-ea"/>
                  <a:cs typeface="+mn-cs"/>
                  <a:sym typeface="Arial"/>
                </a:defRPr>
              </a:pPr>
              <a:r>
                <a:rPr lang="pl-PL" sz="1200" b="1" dirty="0" err="1">
                  <a:solidFill>
                    <a:schemeClr val="tx1"/>
                  </a:solidFill>
                  <a:sym typeface="Arial"/>
                </a:rPr>
                <a:t>Reining</a:t>
              </a:r>
              <a:r>
                <a:rPr lang="pl-PL" sz="1200" b="1" dirty="0">
                  <a:solidFill>
                    <a:srgbClr val="FF0000"/>
                  </a:solidFill>
                  <a:sym typeface="Arial"/>
                </a:rPr>
                <a:t> – x organizatorów</a:t>
              </a:r>
            </a:p>
            <a:p>
              <a:pPr marL="342900" lvl="2" indent="-342900">
                <a:buFont typeface="Arial" panose="020B0604020202020204" pitchFamily="34" charset="0"/>
                <a:buChar char="•"/>
                <a:defRPr sz="1400" b="1">
                  <a:latin typeface="+mn-lt"/>
                  <a:ea typeface="+mn-ea"/>
                  <a:cs typeface="+mn-cs"/>
                  <a:sym typeface="Arial"/>
                </a:defRPr>
              </a:pPr>
              <a:r>
                <a:rPr lang="pl-PL" sz="1200" b="1" dirty="0">
                  <a:solidFill>
                    <a:schemeClr val="tx1"/>
                  </a:solidFill>
                  <a:sym typeface="Arial"/>
                </a:rPr>
                <a:t>Polo</a:t>
              </a:r>
              <a:r>
                <a:rPr lang="pl-PL" sz="1200" b="1" dirty="0">
                  <a:solidFill>
                    <a:srgbClr val="FF0000"/>
                  </a:solidFill>
                  <a:sym typeface="Arial"/>
                </a:rPr>
                <a:t> – x organizatorów</a:t>
              </a:r>
            </a:p>
            <a:p>
              <a:pPr marL="342900" lvl="1" indent="-342900" defTabSz="914400">
                <a:buSzPct val="100000"/>
                <a:buFont typeface="+mj-lt"/>
                <a:buAutoNum type="arabicPeriod" startAt="2"/>
                <a:defRPr sz="1400" b="1">
                  <a:latin typeface="+mn-lt"/>
                  <a:ea typeface="+mn-ea"/>
                  <a:cs typeface="+mn-cs"/>
                  <a:sym typeface="Arial"/>
                </a:defRPr>
              </a:pPr>
              <a:endParaRPr lang="pl-PL" sz="1050" b="1" dirty="0">
                <a:solidFill>
                  <a:schemeClr val="tx1"/>
                </a:solidFill>
                <a:latin typeface="+mn-lt"/>
                <a:ea typeface="+mn-ea"/>
                <a:cs typeface="+mn-cs"/>
                <a:sym typeface="Arial"/>
              </a:endParaRPr>
            </a:p>
            <a:p>
              <a:pPr marL="342900" lvl="1" indent="-342900" defTabSz="914400">
                <a:buSzPct val="100000"/>
                <a:buFont typeface="+mj-lt"/>
                <a:buAutoNum type="arabicPeriod" startAt="2"/>
                <a:defRPr sz="1400" b="1">
                  <a:latin typeface="+mn-lt"/>
                  <a:ea typeface="+mn-ea"/>
                  <a:cs typeface="+mn-cs"/>
                  <a:sym typeface="Arial"/>
                </a:defRPr>
              </a:pPr>
              <a:r>
                <a:rPr lang="pl-PL" sz="1400" b="1" dirty="0">
                  <a:solidFill>
                    <a:schemeClr val="tx1"/>
                  </a:solidFill>
                  <a:latin typeface="+mn-lt"/>
                  <a:ea typeface="+mn-ea"/>
                  <a:cs typeface="+mn-cs"/>
                  <a:sym typeface="Arial"/>
                </a:rPr>
                <a:t>Organizacja lig w tych konkurencjach</a:t>
              </a:r>
            </a:p>
          </p:txBody>
        </p:sp>
      </p:grpSp>
      <p:grpSp>
        <p:nvGrpSpPr>
          <p:cNvPr id="769" name="Group 769"/>
          <p:cNvGrpSpPr/>
          <p:nvPr/>
        </p:nvGrpSpPr>
        <p:grpSpPr>
          <a:xfrm>
            <a:off x="8112224" y="1912187"/>
            <a:ext cx="3384378" cy="369330"/>
            <a:chOff x="0" y="-4645"/>
            <a:chExt cx="3384376" cy="369329"/>
          </a:xfrm>
        </p:grpSpPr>
        <p:sp>
          <p:nvSpPr>
            <p:cNvPr id="767" name="Shape 767"/>
            <p:cNvSpPr/>
            <p:nvPr/>
          </p:nvSpPr>
          <p:spPr>
            <a:xfrm>
              <a:off x="0" y="-1"/>
              <a:ext cx="3384376" cy="360042"/>
            </a:xfrm>
            <a:prstGeom prst="rect">
              <a:avLst/>
            </a:prstGeom>
            <a:noFill/>
            <a:ln w="25400" cap="flat">
              <a:solidFill>
                <a:srgbClr val="00B050"/>
              </a:solidFill>
              <a:prstDash val="solid"/>
              <a:round/>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lang="pl-PL"/>
            </a:p>
          </p:txBody>
        </p:sp>
        <p:sp>
          <p:nvSpPr>
            <p:cNvPr id="768" name="Shape 768"/>
            <p:cNvSpPr/>
            <p:nvPr/>
          </p:nvSpPr>
          <p:spPr>
            <a:xfrm>
              <a:off x="0" y="-4645"/>
              <a:ext cx="3384376" cy="3693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b="1">
                  <a:latin typeface="Calibri"/>
                  <a:ea typeface="Calibri"/>
                  <a:cs typeface="Calibri"/>
                  <a:sym typeface="Calibri"/>
                </a:defRPr>
              </a:lvl1pPr>
            </a:lstStyle>
            <a:p>
              <a:r>
                <a:rPr lang="pl-PL" dirty="0"/>
                <a:t>Stan docelowy 2025</a:t>
              </a:r>
            </a:p>
          </p:txBody>
        </p:sp>
      </p:grpSp>
      <p:grpSp>
        <p:nvGrpSpPr>
          <p:cNvPr id="772" name="Group 772"/>
          <p:cNvGrpSpPr/>
          <p:nvPr/>
        </p:nvGrpSpPr>
        <p:grpSpPr>
          <a:xfrm>
            <a:off x="695399" y="4336693"/>
            <a:ext cx="3384378" cy="1862242"/>
            <a:chOff x="0" y="0"/>
            <a:chExt cx="3384376" cy="1862240"/>
          </a:xfrm>
        </p:grpSpPr>
        <p:sp>
          <p:nvSpPr>
            <p:cNvPr id="770" name="Shape 770"/>
            <p:cNvSpPr/>
            <p:nvPr/>
          </p:nvSpPr>
          <p:spPr>
            <a:xfrm>
              <a:off x="0" y="0"/>
              <a:ext cx="3384376" cy="1862240"/>
            </a:xfrm>
            <a:prstGeom prst="rect">
              <a:avLst/>
            </a:prstGeom>
            <a:noFill/>
            <a:ln w="19050" cap="flat">
              <a:solidFill>
                <a:srgbClr val="CACED0"/>
              </a:solidFill>
              <a:prstDash val="solid"/>
              <a:round/>
            </a:ln>
            <a:effectLst/>
          </p:spPr>
          <p:txBody>
            <a:bodyPr wrap="square" lIns="45719" tIns="45719" rIns="45719" bIns="45719" numCol="1" anchor="t">
              <a:noAutofit/>
            </a:bodyPr>
            <a:lstStyle/>
            <a:p>
              <a:pPr defTabSz="914400">
                <a:defRPr sz="1400" b="1">
                  <a:latin typeface="+mn-lt"/>
                  <a:ea typeface="+mn-ea"/>
                  <a:cs typeface="+mn-cs"/>
                  <a:sym typeface="Arial"/>
                </a:defRPr>
              </a:pPr>
              <a:endParaRPr lang="pl-PL"/>
            </a:p>
          </p:txBody>
        </p:sp>
        <p:sp>
          <p:nvSpPr>
            <p:cNvPr id="771" name="Shape 771"/>
            <p:cNvSpPr/>
            <p:nvPr/>
          </p:nvSpPr>
          <p:spPr>
            <a:xfrm>
              <a:off x="0" y="0"/>
              <a:ext cx="3384376" cy="17851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marL="342900" indent="-342900" defTabSz="914400">
                <a:buSzPct val="100000"/>
                <a:buFontTx/>
                <a:buAutoNum type="arabicPeriod"/>
                <a:defRPr sz="1200" b="1">
                  <a:latin typeface="+mn-lt"/>
                  <a:ea typeface="+mn-ea"/>
                  <a:cs typeface="+mn-cs"/>
                  <a:sym typeface="Arial"/>
                </a:defRPr>
              </a:pPr>
              <a:r>
                <a:rPr lang="pl-PL" sz="1200" b="1" dirty="0">
                  <a:solidFill>
                    <a:schemeClr val="tx1"/>
                  </a:solidFill>
                  <a:latin typeface="+mn-lt"/>
                  <a:ea typeface="+mn-ea"/>
                  <a:cs typeface="+mn-cs"/>
                </a:rPr>
                <a:t>Ministerstwo Kultury, Dziedzictwa Narodowego i Sportu</a:t>
              </a:r>
            </a:p>
            <a:p>
              <a:pPr marL="342900" indent="-342900" defTabSz="914400">
                <a:buSzPct val="100000"/>
                <a:buAutoNum type="arabicPeriod"/>
                <a:defRPr sz="1200" b="1">
                  <a:latin typeface="+mn-lt"/>
                  <a:ea typeface="+mn-ea"/>
                  <a:cs typeface="+mn-cs"/>
                  <a:sym typeface="Arial"/>
                </a:defRPr>
              </a:pPr>
              <a:r>
                <a:rPr lang="pl-PL" dirty="0"/>
                <a:t>PKOL i Polski Komitet Paraolimpijski</a:t>
              </a:r>
              <a:endParaRPr lang="pl-PL" dirty="0">
                <a:solidFill>
                  <a:srgbClr val="FFFFFF"/>
                </a:solidFill>
                <a:latin typeface="Calibri"/>
                <a:ea typeface="Calibri"/>
                <a:cs typeface="Calibri"/>
                <a:sym typeface="Calibri"/>
              </a:endParaRPr>
            </a:p>
            <a:p>
              <a:pPr marL="342900" indent="-342900" defTabSz="914400">
                <a:buSzPct val="100000"/>
                <a:buAutoNum type="arabicPeriod"/>
                <a:defRPr sz="1200" b="1">
                  <a:latin typeface="+mn-lt"/>
                  <a:ea typeface="+mn-ea"/>
                  <a:cs typeface="+mn-cs"/>
                  <a:sym typeface="Arial"/>
                </a:defRPr>
              </a:pPr>
              <a:r>
                <a:rPr lang="pl-PL" dirty="0"/>
                <a:t>WZJ</a:t>
              </a:r>
              <a:endParaRPr lang="pl-PL" dirty="0">
                <a:solidFill>
                  <a:srgbClr val="FFFFFF"/>
                </a:solidFill>
                <a:latin typeface="Calibri"/>
                <a:ea typeface="Calibri"/>
                <a:cs typeface="Calibri"/>
                <a:sym typeface="Calibri"/>
              </a:endParaRPr>
            </a:p>
            <a:p>
              <a:pPr marL="342900" indent="-342900" defTabSz="914400">
                <a:buSzPct val="100000"/>
                <a:buFontTx/>
                <a:buAutoNum type="arabicPeriod"/>
                <a:defRPr sz="1200" b="1">
                  <a:latin typeface="+mn-lt"/>
                  <a:ea typeface="+mn-ea"/>
                  <a:cs typeface="+mn-cs"/>
                  <a:sym typeface="Arial"/>
                </a:defRPr>
              </a:pPr>
              <a:r>
                <a:rPr lang="pl-PL" sz="1200" b="1" dirty="0">
                  <a:latin typeface="+mn-lt"/>
                  <a:ea typeface="+mn-ea"/>
                  <a:cs typeface="+mn-cs"/>
                </a:rPr>
                <a:t>Kluby Jeździeckie i Trenerzy</a:t>
              </a:r>
              <a:endParaRPr lang="pl-PL" sz="1200" b="1" dirty="0">
                <a:latin typeface="+mn-lt"/>
                <a:ea typeface="+mn-ea"/>
                <a:cs typeface="+mn-cs"/>
                <a:sym typeface="Calibri"/>
              </a:endParaRPr>
            </a:p>
            <a:p>
              <a:pPr marL="342900" indent="-342900" defTabSz="914400">
                <a:buSzPct val="100000"/>
                <a:buFontTx/>
                <a:buAutoNum type="arabicPeriod"/>
                <a:defRPr sz="1200" b="1">
                  <a:latin typeface="+mn-lt"/>
                  <a:ea typeface="+mn-ea"/>
                  <a:cs typeface="+mn-cs"/>
                  <a:sym typeface="Arial"/>
                </a:defRPr>
              </a:pPr>
              <a:r>
                <a:rPr lang="pl-PL" sz="1200" b="1" dirty="0">
                  <a:latin typeface="+mn-lt"/>
                  <a:ea typeface="+mn-ea"/>
                  <a:cs typeface="+mn-cs"/>
                </a:rPr>
                <a:t>Organizatorzy Imprez</a:t>
              </a:r>
              <a:endParaRPr lang="pl-PL" sz="1200" b="1" dirty="0">
                <a:latin typeface="+mn-lt"/>
                <a:ea typeface="+mn-ea"/>
                <a:cs typeface="+mn-cs"/>
                <a:sym typeface="Calibri"/>
              </a:endParaRPr>
            </a:p>
            <a:p>
              <a:pPr marL="342900" indent="-342900" defTabSz="914400">
                <a:buSzPct val="100000"/>
                <a:buFontTx/>
                <a:buAutoNum type="arabicPeriod"/>
                <a:defRPr sz="1200" b="1">
                  <a:latin typeface="+mn-lt"/>
                  <a:ea typeface="+mn-ea"/>
                  <a:cs typeface="+mn-cs"/>
                  <a:sym typeface="Arial"/>
                </a:defRPr>
              </a:pPr>
              <a:r>
                <a:rPr lang="pl-PL" sz="1200" b="1" dirty="0">
                  <a:latin typeface="+mn-lt"/>
                  <a:ea typeface="+mn-ea"/>
                  <a:cs typeface="+mn-cs"/>
                </a:rPr>
                <a:t>Sponsorzy i Partnerzy</a:t>
              </a:r>
            </a:p>
            <a:p>
              <a:pPr marL="342900" indent="-342900" defTabSz="914400">
                <a:buSzPct val="100000"/>
                <a:buFontTx/>
                <a:buAutoNum type="arabicPeriod"/>
                <a:defRPr sz="1200" b="1">
                  <a:latin typeface="+mn-lt"/>
                  <a:ea typeface="+mn-ea"/>
                  <a:cs typeface="+mn-cs"/>
                  <a:sym typeface="Arial"/>
                </a:defRPr>
              </a:pPr>
              <a:r>
                <a:rPr lang="pl-PL" sz="1200" b="1" dirty="0">
                  <a:latin typeface="+mn-lt"/>
                  <a:ea typeface="+mn-ea"/>
                  <a:cs typeface="+mn-cs"/>
                  <a:sym typeface="Calibri"/>
                </a:rPr>
                <a:t>Samorządy</a:t>
              </a:r>
            </a:p>
            <a:p>
              <a:pPr marL="342900" indent="-342900" defTabSz="914400">
                <a:buSzPct val="100000"/>
                <a:buAutoNum type="arabicPeriod"/>
                <a:defRPr sz="1400" b="1">
                  <a:latin typeface="+mn-lt"/>
                  <a:ea typeface="+mn-ea"/>
                  <a:cs typeface="+mn-cs"/>
                  <a:sym typeface="Arial"/>
                </a:defRPr>
              </a:pPr>
              <a:endParaRPr lang="pl-PL" dirty="0">
                <a:solidFill>
                  <a:srgbClr val="FFFFFF"/>
                </a:solidFill>
                <a:latin typeface="Calibri"/>
                <a:ea typeface="Calibri"/>
                <a:cs typeface="Calibri"/>
                <a:sym typeface="Calibri"/>
              </a:endParaRPr>
            </a:p>
          </p:txBody>
        </p:sp>
      </p:grpSp>
      <p:grpSp>
        <p:nvGrpSpPr>
          <p:cNvPr id="775" name="Group 775"/>
          <p:cNvGrpSpPr/>
          <p:nvPr/>
        </p:nvGrpSpPr>
        <p:grpSpPr>
          <a:xfrm>
            <a:off x="695400" y="3897007"/>
            <a:ext cx="3384377" cy="369330"/>
            <a:chOff x="0" y="-4645"/>
            <a:chExt cx="3384376" cy="369329"/>
          </a:xfrm>
        </p:grpSpPr>
        <p:sp>
          <p:nvSpPr>
            <p:cNvPr id="773" name="Shape 773"/>
            <p:cNvSpPr/>
            <p:nvPr/>
          </p:nvSpPr>
          <p:spPr>
            <a:xfrm>
              <a:off x="0" y="-1"/>
              <a:ext cx="3384376" cy="360042"/>
            </a:xfrm>
            <a:prstGeom prst="rect">
              <a:avLst/>
            </a:prstGeom>
            <a:noFill/>
            <a:ln w="25400" cap="flat">
              <a:solidFill>
                <a:srgbClr val="0070C0"/>
              </a:solidFill>
              <a:prstDash val="solid"/>
              <a:round/>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lang="pl-PL"/>
            </a:p>
          </p:txBody>
        </p:sp>
        <p:sp>
          <p:nvSpPr>
            <p:cNvPr id="774" name="Shape 774"/>
            <p:cNvSpPr/>
            <p:nvPr/>
          </p:nvSpPr>
          <p:spPr>
            <a:xfrm>
              <a:off x="0" y="-4645"/>
              <a:ext cx="3384376" cy="3693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b="1">
                  <a:latin typeface="Calibri"/>
                  <a:ea typeface="Calibri"/>
                  <a:cs typeface="Calibri"/>
                  <a:sym typeface="Calibri"/>
                </a:defRPr>
              </a:lvl1pPr>
            </a:lstStyle>
            <a:p>
              <a:r>
                <a:rPr lang="pl-PL"/>
                <a:t>Zaangażowani interesariusze</a:t>
              </a:r>
            </a:p>
          </p:txBody>
        </p:sp>
      </p:grpSp>
      <p:sp>
        <p:nvSpPr>
          <p:cNvPr id="32" name="Shape 330">
            <a:extLst>
              <a:ext uri="{FF2B5EF4-FFF2-40B4-BE49-F238E27FC236}">
                <a16:creationId xmlns:a16="http://schemas.microsoft.com/office/drawing/2014/main" id="{2159C3C1-98E5-49EA-857D-DBC512FDA9A1}"/>
              </a:ext>
            </a:extLst>
          </p:cNvPr>
          <p:cNvSpPr/>
          <p:nvPr/>
        </p:nvSpPr>
        <p:spPr>
          <a:xfrm>
            <a:off x="609600" y="6610424"/>
            <a:ext cx="7920002" cy="24622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defTabSz="914400">
              <a:defRPr sz="1000">
                <a:solidFill>
                  <a:srgbClr val="888888"/>
                </a:solidFill>
                <a:latin typeface="Arial Narrow"/>
                <a:ea typeface="Arial Narrow"/>
                <a:cs typeface="Arial Narrow"/>
                <a:sym typeface="Arial Narrow"/>
              </a:defRPr>
            </a:lvl1pPr>
          </a:lstStyle>
          <a:p>
            <a:r>
              <a:rPr lang="pl-PL" dirty="0"/>
              <a:t>Strategia Rozwoju Polskiego Jeździectwa 2021-2025 | Wrzesień 2021 r.</a:t>
            </a:r>
          </a:p>
        </p:txBody>
      </p:sp>
      <p:sp>
        <p:nvSpPr>
          <p:cNvPr id="31" name="Prostokąt 30">
            <a:extLst>
              <a:ext uri="{FF2B5EF4-FFF2-40B4-BE49-F238E27FC236}">
                <a16:creationId xmlns:a16="http://schemas.microsoft.com/office/drawing/2014/main" id="{CE1F1F5E-F04C-4A91-B17F-55D13FCB7882}"/>
              </a:ext>
            </a:extLst>
          </p:cNvPr>
          <p:cNvSpPr/>
          <p:nvPr/>
        </p:nvSpPr>
        <p:spPr>
          <a:xfrm>
            <a:off x="10524256" y="-7516"/>
            <a:ext cx="1649497" cy="1077216"/>
          </a:xfrm>
          <a:prstGeom prst="rect">
            <a:avLst/>
          </a:prstGeom>
          <a:solidFill>
            <a:srgbClr val="FF0000"/>
          </a:solidFill>
          <a:ln w="10795" cap="flat">
            <a:solidFill>
              <a:srgbClr val="FF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tab pos="1255713" algn="l"/>
              </a:tabLst>
            </a:pPr>
            <a:r>
              <a:rPr kumimoji="0" lang="pl-PL" sz="1600" b="0" i="0" u="none" strike="noStrike" cap="none" spc="0" normalizeH="0" baseline="0" dirty="0">
                <a:ln>
                  <a:noFill/>
                </a:ln>
                <a:solidFill>
                  <a:schemeClr val="bg1"/>
                </a:solidFill>
                <a:effectLst/>
                <a:uFillTx/>
                <a:latin typeface="Corbel"/>
                <a:ea typeface="Corbel"/>
                <a:cs typeface="Corbel"/>
                <a:sym typeface="Corbel"/>
              </a:rPr>
              <a:t>Stan obecny i docelowy do określenia przez Zarząd PZJ</a:t>
            </a: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 name="Shape 778"/>
          <p:cNvSpPr>
            <a:spLocks noGrp="1"/>
          </p:cNvSpPr>
          <p:nvPr>
            <p:ph type="sldNum" sz="quarter" idx="2"/>
          </p:nvPr>
        </p:nvSpPr>
        <p:spPr>
          <a:xfrm>
            <a:off x="11349005" y="6415804"/>
            <a:ext cx="233395" cy="246221"/>
          </a:xfrm>
          <a:prstGeom prst="rect">
            <a:avLst/>
          </a:prstGeom>
          <a:extLst>
            <a:ext uri="{C572A759-6A51-4108-AA02-DFA0A04FC94B}">
              <ma14:wrappingTextBoxFlag xmlns:ma14="http://schemas.microsoft.com/office/mac/drawingml/2011/main" xmlns="" val="1"/>
            </a:ext>
          </a:extLst>
        </p:spPr>
        <p:txBody>
          <a:bodyPr/>
          <a:lstStyle>
            <a:lvl1pPr defTabSz="914400"/>
          </a:lstStyle>
          <a:p>
            <a:fld id="{86CB4B4D-7CA3-9044-876B-883B54F8677D}" type="slidenum">
              <a:rPr lang="pl-PL"/>
              <a:t>27</a:t>
            </a:fld>
            <a:endParaRPr lang="pl-PL"/>
          </a:p>
        </p:txBody>
      </p:sp>
      <p:sp>
        <p:nvSpPr>
          <p:cNvPr id="779" name="Shape 779"/>
          <p:cNvSpPr>
            <a:spLocks noGrp="1"/>
          </p:cNvSpPr>
          <p:nvPr>
            <p:ph type="title"/>
          </p:nvPr>
        </p:nvSpPr>
        <p:spPr>
          <a:xfrm>
            <a:off x="609600" y="274638"/>
            <a:ext cx="10972800" cy="778099"/>
          </a:xfrm>
          <a:prstGeom prst="rect">
            <a:avLst/>
          </a:prstGeom>
        </p:spPr>
        <p:txBody>
          <a:bodyPr>
            <a:noAutofit/>
          </a:bodyPr>
          <a:lstStyle/>
          <a:p>
            <a:pPr defTabSz="896111">
              <a:defRPr sz="2352">
                <a:solidFill>
                  <a:srgbClr val="43B02A"/>
                </a:solidFill>
              </a:defRPr>
            </a:pPr>
            <a:r>
              <a:rPr lang="pl-PL" sz="2800" dirty="0"/>
              <a:t>Cel strategiczny 7 na lata 2021-2025</a:t>
            </a:r>
            <a:br>
              <a:rPr lang="pl-PL" sz="2800" dirty="0"/>
            </a:br>
            <a:r>
              <a:rPr lang="pl-PL" sz="2800" dirty="0">
                <a:solidFill>
                  <a:srgbClr val="000000"/>
                </a:solidFill>
              </a:rPr>
              <a:t>Zwiększenie liczby klubów jeździeckich (1)</a:t>
            </a:r>
          </a:p>
        </p:txBody>
      </p:sp>
      <p:sp>
        <p:nvSpPr>
          <p:cNvPr id="780" name="Shape 780"/>
          <p:cNvSpPr>
            <a:spLocks noGrp="1"/>
          </p:cNvSpPr>
          <p:nvPr>
            <p:ph type="body" sz="quarter" idx="1"/>
          </p:nvPr>
        </p:nvSpPr>
        <p:spPr>
          <a:xfrm>
            <a:off x="609599" y="1111729"/>
            <a:ext cx="10801200" cy="523221"/>
          </a:xfrm>
          <a:prstGeom prst="rect">
            <a:avLst/>
          </a:prstGeom>
        </p:spPr>
        <p:txBody>
          <a:bodyPr/>
          <a:lstStyle/>
          <a:p>
            <a:pPr>
              <a:spcBef>
                <a:spcPts val="300"/>
              </a:spcBef>
              <a:defRPr sz="1400" b="1">
                <a:solidFill>
                  <a:srgbClr val="000000"/>
                </a:solidFill>
              </a:defRPr>
            </a:pPr>
            <a:r>
              <a:rPr lang="pl-PL" dirty="0"/>
              <a:t>Celem PZJ </a:t>
            </a:r>
            <a:r>
              <a:rPr lang="pl-PL" b="0" dirty="0"/>
              <a:t>jest zwiększenie liczby klubów skupiających zawodników z licencjami ogólnopolskimi oraz organizujących zawody na poziomie regionalnym i ogólnopolskim.</a:t>
            </a:r>
          </a:p>
        </p:txBody>
      </p:sp>
      <p:grpSp>
        <p:nvGrpSpPr>
          <p:cNvPr id="783" name="Group 783"/>
          <p:cNvGrpSpPr/>
          <p:nvPr/>
        </p:nvGrpSpPr>
        <p:grpSpPr>
          <a:xfrm>
            <a:off x="695400" y="2348880"/>
            <a:ext cx="3384377" cy="3850055"/>
            <a:chOff x="0" y="0"/>
            <a:chExt cx="3384376" cy="3850053"/>
          </a:xfrm>
        </p:grpSpPr>
        <p:sp>
          <p:nvSpPr>
            <p:cNvPr id="781" name="Shape 781"/>
            <p:cNvSpPr/>
            <p:nvPr/>
          </p:nvSpPr>
          <p:spPr>
            <a:xfrm>
              <a:off x="0" y="0"/>
              <a:ext cx="3384376" cy="3850053"/>
            </a:xfrm>
            <a:prstGeom prst="rect">
              <a:avLst/>
            </a:prstGeom>
            <a:noFill/>
            <a:ln w="19050" cap="flat">
              <a:solidFill>
                <a:srgbClr val="CACED0"/>
              </a:solidFill>
              <a:prstDash val="solid"/>
              <a:round/>
            </a:ln>
            <a:effectLst/>
          </p:spPr>
          <p:txBody>
            <a:bodyPr wrap="square" lIns="45719" tIns="45719" rIns="45719" bIns="45719" numCol="1" anchor="t">
              <a:noAutofit/>
            </a:bodyPr>
            <a:lstStyle/>
            <a:p>
              <a:pPr defTabSz="914400">
                <a:defRPr sz="1400" b="1">
                  <a:latin typeface="+mn-lt"/>
                  <a:ea typeface="+mn-ea"/>
                  <a:cs typeface="+mn-cs"/>
                  <a:sym typeface="Arial"/>
                </a:defRPr>
              </a:pPr>
              <a:endParaRPr lang="pl-PL"/>
            </a:p>
          </p:txBody>
        </p:sp>
        <p:sp>
          <p:nvSpPr>
            <p:cNvPr id="782" name="Shape 782"/>
            <p:cNvSpPr/>
            <p:nvPr/>
          </p:nvSpPr>
          <p:spPr>
            <a:xfrm>
              <a:off x="0" y="0"/>
              <a:ext cx="3384376" cy="224676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marL="342900" indent="-342900" defTabSz="914400">
                <a:buSzPct val="100000"/>
                <a:buAutoNum type="arabicPeriod"/>
                <a:defRPr sz="1400" b="1">
                  <a:latin typeface="+mn-lt"/>
                  <a:ea typeface="+mn-ea"/>
                  <a:cs typeface="+mn-cs"/>
                  <a:sym typeface="Arial"/>
                </a:defRPr>
              </a:lvl1pPr>
            </a:lstStyle>
            <a:p>
              <a:r>
                <a:rPr lang="pl-PL" dirty="0">
                  <a:solidFill>
                    <a:schemeClr val="tx1"/>
                  </a:solidFill>
                </a:rPr>
                <a:t>Brak systemowego wsparcia organizacyjnego dla klubów jeździeckich</a:t>
              </a:r>
            </a:p>
            <a:p>
              <a:r>
                <a:rPr lang="pl-PL" dirty="0">
                  <a:solidFill>
                    <a:schemeClr val="tx1"/>
                  </a:solidFill>
                </a:rPr>
                <a:t>Certyfikacja delegowana przez PZJ na WZJ gdzie koszty przekraczają przychody</a:t>
              </a:r>
            </a:p>
            <a:p>
              <a:r>
                <a:rPr lang="pl-PL" dirty="0">
                  <a:solidFill>
                    <a:schemeClr val="tx1"/>
                  </a:solidFill>
                </a:rPr>
                <a:t>Brak jasnych wytycznych dotyczących standardów ośrodków jeździeckich nie mających certyfikacji</a:t>
              </a:r>
            </a:p>
          </p:txBody>
        </p:sp>
      </p:grpSp>
      <p:grpSp>
        <p:nvGrpSpPr>
          <p:cNvPr id="786" name="Group 786"/>
          <p:cNvGrpSpPr/>
          <p:nvPr/>
        </p:nvGrpSpPr>
        <p:grpSpPr>
          <a:xfrm>
            <a:off x="695400" y="1912187"/>
            <a:ext cx="3384377" cy="369330"/>
            <a:chOff x="0" y="-4645"/>
            <a:chExt cx="3384376" cy="369329"/>
          </a:xfrm>
        </p:grpSpPr>
        <p:sp>
          <p:nvSpPr>
            <p:cNvPr id="784" name="Shape 784"/>
            <p:cNvSpPr/>
            <p:nvPr/>
          </p:nvSpPr>
          <p:spPr>
            <a:xfrm>
              <a:off x="0" y="-1"/>
              <a:ext cx="3384376" cy="360042"/>
            </a:xfrm>
            <a:prstGeom prst="rect">
              <a:avLst/>
            </a:prstGeom>
            <a:noFill/>
            <a:ln w="25400" cap="flat">
              <a:solidFill>
                <a:srgbClr val="FF0000"/>
              </a:solidFill>
              <a:prstDash val="solid"/>
              <a:round/>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lang="pl-PL"/>
            </a:p>
          </p:txBody>
        </p:sp>
        <p:sp>
          <p:nvSpPr>
            <p:cNvPr id="785" name="Shape 785"/>
            <p:cNvSpPr/>
            <p:nvPr/>
          </p:nvSpPr>
          <p:spPr>
            <a:xfrm>
              <a:off x="0" y="-4645"/>
              <a:ext cx="3384376" cy="3693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b="1">
                  <a:latin typeface="Calibri"/>
                  <a:ea typeface="Calibri"/>
                  <a:cs typeface="Calibri"/>
                  <a:sym typeface="Calibri"/>
                </a:defRPr>
              </a:lvl1pPr>
            </a:lstStyle>
            <a:p>
              <a:r>
                <a:rPr lang="pl-PL" dirty="0">
                  <a:latin typeface="Corbel"/>
                  <a:ea typeface="Corbel"/>
                  <a:cs typeface="Corbel"/>
                  <a:sym typeface="Corbel"/>
                </a:rPr>
                <a:t>Diagnoza sytuacji / możliwości</a:t>
              </a:r>
            </a:p>
          </p:txBody>
        </p:sp>
      </p:grpSp>
      <p:grpSp>
        <p:nvGrpSpPr>
          <p:cNvPr id="789" name="Group 789"/>
          <p:cNvGrpSpPr/>
          <p:nvPr/>
        </p:nvGrpSpPr>
        <p:grpSpPr>
          <a:xfrm>
            <a:off x="4367807" y="2348880"/>
            <a:ext cx="7128794" cy="3850055"/>
            <a:chOff x="0" y="0"/>
            <a:chExt cx="7128792" cy="3850053"/>
          </a:xfrm>
        </p:grpSpPr>
        <p:sp>
          <p:nvSpPr>
            <p:cNvPr id="787" name="Shape 787"/>
            <p:cNvSpPr/>
            <p:nvPr/>
          </p:nvSpPr>
          <p:spPr>
            <a:xfrm>
              <a:off x="0" y="0"/>
              <a:ext cx="7128792" cy="3850053"/>
            </a:xfrm>
            <a:prstGeom prst="rect">
              <a:avLst/>
            </a:prstGeom>
            <a:noFill/>
            <a:ln w="19050" cap="flat">
              <a:solidFill>
                <a:srgbClr val="CACED0"/>
              </a:solidFill>
              <a:prstDash val="solid"/>
              <a:round/>
            </a:ln>
            <a:effectLst/>
          </p:spPr>
          <p:txBody>
            <a:bodyPr wrap="square" lIns="45719" tIns="45719" rIns="45719" bIns="45719" numCol="1" anchor="t">
              <a:noAutofit/>
            </a:bodyPr>
            <a:lstStyle/>
            <a:p>
              <a:pPr defTabSz="914400">
                <a:defRPr sz="1400" b="1">
                  <a:latin typeface="+mn-lt"/>
                  <a:ea typeface="+mn-ea"/>
                  <a:cs typeface="+mn-cs"/>
                  <a:sym typeface="Arial"/>
                </a:defRPr>
              </a:pPr>
              <a:endParaRPr lang="pl-PL"/>
            </a:p>
          </p:txBody>
        </p:sp>
        <p:sp>
          <p:nvSpPr>
            <p:cNvPr id="788" name="Shape 788"/>
            <p:cNvSpPr/>
            <p:nvPr/>
          </p:nvSpPr>
          <p:spPr>
            <a:xfrm>
              <a:off x="0" y="0"/>
              <a:ext cx="7128792" cy="203132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marL="342900" indent="-342900" defTabSz="914400">
                <a:buSzPct val="100000"/>
                <a:buAutoNum type="arabicPeriod"/>
                <a:defRPr sz="1400" b="1">
                  <a:latin typeface="+mn-lt"/>
                  <a:ea typeface="+mn-ea"/>
                  <a:cs typeface="+mn-cs"/>
                  <a:sym typeface="Arial"/>
                </a:defRPr>
              </a:pPr>
              <a:r>
                <a:rPr lang="pl-PL" dirty="0">
                  <a:solidFill>
                    <a:schemeClr val="tx1"/>
                  </a:solidFill>
                </a:rPr>
                <a:t>Wsparcie organizacyjne dla klubów w obszarze prawnym i zaleceń (np. w czasie COVID-19, EHV-1, </a:t>
              </a:r>
              <a:r>
                <a:rPr lang="pl-PL" dirty="0" err="1">
                  <a:solidFill>
                    <a:schemeClr val="tx1"/>
                  </a:solidFill>
                </a:rPr>
                <a:t>lockdown</a:t>
              </a:r>
              <a:r>
                <a:rPr lang="pl-PL" dirty="0">
                  <a:solidFill>
                    <a:schemeClr val="tx1"/>
                  </a:solidFill>
                </a:rPr>
                <a:t>, umowy i dokumenty, RODO, inne)</a:t>
              </a:r>
            </a:p>
            <a:p>
              <a:pPr marL="342900" indent="-342900" defTabSz="914400">
                <a:buSzPct val="100000"/>
                <a:buFont typeface="+mj-lt"/>
                <a:buAutoNum type="arabicPeriod"/>
                <a:defRPr sz="1400" b="1">
                  <a:latin typeface="+mn-lt"/>
                  <a:ea typeface="+mn-ea"/>
                  <a:cs typeface="+mn-cs"/>
                  <a:sym typeface="Arial"/>
                </a:defRPr>
              </a:pPr>
              <a:r>
                <a:rPr lang="pl-PL" dirty="0">
                  <a:solidFill>
                    <a:schemeClr val="tx1"/>
                  </a:solidFill>
                </a:rPr>
                <a:t>Włączenie klubów prowadzących jazdy konne w ogólnopolski system rezerwacji jazd rekreacyjnych i sportowych</a:t>
              </a:r>
            </a:p>
            <a:p>
              <a:pPr marL="342900" indent="-342900" defTabSz="914400">
                <a:buSzPct val="100000"/>
                <a:buAutoNum type="arabicPeriod"/>
                <a:defRPr sz="1400" b="1">
                  <a:latin typeface="+mn-lt"/>
                  <a:ea typeface="+mn-ea"/>
                  <a:cs typeface="+mn-cs"/>
                  <a:sym typeface="Arial"/>
                </a:defRPr>
              </a:pPr>
              <a:r>
                <a:rPr lang="pl-PL" dirty="0">
                  <a:solidFill>
                    <a:schemeClr val="tx1"/>
                  </a:solidFill>
                </a:rPr>
                <a:t>Pomoc w otrzymywaniu dopłat ministerialnych i innych organizacji dla klubów</a:t>
              </a:r>
            </a:p>
            <a:p>
              <a:pPr marL="342900" indent="-342900" defTabSz="914400">
                <a:buSzPct val="100000"/>
                <a:buAutoNum type="arabicPeriod"/>
                <a:defRPr sz="1400" b="1">
                  <a:latin typeface="+mn-lt"/>
                  <a:ea typeface="+mn-ea"/>
                  <a:cs typeface="+mn-cs"/>
                  <a:sym typeface="Arial"/>
                </a:defRPr>
              </a:pPr>
              <a:r>
                <a:rPr lang="pl-PL" dirty="0">
                  <a:solidFill>
                    <a:schemeClr val="tx1"/>
                  </a:solidFill>
                </a:rPr>
                <a:t>Przejrzysty system certyfikacji klubów</a:t>
              </a:r>
            </a:p>
            <a:p>
              <a:pPr marL="342900" indent="-342900" defTabSz="914400">
                <a:buSzPct val="100000"/>
                <a:buAutoNum type="arabicPeriod"/>
                <a:defRPr sz="1400" b="1">
                  <a:latin typeface="+mn-lt"/>
                  <a:ea typeface="+mn-ea"/>
                  <a:cs typeface="+mn-cs"/>
                  <a:sym typeface="Arial"/>
                </a:defRPr>
              </a:pPr>
              <a:r>
                <a:rPr lang="pl-PL" dirty="0">
                  <a:solidFill>
                    <a:schemeClr val="tx1"/>
                  </a:solidFill>
                </a:rPr>
                <a:t>Stworzenie wytycznych dotyczących standardów jeździeckich dla klubów i stałego podnoszenia ich poziomu</a:t>
              </a:r>
            </a:p>
            <a:p>
              <a:pPr marL="342900" indent="-342900" defTabSz="914400">
                <a:buSzPct val="100000"/>
                <a:buAutoNum type="arabicPeriod"/>
                <a:defRPr sz="1400" b="1">
                  <a:latin typeface="+mn-lt"/>
                  <a:ea typeface="+mn-ea"/>
                  <a:cs typeface="+mn-cs"/>
                  <a:sym typeface="Arial"/>
                </a:defRPr>
              </a:pPr>
              <a:endParaRPr lang="pl-PL" dirty="0">
                <a:solidFill>
                  <a:srgbClr val="FFFFFF"/>
                </a:solidFill>
                <a:latin typeface="Calibri"/>
                <a:ea typeface="Calibri"/>
                <a:cs typeface="Calibri"/>
                <a:sym typeface="Calibri"/>
              </a:endParaRPr>
            </a:p>
          </p:txBody>
        </p:sp>
      </p:grpSp>
      <p:grpSp>
        <p:nvGrpSpPr>
          <p:cNvPr id="792" name="Group 792"/>
          <p:cNvGrpSpPr/>
          <p:nvPr/>
        </p:nvGrpSpPr>
        <p:grpSpPr>
          <a:xfrm>
            <a:off x="4367807" y="1912187"/>
            <a:ext cx="7128794" cy="369330"/>
            <a:chOff x="0" y="-4645"/>
            <a:chExt cx="7128792" cy="369329"/>
          </a:xfrm>
        </p:grpSpPr>
        <p:sp>
          <p:nvSpPr>
            <p:cNvPr id="790" name="Shape 790"/>
            <p:cNvSpPr/>
            <p:nvPr/>
          </p:nvSpPr>
          <p:spPr>
            <a:xfrm>
              <a:off x="0" y="-1"/>
              <a:ext cx="7128792" cy="360042"/>
            </a:xfrm>
            <a:prstGeom prst="rect">
              <a:avLst/>
            </a:prstGeom>
            <a:noFill/>
            <a:ln w="25400" cap="flat">
              <a:solidFill>
                <a:srgbClr val="00B050"/>
              </a:solidFill>
              <a:prstDash val="solid"/>
              <a:round/>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lang="pl-PL"/>
            </a:p>
          </p:txBody>
        </p:sp>
        <p:sp>
          <p:nvSpPr>
            <p:cNvPr id="791" name="Shape 791"/>
            <p:cNvSpPr/>
            <p:nvPr/>
          </p:nvSpPr>
          <p:spPr>
            <a:xfrm>
              <a:off x="0" y="-4645"/>
              <a:ext cx="7128792" cy="3693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b="1">
                  <a:latin typeface="Calibri"/>
                  <a:ea typeface="Calibri"/>
                  <a:cs typeface="Calibri"/>
                  <a:sym typeface="Calibri"/>
                </a:defRPr>
              </a:lvl1pPr>
            </a:lstStyle>
            <a:p>
              <a:r>
                <a:rPr lang="pl-PL"/>
                <a:t>Propozycja działań</a:t>
              </a:r>
            </a:p>
          </p:txBody>
        </p:sp>
      </p:grpSp>
      <p:sp>
        <p:nvSpPr>
          <p:cNvPr id="18" name="Shape 330">
            <a:extLst>
              <a:ext uri="{FF2B5EF4-FFF2-40B4-BE49-F238E27FC236}">
                <a16:creationId xmlns:a16="http://schemas.microsoft.com/office/drawing/2014/main" id="{07F4B998-5346-446D-BCC3-7D85B1767FE2}"/>
              </a:ext>
            </a:extLst>
          </p:cNvPr>
          <p:cNvSpPr/>
          <p:nvPr/>
        </p:nvSpPr>
        <p:spPr>
          <a:xfrm>
            <a:off x="609600" y="6610424"/>
            <a:ext cx="7920002" cy="24622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defTabSz="914400">
              <a:defRPr sz="1000">
                <a:solidFill>
                  <a:srgbClr val="888888"/>
                </a:solidFill>
                <a:latin typeface="Arial Narrow"/>
                <a:ea typeface="Arial Narrow"/>
                <a:cs typeface="Arial Narrow"/>
                <a:sym typeface="Arial Narrow"/>
              </a:defRPr>
            </a:lvl1pPr>
          </a:lstStyle>
          <a:p>
            <a:r>
              <a:rPr lang="pl-PL" dirty="0"/>
              <a:t>Strategia Rozwoju Polskiego Jeździectwa 2021-2025 | Wrzesień 2021 r.</a:t>
            </a:r>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 name="Shape 798"/>
          <p:cNvSpPr>
            <a:spLocks noGrp="1"/>
          </p:cNvSpPr>
          <p:nvPr>
            <p:ph type="sldNum" sz="quarter" idx="2"/>
          </p:nvPr>
        </p:nvSpPr>
        <p:spPr>
          <a:xfrm>
            <a:off x="11349005" y="6415804"/>
            <a:ext cx="233395" cy="246221"/>
          </a:xfrm>
          <a:prstGeom prst="rect">
            <a:avLst/>
          </a:prstGeom>
          <a:extLst>
            <a:ext uri="{C572A759-6A51-4108-AA02-DFA0A04FC94B}">
              <ma14:wrappingTextBoxFlag xmlns:ma14="http://schemas.microsoft.com/office/mac/drawingml/2011/main" xmlns="" val="1"/>
            </a:ext>
          </a:extLst>
        </p:spPr>
        <p:txBody>
          <a:bodyPr/>
          <a:lstStyle>
            <a:lvl1pPr defTabSz="914400"/>
          </a:lstStyle>
          <a:p>
            <a:fld id="{86CB4B4D-7CA3-9044-876B-883B54F8677D}" type="slidenum">
              <a:rPr lang="pl-PL"/>
              <a:t>28</a:t>
            </a:fld>
            <a:endParaRPr lang="pl-PL"/>
          </a:p>
        </p:txBody>
      </p:sp>
      <p:sp>
        <p:nvSpPr>
          <p:cNvPr id="799" name="Shape 799"/>
          <p:cNvSpPr>
            <a:spLocks noGrp="1"/>
          </p:cNvSpPr>
          <p:nvPr>
            <p:ph type="title"/>
          </p:nvPr>
        </p:nvSpPr>
        <p:spPr>
          <a:xfrm>
            <a:off x="609600" y="274638"/>
            <a:ext cx="10972800" cy="778099"/>
          </a:xfrm>
          <a:prstGeom prst="rect">
            <a:avLst/>
          </a:prstGeom>
        </p:spPr>
        <p:txBody>
          <a:bodyPr>
            <a:noAutofit/>
          </a:bodyPr>
          <a:lstStyle/>
          <a:p>
            <a:pPr defTabSz="896111">
              <a:defRPr sz="2352">
                <a:solidFill>
                  <a:srgbClr val="43B02A"/>
                </a:solidFill>
              </a:defRPr>
            </a:pPr>
            <a:r>
              <a:rPr lang="pl-PL" sz="2800" dirty="0"/>
              <a:t>Cel strategiczny 7 na lata 2021-2025</a:t>
            </a:r>
            <a:br>
              <a:rPr lang="pl-PL" sz="2800" dirty="0"/>
            </a:br>
            <a:r>
              <a:rPr lang="pl-PL" sz="2800" dirty="0">
                <a:solidFill>
                  <a:srgbClr val="000000"/>
                </a:solidFill>
              </a:rPr>
              <a:t>Zwiększenie liczby klubów jeździeckich (2)</a:t>
            </a:r>
          </a:p>
        </p:txBody>
      </p:sp>
      <p:sp>
        <p:nvSpPr>
          <p:cNvPr id="800" name="Shape 800"/>
          <p:cNvSpPr>
            <a:spLocks noGrp="1"/>
          </p:cNvSpPr>
          <p:nvPr>
            <p:ph type="body" sz="quarter" idx="1"/>
          </p:nvPr>
        </p:nvSpPr>
        <p:spPr>
          <a:xfrm>
            <a:off x="636408" y="1101896"/>
            <a:ext cx="10801200" cy="523221"/>
          </a:xfrm>
          <a:prstGeom prst="rect">
            <a:avLst/>
          </a:prstGeom>
        </p:spPr>
        <p:txBody>
          <a:bodyPr/>
          <a:lstStyle/>
          <a:p>
            <a:pPr>
              <a:spcBef>
                <a:spcPts val="300"/>
              </a:spcBef>
              <a:defRPr sz="1400" b="1">
                <a:solidFill>
                  <a:srgbClr val="000000"/>
                </a:solidFill>
              </a:defRPr>
            </a:pPr>
            <a:r>
              <a:rPr lang="pl-PL" dirty="0"/>
              <a:t>Celem PZJ </a:t>
            </a:r>
            <a:r>
              <a:rPr lang="pl-PL" b="0" dirty="0"/>
              <a:t>jest zwiększenie liczby klubów skupiających zawodników z licencjami ogólnopolskimi oraz organizujących zawody na poziomie regionalnym i ogólnopolskim.</a:t>
            </a:r>
          </a:p>
        </p:txBody>
      </p:sp>
      <p:grpSp>
        <p:nvGrpSpPr>
          <p:cNvPr id="803" name="Group 803"/>
          <p:cNvGrpSpPr/>
          <p:nvPr/>
        </p:nvGrpSpPr>
        <p:grpSpPr>
          <a:xfrm>
            <a:off x="695400" y="2348881"/>
            <a:ext cx="3384377" cy="1328132"/>
            <a:chOff x="0" y="0"/>
            <a:chExt cx="3384376" cy="1328130"/>
          </a:xfrm>
        </p:grpSpPr>
        <p:sp>
          <p:nvSpPr>
            <p:cNvPr id="801" name="Shape 801"/>
            <p:cNvSpPr/>
            <p:nvPr/>
          </p:nvSpPr>
          <p:spPr>
            <a:xfrm>
              <a:off x="0" y="0"/>
              <a:ext cx="3384376" cy="1328130"/>
            </a:xfrm>
            <a:prstGeom prst="rect">
              <a:avLst/>
            </a:prstGeom>
            <a:noFill/>
            <a:ln w="19050" cap="flat">
              <a:solidFill>
                <a:srgbClr val="CACED0"/>
              </a:solidFill>
              <a:prstDash val="solid"/>
              <a:round/>
            </a:ln>
            <a:effectLst/>
          </p:spPr>
          <p:txBody>
            <a:bodyPr wrap="square" lIns="45719" tIns="45719" rIns="45719" bIns="45719" numCol="1" anchor="t">
              <a:noAutofit/>
            </a:bodyPr>
            <a:lstStyle/>
            <a:p>
              <a:pPr defTabSz="914400">
                <a:defRPr>
                  <a:solidFill>
                    <a:srgbClr val="FFFFFF"/>
                  </a:solidFill>
                  <a:latin typeface="Calibri"/>
                  <a:ea typeface="Calibri"/>
                  <a:cs typeface="Calibri"/>
                  <a:sym typeface="Calibri"/>
                </a:defRPr>
              </a:pPr>
              <a:endParaRPr lang="pl-PL"/>
            </a:p>
          </p:txBody>
        </p:sp>
        <p:sp>
          <p:nvSpPr>
            <p:cNvPr id="802" name="Shape 802"/>
            <p:cNvSpPr/>
            <p:nvPr/>
          </p:nvSpPr>
          <p:spPr>
            <a:xfrm>
              <a:off x="0" y="0"/>
              <a:ext cx="3384376" cy="73866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marL="342900" indent="-342900" defTabSz="914400">
                <a:buSzPct val="100000"/>
                <a:buAutoNum type="arabicPeriod"/>
                <a:defRPr sz="1400" b="1">
                  <a:latin typeface="+mn-lt"/>
                  <a:ea typeface="+mn-ea"/>
                  <a:cs typeface="+mn-cs"/>
                  <a:sym typeface="Arial"/>
                </a:defRPr>
              </a:pPr>
              <a:r>
                <a:rPr lang="pl-PL" dirty="0"/>
                <a:t>Prezes Zarządu PZJ</a:t>
              </a:r>
            </a:p>
            <a:p>
              <a:pPr marL="342900" indent="-342900" defTabSz="914400">
                <a:buSzPct val="100000"/>
                <a:buAutoNum type="arabicPeriod"/>
                <a:defRPr sz="1400" b="1">
                  <a:latin typeface="+mn-lt"/>
                  <a:ea typeface="+mn-ea"/>
                  <a:cs typeface="+mn-cs"/>
                  <a:sym typeface="Arial"/>
                </a:defRPr>
              </a:pPr>
              <a:r>
                <a:rPr lang="pl-PL" dirty="0"/>
                <a:t>Członek zarządu ds. marketingu</a:t>
              </a:r>
            </a:p>
            <a:p>
              <a:pPr marL="342900" indent="-342900" defTabSz="914400">
                <a:buSzPct val="100000"/>
                <a:buAutoNum type="arabicPeriod"/>
                <a:defRPr sz="1400" b="1">
                  <a:latin typeface="+mn-lt"/>
                  <a:ea typeface="+mn-ea"/>
                  <a:cs typeface="+mn-cs"/>
                  <a:sym typeface="Arial"/>
                </a:defRPr>
              </a:pPr>
              <a:r>
                <a:rPr lang="pl-PL" dirty="0">
                  <a:solidFill>
                    <a:schemeClr val="tx1"/>
                  </a:solidFill>
                  <a:latin typeface="Calibri"/>
                  <a:ea typeface="Calibri"/>
                  <a:cs typeface="Calibri"/>
                  <a:sym typeface="Calibri"/>
                </a:rPr>
                <a:t>Pracownik Biura Związku</a:t>
              </a:r>
            </a:p>
          </p:txBody>
        </p:sp>
      </p:grpSp>
      <p:grpSp>
        <p:nvGrpSpPr>
          <p:cNvPr id="806" name="Group 806"/>
          <p:cNvGrpSpPr/>
          <p:nvPr/>
        </p:nvGrpSpPr>
        <p:grpSpPr>
          <a:xfrm>
            <a:off x="695400" y="1912187"/>
            <a:ext cx="3384377" cy="369330"/>
            <a:chOff x="0" y="-4645"/>
            <a:chExt cx="3384376" cy="369329"/>
          </a:xfrm>
        </p:grpSpPr>
        <p:sp>
          <p:nvSpPr>
            <p:cNvPr id="804" name="Shape 804"/>
            <p:cNvSpPr/>
            <p:nvPr/>
          </p:nvSpPr>
          <p:spPr>
            <a:xfrm>
              <a:off x="0" y="-1"/>
              <a:ext cx="3384376" cy="360042"/>
            </a:xfrm>
            <a:prstGeom prst="rect">
              <a:avLst/>
            </a:prstGeom>
            <a:noFill/>
            <a:ln w="25400" cap="flat">
              <a:solidFill>
                <a:srgbClr val="0070C0"/>
              </a:solidFill>
              <a:prstDash val="solid"/>
              <a:round/>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lang="pl-PL"/>
            </a:p>
          </p:txBody>
        </p:sp>
        <p:sp>
          <p:nvSpPr>
            <p:cNvPr id="805" name="Shape 805"/>
            <p:cNvSpPr/>
            <p:nvPr/>
          </p:nvSpPr>
          <p:spPr>
            <a:xfrm>
              <a:off x="0" y="-4645"/>
              <a:ext cx="3384376" cy="3693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b="1">
                  <a:latin typeface="Calibri"/>
                  <a:ea typeface="Calibri"/>
                  <a:cs typeface="Calibri"/>
                  <a:sym typeface="Calibri"/>
                </a:defRPr>
              </a:lvl1pPr>
            </a:lstStyle>
            <a:p>
              <a:r>
                <a:rPr lang="pl-PL"/>
                <a:t>Osoby odpowiedzialne</a:t>
              </a:r>
            </a:p>
          </p:txBody>
        </p:sp>
      </p:grpSp>
      <p:grpSp>
        <p:nvGrpSpPr>
          <p:cNvPr id="809" name="Group 809"/>
          <p:cNvGrpSpPr/>
          <p:nvPr/>
        </p:nvGrpSpPr>
        <p:grpSpPr>
          <a:xfrm>
            <a:off x="4367807" y="2348880"/>
            <a:ext cx="3384378" cy="3850055"/>
            <a:chOff x="0" y="0"/>
            <a:chExt cx="3384376" cy="3850053"/>
          </a:xfrm>
        </p:grpSpPr>
        <p:sp>
          <p:nvSpPr>
            <p:cNvPr id="807" name="Shape 807"/>
            <p:cNvSpPr/>
            <p:nvPr/>
          </p:nvSpPr>
          <p:spPr>
            <a:xfrm>
              <a:off x="0" y="0"/>
              <a:ext cx="3384376" cy="3850053"/>
            </a:xfrm>
            <a:prstGeom prst="rect">
              <a:avLst/>
            </a:prstGeom>
            <a:noFill/>
            <a:ln w="19050" cap="flat">
              <a:solidFill>
                <a:srgbClr val="CACED0"/>
              </a:solidFill>
              <a:prstDash val="solid"/>
              <a:round/>
            </a:ln>
            <a:effectLst/>
          </p:spPr>
          <p:txBody>
            <a:bodyPr wrap="square" lIns="45719" tIns="45719" rIns="45719" bIns="45719" numCol="1" anchor="t">
              <a:noAutofit/>
            </a:bodyPr>
            <a:lstStyle/>
            <a:p>
              <a:pPr defTabSz="914400">
                <a:defRPr>
                  <a:solidFill>
                    <a:srgbClr val="FFFFFF"/>
                  </a:solidFill>
                  <a:latin typeface="Calibri"/>
                  <a:ea typeface="Calibri"/>
                  <a:cs typeface="Calibri"/>
                  <a:sym typeface="Calibri"/>
                </a:defRPr>
              </a:pPr>
              <a:endParaRPr lang="pl-PL"/>
            </a:p>
          </p:txBody>
        </p:sp>
        <p:sp>
          <p:nvSpPr>
            <p:cNvPr id="808" name="Shape 808"/>
            <p:cNvSpPr/>
            <p:nvPr/>
          </p:nvSpPr>
          <p:spPr>
            <a:xfrm>
              <a:off x="0" y="0"/>
              <a:ext cx="3384376" cy="52321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marL="342900" indent="-342900" defTabSz="914400">
                <a:buSzPct val="100000"/>
                <a:buAutoNum type="arabicPeriod"/>
                <a:defRPr sz="1400" b="1">
                  <a:latin typeface="+mn-lt"/>
                  <a:ea typeface="+mn-ea"/>
                  <a:cs typeface="+mn-cs"/>
                  <a:sym typeface="Arial"/>
                </a:defRPr>
              </a:lvl1pPr>
            </a:lstStyle>
            <a:p>
              <a:r>
                <a:rPr lang="pl-PL" dirty="0"/>
                <a:t>Brak systemu wsparcia (poza poziomem WZJ)</a:t>
              </a:r>
            </a:p>
          </p:txBody>
        </p:sp>
      </p:grpSp>
      <p:grpSp>
        <p:nvGrpSpPr>
          <p:cNvPr id="812" name="Group 812"/>
          <p:cNvGrpSpPr/>
          <p:nvPr/>
        </p:nvGrpSpPr>
        <p:grpSpPr>
          <a:xfrm>
            <a:off x="4367807" y="1912187"/>
            <a:ext cx="3384378" cy="369330"/>
            <a:chOff x="0" y="-4645"/>
            <a:chExt cx="3384376" cy="369329"/>
          </a:xfrm>
        </p:grpSpPr>
        <p:sp>
          <p:nvSpPr>
            <p:cNvPr id="810" name="Shape 810"/>
            <p:cNvSpPr/>
            <p:nvPr/>
          </p:nvSpPr>
          <p:spPr>
            <a:xfrm>
              <a:off x="0" y="-1"/>
              <a:ext cx="3384376" cy="360042"/>
            </a:xfrm>
            <a:prstGeom prst="rect">
              <a:avLst/>
            </a:prstGeom>
            <a:noFill/>
            <a:ln w="25400" cap="flat">
              <a:solidFill>
                <a:srgbClr val="FFC000"/>
              </a:solidFill>
              <a:prstDash val="solid"/>
              <a:round/>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lang="pl-PL"/>
            </a:p>
          </p:txBody>
        </p:sp>
        <p:sp>
          <p:nvSpPr>
            <p:cNvPr id="811" name="Shape 811"/>
            <p:cNvSpPr/>
            <p:nvPr/>
          </p:nvSpPr>
          <p:spPr>
            <a:xfrm>
              <a:off x="0" y="-4645"/>
              <a:ext cx="3384376" cy="3693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b="1">
                  <a:latin typeface="Calibri"/>
                  <a:ea typeface="Calibri"/>
                  <a:cs typeface="Calibri"/>
                  <a:sym typeface="Calibri"/>
                </a:defRPr>
              </a:lvl1pPr>
            </a:lstStyle>
            <a:p>
              <a:r>
                <a:rPr lang="pl-PL" dirty="0"/>
                <a:t>Stan wyjściowy 2020</a:t>
              </a:r>
            </a:p>
          </p:txBody>
        </p:sp>
      </p:grpSp>
      <p:grpSp>
        <p:nvGrpSpPr>
          <p:cNvPr id="815" name="Group 815"/>
          <p:cNvGrpSpPr/>
          <p:nvPr/>
        </p:nvGrpSpPr>
        <p:grpSpPr>
          <a:xfrm>
            <a:off x="8112224" y="2348880"/>
            <a:ext cx="3384378" cy="3850055"/>
            <a:chOff x="0" y="0"/>
            <a:chExt cx="3384376" cy="3850053"/>
          </a:xfrm>
        </p:grpSpPr>
        <p:sp>
          <p:nvSpPr>
            <p:cNvPr id="813" name="Shape 813"/>
            <p:cNvSpPr/>
            <p:nvPr/>
          </p:nvSpPr>
          <p:spPr>
            <a:xfrm>
              <a:off x="0" y="0"/>
              <a:ext cx="3384376" cy="3850053"/>
            </a:xfrm>
            <a:prstGeom prst="rect">
              <a:avLst/>
            </a:prstGeom>
            <a:noFill/>
            <a:ln w="19050" cap="flat">
              <a:solidFill>
                <a:srgbClr val="CACED0"/>
              </a:solidFill>
              <a:prstDash val="solid"/>
              <a:round/>
            </a:ln>
            <a:effectLst/>
          </p:spPr>
          <p:txBody>
            <a:bodyPr wrap="square" lIns="45719" tIns="45719" rIns="45719" bIns="45719" numCol="1" anchor="t">
              <a:noAutofit/>
            </a:bodyPr>
            <a:lstStyle/>
            <a:p>
              <a:pPr defTabSz="914400">
                <a:defRPr>
                  <a:solidFill>
                    <a:srgbClr val="FFFFFF"/>
                  </a:solidFill>
                  <a:latin typeface="Calibri"/>
                  <a:ea typeface="Calibri"/>
                  <a:cs typeface="Calibri"/>
                  <a:sym typeface="Calibri"/>
                </a:defRPr>
              </a:pPr>
              <a:endParaRPr lang="pl-PL"/>
            </a:p>
          </p:txBody>
        </p:sp>
        <p:sp>
          <p:nvSpPr>
            <p:cNvPr id="814" name="Shape 814"/>
            <p:cNvSpPr/>
            <p:nvPr/>
          </p:nvSpPr>
          <p:spPr>
            <a:xfrm>
              <a:off x="0" y="0"/>
              <a:ext cx="3384376" cy="310853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marL="342900" indent="-342900" defTabSz="914400">
                <a:buSzPct val="100000"/>
                <a:buAutoNum type="arabicPeriod"/>
                <a:defRPr sz="1400" b="1">
                  <a:latin typeface="+mn-lt"/>
                  <a:ea typeface="+mn-ea"/>
                  <a:cs typeface="+mn-cs"/>
                  <a:sym typeface="Arial"/>
                </a:defRPr>
              </a:lvl1pPr>
            </a:lstStyle>
            <a:p>
              <a:pPr>
                <a:defRPr sz="1400" b="1">
                  <a:latin typeface="+mn-lt"/>
                  <a:ea typeface="+mn-ea"/>
                  <a:cs typeface="+mn-cs"/>
                  <a:sym typeface="Arial"/>
                </a:defRPr>
              </a:pPr>
              <a:r>
                <a:rPr lang="pl-PL" dirty="0"/>
                <a:t>Wsparcie organizacyjne w obszarze prawnym</a:t>
              </a:r>
            </a:p>
            <a:p>
              <a:pPr>
                <a:defRPr sz="1400" b="1">
                  <a:latin typeface="+mn-lt"/>
                  <a:ea typeface="+mn-ea"/>
                  <a:cs typeface="+mn-cs"/>
                  <a:sym typeface="Arial"/>
                </a:defRPr>
              </a:pPr>
              <a:r>
                <a:rPr lang="pl-PL" dirty="0"/>
                <a:t>Włączenie klubów prowadzących jazdy konne w ogólnopolski system rezerwacji jazd rekreacyjnych i sportowych</a:t>
              </a:r>
            </a:p>
            <a:p>
              <a:pPr>
                <a:defRPr sz="1400" b="1">
                  <a:latin typeface="+mn-lt"/>
                  <a:ea typeface="+mn-ea"/>
                  <a:cs typeface="+mn-cs"/>
                  <a:sym typeface="Arial"/>
                </a:defRPr>
              </a:pPr>
              <a:r>
                <a:rPr lang="pl-PL" dirty="0"/>
                <a:t>System pomocy w otrzymywaniu dopłat ministerialnych i innych organizacji dla klubów</a:t>
              </a:r>
            </a:p>
            <a:p>
              <a:pPr>
                <a:defRPr sz="1400" b="1">
                  <a:latin typeface="+mn-lt"/>
                  <a:ea typeface="+mn-ea"/>
                  <a:cs typeface="+mn-cs"/>
                  <a:sym typeface="Arial"/>
                </a:defRPr>
              </a:pPr>
              <a:r>
                <a:rPr lang="pl-PL" dirty="0"/>
                <a:t>Nowy przejrzysty system certyfikacji klubów</a:t>
              </a:r>
            </a:p>
            <a:p>
              <a:pPr>
                <a:defRPr sz="1400" b="1">
                  <a:latin typeface="+mn-lt"/>
                  <a:ea typeface="+mn-ea"/>
                  <a:cs typeface="+mn-cs"/>
                  <a:sym typeface="Arial"/>
                </a:defRPr>
              </a:pPr>
              <a:r>
                <a:rPr lang="pl-PL" dirty="0"/>
                <a:t>Stworzenie wytycznych dotyczących standardów jeździeckich dla klubów</a:t>
              </a:r>
            </a:p>
          </p:txBody>
        </p:sp>
      </p:grpSp>
      <p:grpSp>
        <p:nvGrpSpPr>
          <p:cNvPr id="818" name="Group 818"/>
          <p:cNvGrpSpPr/>
          <p:nvPr/>
        </p:nvGrpSpPr>
        <p:grpSpPr>
          <a:xfrm>
            <a:off x="8112224" y="1912187"/>
            <a:ext cx="3384378" cy="369330"/>
            <a:chOff x="0" y="-4645"/>
            <a:chExt cx="3384376" cy="369329"/>
          </a:xfrm>
        </p:grpSpPr>
        <p:sp>
          <p:nvSpPr>
            <p:cNvPr id="816" name="Shape 816"/>
            <p:cNvSpPr/>
            <p:nvPr/>
          </p:nvSpPr>
          <p:spPr>
            <a:xfrm>
              <a:off x="0" y="-1"/>
              <a:ext cx="3384376" cy="360042"/>
            </a:xfrm>
            <a:prstGeom prst="rect">
              <a:avLst/>
            </a:prstGeom>
            <a:noFill/>
            <a:ln w="25400" cap="flat">
              <a:solidFill>
                <a:srgbClr val="00B050"/>
              </a:solidFill>
              <a:prstDash val="solid"/>
              <a:round/>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lang="pl-PL"/>
            </a:p>
          </p:txBody>
        </p:sp>
        <p:sp>
          <p:nvSpPr>
            <p:cNvPr id="817" name="Shape 817"/>
            <p:cNvSpPr/>
            <p:nvPr/>
          </p:nvSpPr>
          <p:spPr>
            <a:xfrm>
              <a:off x="0" y="-4645"/>
              <a:ext cx="3384376" cy="3693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b="1">
                  <a:latin typeface="Calibri"/>
                  <a:ea typeface="Calibri"/>
                  <a:cs typeface="Calibri"/>
                  <a:sym typeface="Calibri"/>
                </a:defRPr>
              </a:lvl1pPr>
            </a:lstStyle>
            <a:p>
              <a:r>
                <a:rPr lang="pl-PL" dirty="0"/>
                <a:t>Stan docelowy 2025</a:t>
              </a:r>
            </a:p>
          </p:txBody>
        </p:sp>
      </p:grpSp>
      <p:grpSp>
        <p:nvGrpSpPr>
          <p:cNvPr id="821" name="Group 821"/>
          <p:cNvGrpSpPr/>
          <p:nvPr/>
        </p:nvGrpSpPr>
        <p:grpSpPr>
          <a:xfrm>
            <a:off x="695400" y="4336693"/>
            <a:ext cx="3384377" cy="1862242"/>
            <a:chOff x="0" y="0"/>
            <a:chExt cx="3384376" cy="1862240"/>
          </a:xfrm>
        </p:grpSpPr>
        <p:sp>
          <p:nvSpPr>
            <p:cNvPr id="819" name="Shape 819"/>
            <p:cNvSpPr/>
            <p:nvPr/>
          </p:nvSpPr>
          <p:spPr>
            <a:xfrm>
              <a:off x="0" y="0"/>
              <a:ext cx="3384376" cy="1862240"/>
            </a:xfrm>
            <a:prstGeom prst="rect">
              <a:avLst/>
            </a:prstGeom>
            <a:noFill/>
            <a:ln w="19050" cap="flat">
              <a:solidFill>
                <a:srgbClr val="CACED0"/>
              </a:solidFill>
              <a:prstDash val="solid"/>
              <a:round/>
            </a:ln>
            <a:effectLst/>
          </p:spPr>
          <p:txBody>
            <a:bodyPr wrap="square" lIns="45719" tIns="45719" rIns="45719" bIns="45719" numCol="1" anchor="t">
              <a:noAutofit/>
            </a:bodyPr>
            <a:lstStyle/>
            <a:p>
              <a:pPr defTabSz="914400">
                <a:defRPr sz="1400" b="1">
                  <a:latin typeface="+mn-lt"/>
                  <a:ea typeface="+mn-ea"/>
                  <a:cs typeface="+mn-cs"/>
                  <a:sym typeface="Arial"/>
                </a:defRPr>
              </a:pPr>
              <a:endParaRPr lang="pl-PL"/>
            </a:p>
          </p:txBody>
        </p:sp>
        <p:sp>
          <p:nvSpPr>
            <p:cNvPr id="820" name="Shape 820"/>
            <p:cNvSpPr/>
            <p:nvPr/>
          </p:nvSpPr>
          <p:spPr>
            <a:xfrm>
              <a:off x="0" y="0"/>
              <a:ext cx="3384376" cy="160043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marL="342900" indent="-342900" defTabSz="914400">
                <a:buSzPct val="100000"/>
                <a:buFontTx/>
                <a:buAutoNum type="arabicPeriod"/>
                <a:defRPr sz="1200" b="1">
                  <a:latin typeface="+mn-lt"/>
                  <a:ea typeface="+mn-ea"/>
                  <a:cs typeface="+mn-cs"/>
                  <a:sym typeface="Arial"/>
                </a:defRPr>
              </a:pPr>
              <a:r>
                <a:rPr lang="pl-PL" sz="1200" b="1" dirty="0">
                  <a:solidFill>
                    <a:schemeClr val="tx1"/>
                  </a:solidFill>
                  <a:latin typeface="+mn-lt"/>
                  <a:ea typeface="+mn-ea"/>
                  <a:cs typeface="+mn-cs"/>
                </a:rPr>
                <a:t>Ministerstwo Kultury, Dziedzictwa Narodowego i Sportu</a:t>
              </a:r>
            </a:p>
            <a:p>
              <a:pPr marL="342900" indent="-342900" defTabSz="914400">
                <a:buSzPct val="100000"/>
                <a:buFontTx/>
                <a:buAutoNum type="arabicPeriod"/>
                <a:defRPr sz="1200" b="1">
                  <a:latin typeface="+mn-lt"/>
                  <a:ea typeface="+mn-ea"/>
                  <a:cs typeface="+mn-cs"/>
                  <a:sym typeface="Arial"/>
                </a:defRPr>
              </a:pPr>
              <a:r>
                <a:rPr lang="pl-PL" sz="1200" b="1" dirty="0">
                  <a:solidFill>
                    <a:schemeClr val="tx1"/>
                  </a:solidFill>
                  <a:latin typeface="+mn-lt"/>
                  <a:ea typeface="+mn-ea"/>
                  <a:cs typeface="+mn-cs"/>
                </a:rPr>
                <a:t>PKOL i Polski Komitet Paraolimpijski</a:t>
              </a:r>
              <a:endParaRPr lang="pl-PL" sz="1200" b="1" dirty="0">
                <a:solidFill>
                  <a:schemeClr val="tx1"/>
                </a:solidFill>
                <a:latin typeface="+mn-lt"/>
                <a:ea typeface="+mn-ea"/>
                <a:cs typeface="+mn-cs"/>
                <a:sym typeface="Calibri"/>
              </a:endParaRPr>
            </a:p>
            <a:p>
              <a:pPr marL="342900" indent="-342900" defTabSz="914400">
                <a:buSzPct val="100000"/>
                <a:buFontTx/>
                <a:buAutoNum type="arabicPeriod"/>
                <a:defRPr sz="1200" b="1">
                  <a:latin typeface="+mn-lt"/>
                  <a:ea typeface="+mn-ea"/>
                  <a:cs typeface="+mn-cs"/>
                  <a:sym typeface="Arial"/>
                </a:defRPr>
              </a:pPr>
              <a:r>
                <a:rPr lang="pl-PL" sz="1200" b="1" dirty="0">
                  <a:latin typeface="+mn-lt"/>
                  <a:ea typeface="+mn-ea"/>
                  <a:cs typeface="+mn-cs"/>
                </a:rPr>
                <a:t>WZJ</a:t>
              </a:r>
              <a:endParaRPr lang="pl-PL" sz="1200" b="1" dirty="0">
                <a:latin typeface="+mn-lt"/>
                <a:ea typeface="+mn-ea"/>
                <a:cs typeface="+mn-cs"/>
                <a:sym typeface="Calibri"/>
              </a:endParaRPr>
            </a:p>
            <a:p>
              <a:pPr marL="342900" indent="-342900" defTabSz="914400">
                <a:buSzPct val="100000"/>
                <a:buAutoNum type="arabicPeriod"/>
                <a:defRPr sz="1200" b="1">
                  <a:latin typeface="+mn-lt"/>
                  <a:ea typeface="+mn-ea"/>
                  <a:cs typeface="+mn-cs"/>
                  <a:sym typeface="Arial"/>
                </a:defRPr>
              </a:pPr>
              <a:r>
                <a:rPr lang="pl-PL" dirty="0"/>
                <a:t>Kluby Jeździeckie</a:t>
              </a:r>
              <a:endParaRPr lang="pl-PL" dirty="0">
                <a:solidFill>
                  <a:srgbClr val="FFFFFF"/>
                </a:solidFill>
                <a:latin typeface="Calibri"/>
                <a:ea typeface="Calibri"/>
                <a:cs typeface="Calibri"/>
                <a:sym typeface="Calibri"/>
              </a:endParaRPr>
            </a:p>
            <a:p>
              <a:pPr marL="342900" indent="-342900" defTabSz="914400">
                <a:buSzPct val="100000"/>
                <a:buAutoNum type="arabicPeriod"/>
                <a:defRPr sz="1200" b="1">
                  <a:latin typeface="+mn-lt"/>
                  <a:ea typeface="+mn-ea"/>
                  <a:cs typeface="+mn-cs"/>
                  <a:sym typeface="Arial"/>
                </a:defRPr>
              </a:pPr>
              <a:r>
                <a:rPr lang="pl-PL" dirty="0"/>
                <a:t>Sponsorzy i Partnerzy</a:t>
              </a:r>
            </a:p>
            <a:p>
              <a:pPr marL="342900" indent="-342900" defTabSz="914400">
                <a:buSzPct val="100000"/>
                <a:buAutoNum type="arabicPeriod"/>
                <a:defRPr sz="1200" b="1">
                  <a:latin typeface="+mn-lt"/>
                  <a:ea typeface="+mn-ea"/>
                  <a:cs typeface="+mn-cs"/>
                  <a:sym typeface="Arial"/>
                </a:defRPr>
              </a:pPr>
              <a:endParaRPr lang="pl-PL" dirty="0">
                <a:solidFill>
                  <a:srgbClr val="FFFFFF"/>
                </a:solidFill>
                <a:latin typeface="Calibri"/>
                <a:ea typeface="Calibri"/>
                <a:cs typeface="Calibri"/>
                <a:sym typeface="Calibri"/>
              </a:endParaRPr>
            </a:p>
            <a:p>
              <a:pPr marL="342900" indent="-342900" defTabSz="914400">
                <a:buSzPct val="100000"/>
                <a:buAutoNum type="arabicPeriod"/>
                <a:defRPr sz="1400" b="1">
                  <a:latin typeface="+mn-lt"/>
                  <a:ea typeface="+mn-ea"/>
                  <a:cs typeface="+mn-cs"/>
                  <a:sym typeface="Arial"/>
                </a:defRPr>
              </a:pPr>
              <a:endParaRPr lang="pl-PL" dirty="0">
                <a:solidFill>
                  <a:srgbClr val="FFFFFF"/>
                </a:solidFill>
                <a:latin typeface="Calibri"/>
                <a:ea typeface="Calibri"/>
                <a:cs typeface="Calibri"/>
                <a:sym typeface="Calibri"/>
              </a:endParaRPr>
            </a:p>
          </p:txBody>
        </p:sp>
      </p:grpSp>
      <p:grpSp>
        <p:nvGrpSpPr>
          <p:cNvPr id="824" name="Group 824"/>
          <p:cNvGrpSpPr/>
          <p:nvPr/>
        </p:nvGrpSpPr>
        <p:grpSpPr>
          <a:xfrm>
            <a:off x="695400" y="3897007"/>
            <a:ext cx="3384377" cy="369330"/>
            <a:chOff x="0" y="-4645"/>
            <a:chExt cx="3384376" cy="369329"/>
          </a:xfrm>
        </p:grpSpPr>
        <p:sp>
          <p:nvSpPr>
            <p:cNvPr id="822" name="Shape 822"/>
            <p:cNvSpPr/>
            <p:nvPr/>
          </p:nvSpPr>
          <p:spPr>
            <a:xfrm>
              <a:off x="0" y="-1"/>
              <a:ext cx="3384376" cy="360042"/>
            </a:xfrm>
            <a:prstGeom prst="rect">
              <a:avLst/>
            </a:prstGeom>
            <a:noFill/>
            <a:ln w="25400" cap="flat">
              <a:solidFill>
                <a:srgbClr val="0070C0"/>
              </a:solidFill>
              <a:prstDash val="solid"/>
              <a:round/>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lang="pl-PL"/>
            </a:p>
          </p:txBody>
        </p:sp>
        <p:sp>
          <p:nvSpPr>
            <p:cNvPr id="823" name="Shape 823"/>
            <p:cNvSpPr/>
            <p:nvPr/>
          </p:nvSpPr>
          <p:spPr>
            <a:xfrm>
              <a:off x="0" y="-4645"/>
              <a:ext cx="3384376" cy="3693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b="1">
                  <a:latin typeface="Calibri"/>
                  <a:ea typeface="Calibri"/>
                  <a:cs typeface="Calibri"/>
                  <a:sym typeface="Calibri"/>
                </a:defRPr>
              </a:lvl1pPr>
            </a:lstStyle>
            <a:p>
              <a:r>
                <a:rPr lang="pl-PL"/>
                <a:t>Zaangażowani interesariusze</a:t>
              </a:r>
            </a:p>
          </p:txBody>
        </p:sp>
      </p:grpSp>
      <p:sp>
        <p:nvSpPr>
          <p:cNvPr id="30" name="Shape 330">
            <a:extLst>
              <a:ext uri="{FF2B5EF4-FFF2-40B4-BE49-F238E27FC236}">
                <a16:creationId xmlns:a16="http://schemas.microsoft.com/office/drawing/2014/main" id="{1ABBEACB-F62C-4775-AE7D-B2A621A8937D}"/>
              </a:ext>
            </a:extLst>
          </p:cNvPr>
          <p:cNvSpPr/>
          <p:nvPr/>
        </p:nvSpPr>
        <p:spPr>
          <a:xfrm>
            <a:off x="609600" y="6610424"/>
            <a:ext cx="7920002" cy="24622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defTabSz="914400">
              <a:defRPr sz="1000">
                <a:solidFill>
                  <a:srgbClr val="888888"/>
                </a:solidFill>
                <a:latin typeface="Arial Narrow"/>
                <a:ea typeface="Arial Narrow"/>
                <a:cs typeface="Arial Narrow"/>
                <a:sym typeface="Arial Narrow"/>
              </a:defRPr>
            </a:lvl1pPr>
          </a:lstStyle>
          <a:p>
            <a:r>
              <a:rPr lang="pl-PL" dirty="0"/>
              <a:t>Strategia Rozwoju Polskiego Jeździectwa 2021-2025 | Wrzesień 2021 r.</a:t>
            </a:r>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7" name="Shape 827"/>
          <p:cNvSpPr>
            <a:spLocks noGrp="1"/>
          </p:cNvSpPr>
          <p:nvPr>
            <p:ph type="sldNum" sz="quarter" idx="2"/>
          </p:nvPr>
        </p:nvSpPr>
        <p:spPr>
          <a:xfrm>
            <a:off x="11349005" y="6415804"/>
            <a:ext cx="233395" cy="246221"/>
          </a:xfrm>
          <a:prstGeom prst="rect">
            <a:avLst/>
          </a:prstGeom>
          <a:extLst>
            <a:ext uri="{C572A759-6A51-4108-AA02-DFA0A04FC94B}">
              <ma14:wrappingTextBoxFlag xmlns:ma14="http://schemas.microsoft.com/office/mac/drawingml/2011/main" xmlns="" val="1"/>
            </a:ext>
          </a:extLst>
        </p:spPr>
        <p:txBody>
          <a:bodyPr/>
          <a:lstStyle>
            <a:lvl1pPr defTabSz="914400"/>
          </a:lstStyle>
          <a:p>
            <a:fld id="{86CB4B4D-7CA3-9044-876B-883B54F8677D}" type="slidenum">
              <a:rPr lang="pl-PL"/>
              <a:t>29</a:t>
            </a:fld>
            <a:endParaRPr lang="pl-PL"/>
          </a:p>
        </p:txBody>
      </p:sp>
      <p:sp>
        <p:nvSpPr>
          <p:cNvPr id="828" name="Shape 828"/>
          <p:cNvSpPr>
            <a:spLocks noGrp="1"/>
          </p:cNvSpPr>
          <p:nvPr>
            <p:ph type="title"/>
          </p:nvPr>
        </p:nvSpPr>
        <p:spPr>
          <a:xfrm>
            <a:off x="609599" y="274638"/>
            <a:ext cx="11464413" cy="778099"/>
          </a:xfrm>
          <a:prstGeom prst="rect">
            <a:avLst/>
          </a:prstGeom>
        </p:spPr>
        <p:txBody>
          <a:bodyPr>
            <a:noAutofit/>
          </a:bodyPr>
          <a:lstStyle/>
          <a:p>
            <a:pPr defTabSz="896111">
              <a:defRPr sz="2352">
                <a:solidFill>
                  <a:srgbClr val="43B02A"/>
                </a:solidFill>
              </a:defRPr>
            </a:pPr>
            <a:r>
              <a:rPr lang="pl-PL" sz="2800" dirty="0"/>
              <a:t>Cel strategiczny 8 na lata 2021-2025</a:t>
            </a:r>
            <a:br>
              <a:rPr lang="pl-PL" sz="2800" dirty="0"/>
            </a:br>
            <a:r>
              <a:rPr lang="pl-PL" sz="2800" dirty="0">
                <a:solidFill>
                  <a:schemeClr val="tx1"/>
                </a:solidFill>
              </a:rPr>
              <a:t>Nowy długofalowy</a:t>
            </a:r>
            <a:r>
              <a:rPr lang="pl-PL" sz="2800" dirty="0">
                <a:solidFill>
                  <a:schemeClr val="tx1"/>
                </a:solidFill>
                <a:sym typeface="Calibri"/>
              </a:rPr>
              <a:t> model współpracy z PZHK i hodowcami koni </a:t>
            </a:r>
            <a:r>
              <a:rPr lang="pl-PL" sz="2800" dirty="0">
                <a:solidFill>
                  <a:schemeClr val="tx1"/>
                </a:solidFill>
              </a:rPr>
              <a:t>(1)</a:t>
            </a:r>
            <a:endParaRPr lang="pl-PL" sz="2800" dirty="0">
              <a:solidFill>
                <a:srgbClr val="000000"/>
              </a:solidFill>
            </a:endParaRPr>
          </a:p>
        </p:txBody>
      </p:sp>
      <p:sp>
        <p:nvSpPr>
          <p:cNvPr id="829" name="Shape 829"/>
          <p:cNvSpPr>
            <a:spLocks noGrp="1"/>
          </p:cNvSpPr>
          <p:nvPr>
            <p:ph type="body" sz="quarter" idx="1"/>
          </p:nvPr>
        </p:nvSpPr>
        <p:spPr>
          <a:xfrm>
            <a:off x="609599" y="1189703"/>
            <a:ext cx="10801200" cy="539653"/>
          </a:xfrm>
          <a:prstGeom prst="rect">
            <a:avLst/>
          </a:prstGeom>
        </p:spPr>
        <p:txBody>
          <a:bodyPr/>
          <a:lstStyle/>
          <a:p>
            <a:pPr>
              <a:spcBef>
                <a:spcPts val="300"/>
              </a:spcBef>
              <a:defRPr sz="1400" b="1">
                <a:solidFill>
                  <a:srgbClr val="000000"/>
                </a:solidFill>
              </a:defRPr>
            </a:pPr>
            <a:r>
              <a:rPr lang="pl-PL" dirty="0">
                <a:solidFill>
                  <a:schemeClr val="tx1"/>
                </a:solidFill>
              </a:rPr>
              <a:t>Celem PZJ </a:t>
            </a:r>
            <a:r>
              <a:rPr lang="pl-PL" b="0" dirty="0">
                <a:solidFill>
                  <a:schemeClr val="tx1"/>
                </a:solidFill>
              </a:rPr>
              <a:t>jest przygotowanie wspólnie z PZHK i hodowcami strategii mającej na celu rozbudowę bazy koni sportowych, podniesienia ich jakości oraz wykorzystania w sporcie powszechnym, dzieci i młodzieży oraz wyczynowym.</a:t>
            </a:r>
          </a:p>
        </p:txBody>
      </p:sp>
      <p:grpSp>
        <p:nvGrpSpPr>
          <p:cNvPr id="832" name="Group 832"/>
          <p:cNvGrpSpPr/>
          <p:nvPr/>
        </p:nvGrpSpPr>
        <p:grpSpPr>
          <a:xfrm>
            <a:off x="695400" y="2348880"/>
            <a:ext cx="3384377" cy="3850055"/>
            <a:chOff x="0" y="0"/>
            <a:chExt cx="3384376" cy="3850053"/>
          </a:xfrm>
        </p:grpSpPr>
        <p:sp>
          <p:nvSpPr>
            <p:cNvPr id="830" name="Shape 830"/>
            <p:cNvSpPr/>
            <p:nvPr/>
          </p:nvSpPr>
          <p:spPr>
            <a:xfrm>
              <a:off x="0" y="0"/>
              <a:ext cx="3384376" cy="3850053"/>
            </a:xfrm>
            <a:prstGeom prst="rect">
              <a:avLst/>
            </a:prstGeom>
            <a:noFill/>
            <a:ln w="19050" cap="flat">
              <a:solidFill>
                <a:srgbClr val="CACED0"/>
              </a:solidFill>
              <a:prstDash val="solid"/>
              <a:round/>
            </a:ln>
            <a:effectLst/>
          </p:spPr>
          <p:txBody>
            <a:bodyPr wrap="square" lIns="45719" tIns="45719" rIns="45719" bIns="45719" numCol="1" anchor="t">
              <a:noAutofit/>
            </a:bodyPr>
            <a:lstStyle/>
            <a:p>
              <a:pPr defTabSz="914400">
                <a:defRPr sz="1400" b="1">
                  <a:latin typeface="+mn-lt"/>
                  <a:ea typeface="+mn-ea"/>
                  <a:cs typeface="+mn-cs"/>
                  <a:sym typeface="Arial"/>
                </a:defRPr>
              </a:pPr>
              <a:endParaRPr lang="pl-PL"/>
            </a:p>
          </p:txBody>
        </p:sp>
        <p:sp>
          <p:nvSpPr>
            <p:cNvPr id="831" name="Shape 831"/>
            <p:cNvSpPr/>
            <p:nvPr/>
          </p:nvSpPr>
          <p:spPr>
            <a:xfrm>
              <a:off x="0" y="0"/>
              <a:ext cx="3384376" cy="224676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marL="342900" indent="-342900" defTabSz="914400">
                <a:buSzPct val="100000"/>
                <a:buAutoNum type="arabicPeriod"/>
                <a:defRPr sz="1400" b="1">
                  <a:latin typeface="+mn-lt"/>
                  <a:ea typeface="+mn-ea"/>
                  <a:cs typeface="+mn-cs"/>
                  <a:sym typeface="Arial"/>
                </a:defRPr>
              </a:pPr>
              <a:r>
                <a:rPr lang="pl-PL" sz="1400" b="1" dirty="0">
                  <a:solidFill>
                    <a:schemeClr val="tx1"/>
                  </a:solidFill>
                  <a:sym typeface="Arial"/>
                </a:rPr>
                <a:t>Niewystarczająca współpraca z PZHK oraz hodowcami i właścicielami koni mająca na celu rozbudowę bazy koni sportowych i podniesienia ich jakości</a:t>
              </a:r>
            </a:p>
            <a:p>
              <a:pPr marL="342900" indent="-342900" defTabSz="914400">
                <a:buSzPct val="100000"/>
                <a:buAutoNum type="arabicPeriod"/>
                <a:defRPr sz="1400" b="1">
                  <a:latin typeface="+mn-lt"/>
                  <a:ea typeface="+mn-ea"/>
                  <a:cs typeface="+mn-cs"/>
                  <a:sym typeface="Arial"/>
                </a:defRPr>
              </a:pPr>
              <a:r>
                <a:rPr lang="pl-PL" sz="1400" b="1" dirty="0">
                  <a:solidFill>
                    <a:schemeClr val="tx1"/>
                  </a:solidFill>
                  <a:sym typeface="Arial"/>
                </a:rPr>
                <a:t>Brak wspólnej strategii PZJ i PZHK wobec władz Państwowych</a:t>
              </a:r>
            </a:p>
            <a:p>
              <a:pPr marL="342900" indent="-342900" defTabSz="914400">
                <a:buSzPct val="100000"/>
                <a:buAutoNum type="arabicPeriod"/>
                <a:defRPr sz="1400" b="1">
                  <a:latin typeface="+mn-lt"/>
                  <a:ea typeface="+mn-ea"/>
                  <a:cs typeface="+mn-cs"/>
                  <a:sym typeface="Arial"/>
                </a:defRPr>
              </a:pPr>
              <a:r>
                <a:rPr lang="pl-PL" sz="1400" b="1" dirty="0">
                  <a:solidFill>
                    <a:schemeClr val="tx1"/>
                  </a:solidFill>
                  <a:latin typeface="Arial" panose="020B0604020202020204" pitchFamily="34" charset="0"/>
                  <a:ea typeface="Calibri"/>
                  <a:cs typeface="Arial" panose="020B0604020202020204" pitchFamily="34" charset="0"/>
                  <a:sym typeface="Arial"/>
                </a:rPr>
                <a:t>Spadek prestiżu zawodów jeździeckich Mistrzostwa Polski Młodych Koni</a:t>
              </a:r>
              <a:endParaRPr lang="pl-PL" sz="1400" dirty="0">
                <a:solidFill>
                  <a:schemeClr val="tx1"/>
                </a:solidFill>
                <a:latin typeface="Arial" panose="020B0604020202020204" pitchFamily="34" charset="0"/>
                <a:ea typeface="Calibri"/>
                <a:cs typeface="Arial" panose="020B0604020202020204" pitchFamily="34" charset="0"/>
                <a:sym typeface="Calibri"/>
              </a:endParaRPr>
            </a:p>
          </p:txBody>
        </p:sp>
      </p:grpSp>
      <p:grpSp>
        <p:nvGrpSpPr>
          <p:cNvPr id="835" name="Group 835"/>
          <p:cNvGrpSpPr/>
          <p:nvPr/>
        </p:nvGrpSpPr>
        <p:grpSpPr>
          <a:xfrm>
            <a:off x="695400" y="1912187"/>
            <a:ext cx="3384377" cy="369330"/>
            <a:chOff x="0" y="-4645"/>
            <a:chExt cx="3384376" cy="369329"/>
          </a:xfrm>
        </p:grpSpPr>
        <p:sp>
          <p:nvSpPr>
            <p:cNvPr id="833" name="Shape 833"/>
            <p:cNvSpPr/>
            <p:nvPr/>
          </p:nvSpPr>
          <p:spPr>
            <a:xfrm>
              <a:off x="0" y="-1"/>
              <a:ext cx="3384376" cy="360042"/>
            </a:xfrm>
            <a:prstGeom prst="rect">
              <a:avLst/>
            </a:prstGeom>
            <a:noFill/>
            <a:ln w="25400" cap="flat">
              <a:solidFill>
                <a:srgbClr val="FF0000"/>
              </a:solidFill>
              <a:prstDash val="solid"/>
              <a:round/>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lang="pl-PL"/>
            </a:p>
          </p:txBody>
        </p:sp>
        <p:sp>
          <p:nvSpPr>
            <p:cNvPr id="834" name="Shape 834"/>
            <p:cNvSpPr/>
            <p:nvPr/>
          </p:nvSpPr>
          <p:spPr>
            <a:xfrm>
              <a:off x="0" y="-4645"/>
              <a:ext cx="3384376" cy="3693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b="1">
                  <a:latin typeface="Calibri"/>
                  <a:ea typeface="Calibri"/>
                  <a:cs typeface="Calibri"/>
                  <a:sym typeface="Calibri"/>
                </a:defRPr>
              </a:lvl1pPr>
            </a:lstStyle>
            <a:p>
              <a:r>
                <a:rPr lang="pl-PL" dirty="0">
                  <a:latin typeface="Corbel"/>
                  <a:ea typeface="Corbel"/>
                  <a:cs typeface="Corbel"/>
                  <a:sym typeface="Corbel"/>
                </a:rPr>
                <a:t>Diagnoza sytuacji / możliwości</a:t>
              </a:r>
            </a:p>
          </p:txBody>
        </p:sp>
      </p:grpSp>
      <p:grpSp>
        <p:nvGrpSpPr>
          <p:cNvPr id="838" name="Group 838"/>
          <p:cNvGrpSpPr/>
          <p:nvPr/>
        </p:nvGrpSpPr>
        <p:grpSpPr>
          <a:xfrm>
            <a:off x="4367807" y="2348880"/>
            <a:ext cx="7128794" cy="3850055"/>
            <a:chOff x="0" y="0"/>
            <a:chExt cx="7128792" cy="3850053"/>
          </a:xfrm>
        </p:grpSpPr>
        <p:sp>
          <p:nvSpPr>
            <p:cNvPr id="836" name="Shape 836"/>
            <p:cNvSpPr/>
            <p:nvPr/>
          </p:nvSpPr>
          <p:spPr>
            <a:xfrm>
              <a:off x="0" y="0"/>
              <a:ext cx="7128792" cy="3850053"/>
            </a:xfrm>
            <a:prstGeom prst="rect">
              <a:avLst/>
            </a:prstGeom>
            <a:noFill/>
            <a:ln w="19050" cap="flat">
              <a:solidFill>
                <a:srgbClr val="CACED0"/>
              </a:solidFill>
              <a:prstDash val="solid"/>
              <a:round/>
            </a:ln>
            <a:effectLst/>
          </p:spPr>
          <p:txBody>
            <a:bodyPr wrap="square" lIns="45719" tIns="45719" rIns="45719" bIns="45719" numCol="1" anchor="t">
              <a:noAutofit/>
            </a:bodyPr>
            <a:lstStyle/>
            <a:p>
              <a:pPr defTabSz="914400">
                <a:defRPr>
                  <a:solidFill>
                    <a:srgbClr val="FFFFFF"/>
                  </a:solidFill>
                  <a:latin typeface="Calibri"/>
                  <a:ea typeface="Calibri"/>
                  <a:cs typeface="Calibri"/>
                  <a:sym typeface="Calibri"/>
                </a:defRPr>
              </a:pPr>
              <a:endParaRPr lang="pl-PL"/>
            </a:p>
          </p:txBody>
        </p:sp>
        <p:sp>
          <p:nvSpPr>
            <p:cNvPr id="837" name="Shape 837"/>
            <p:cNvSpPr/>
            <p:nvPr/>
          </p:nvSpPr>
          <p:spPr>
            <a:xfrm>
              <a:off x="0" y="0"/>
              <a:ext cx="7128792" cy="138499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marL="342900" indent="-342900" defTabSz="914400">
                <a:buSzPct val="100000"/>
                <a:buAutoNum type="arabicPeriod"/>
                <a:defRPr sz="1400" b="1">
                  <a:latin typeface="+mn-lt"/>
                  <a:ea typeface="+mn-ea"/>
                  <a:cs typeface="+mn-cs"/>
                  <a:sym typeface="Arial"/>
                </a:defRPr>
              </a:pPr>
              <a:r>
                <a:rPr lang="pl-PL" sz="1400" b="1" dirty="0">
                  <a:solidFill>
                    <a:schemeClr val="tx1"/>
                  </a:solidFill>
                  <a:sym typeface="Arial"/>
                </a:rPr>
                <a:t>Wspólna reprezentacja PZJ i PZHK wobec władz Państwowych</a:t>
              </a:r>
            </a:p>
            <a:p>
              <a:pPr marL="342900" indent="-342900" defTabSz="914400">
                <a:buSzPct val="100000"/>
                <a:buAutoNum type="arabicPeriod"/>
                <a:defRPr sz="1400" b="1">
                  <a:latin typeface="+mn-lt"/>
                  <a:ea typeface="+mn-ea"/>
                  <a:cs typeface="+mn-cs"/>
                  <a:sym typeface="Arial"/>
                </a:defRPr>
              </a:pPr>
              <a:r>
                <a:rPr lang="pl-PL" sz="1400" b="1" dirty="0">
                  <a:solidFill>
                    <a:schemeClr val="tx1"/>
                  </a:solidFill>
                  <a:sym typeface="Arial"/>
                </a:rPr>
                <a:t>Opracowanie strategii współpracy z PZHK oraz hodowcami i właścicielami koni</a:t>
              </a:r>
              <a:endParaRPr lang="pl-PL" dirty="0">
                <a:solidFill>
                  <a:schemeClr val="tx1"/>
                </a:solidFill>
                <a:latin typeface="Calibri"/>
                <a:ea typeface="Calibri"/>
                <a:cs typeface="Calibri"/>
                <a:sym typeface="Calibri"/>
              </a:endParaRPr>
            </a:p>
            <a:p>
              <a:pPr marL="342900" indent="-342900" defTabSz="914400">
                <a:buSzPct val="100000"/>
                <a:buAutoNum type="arabicPeriod"/>
                <a:defRPr sz="1400" b="1">
                  <a:latin typeface="+mn-lt"/>
                  <a:ea typeface="+mn-ea"/>
                  <a:cs typeface="+mn-cs"/>
                  <a:sym typeface="Arial"/>
                </a:defRPr>
              </a:pPr>
              <a:r>
                <a:rPr lang="pl-PL" sz="1400" b="1" dirty="0">
                  <a:solidFill>
                    <a:schemeClr val="tx1"/>
                  </a:solidFill>
                  <a:sym typeface="Arial"/>
                </a:rPr>
                <a:t>Ścisła współpraca z największymi prywatnymi hodowcami</a:t>
              </a:r>
            </a:p>
            <a:p>
              <a:pPr marL="342900" indent="-342900" defTabSz="914400">
                <a:buSzPct val="100000"/>
                <a:buAutoNum type="arabicPeriod"/>
                <a:defRPr sz="1400" b="1">
                  <a:latin typeface="+mn-lt"/>
                  <a:ea typeface="+mn-ea"/>
                  <a:cs typeface="+mn-cs"/>
                  <a:sym typeface="Arial"/>
                </a:defRPr>
              </a:pPr>
              <a:r>
                <a:rPr lang="pl-PL" sz="1400" b="1" dirty="0">
                  <a:solidFill>
                    <a:schemeClr val="tx1"/>
                  </a:solidFill>
                  <a:sym typeface="Arial"/>
                </a:rPr>
                <a:t>Podjęcie inicjatywy  współpracy z Ministerstwem Rolnictwa i Rozwoju Wsi w obszarze  promowania hodowli koni sportowych.</a:t>
              </a:r>
            </a:p>
            <a:p>
              <a:pPr marL="342900" indent="-342900" defTabSz="914400">
                <a:buSzPct val="100000"/>
                <a:buAutoNum type="arabicPeriod"/>
                <a:defRPr sz="1400" b="1">
                  <a:latin typeface="+mn-lt"/>
                  <a:ea typeface="+mn-ea"/>
                  <a:cs typeface="+mn-cs"/>
                  <a:sym typeface="Arial"/>
                </a:defRPr>
              </a:pPr>
              <a:r>
                <a:rPr lang="pl-PL" sz="1400" b="1" dirty="0">
                  <a:solidFill>
                    <a:srgbClr val="FFFFFF"/>
                  </a:solidFill>
                  <a:latin typeface="Calibri"/>
                  <a:ea typeface="Calibri"/>
                  <a:cs typeface="Calibri"/>
                  <a:sym typeface="Arial"/>
                </a:rPr>
                <a:t> podjęcie </a:t>
              </a:r>
              <a:endParaRPr lang="pl-PL" dirty="0">
                <a:solidFill>
                  <a:srgbClr val="FFFFFF"/>
                </a:solidFill>
                <a:latin typeface="Calibri"/>
                <a:ea typeface="Calibri"/>
                <a:cs typeface="Calibri"/>
                <a:sym typeface="Calibri"/>
              </a:endParaRPr>
            </a:p>
          </p:txBody>
        </p:sp>
      </p:grpSp>
      <p:grpSp>
        <p:nvGrpSpPr>
          <p:cNvPr id="841" name="Group 841"/>
          <p:cNvGrpSpPr/>
          <p:nvPr/>
        </p:nvGrpSpPr>
        <p:grpSpPr>
          <a:xfrm>
            <a:off x="4367807" y="1912187"/>
            <a:ext cx="7128794" cy="369330"/>
            <a:chOff x="0" y="-4645"/>
            <a:chExt cx="7128792" cy="369329"/>
          </a:xfrm>
        </p:grpSpPr>
        <p:sp>
          <p:nvSpPr>
            <p:cNvPr id="839" name="Shape 839"/>
            <p:cNvSpPr/>
            <p:nvPr/>
          </p:nvSpPr>
          <p:spPr>
            <a:xfrm>
              <a:off x="0" y="-1"/>
              <a:ext cx="7128792" cy="360042"/>
            </a:xfrm>
            <a:prstGeom prst="rect">
              <a:avLst/>
            </a:prstGeom>
            <a:noFill/>
            <a:ln w="25400" cap="flat">
              <a:solidFill>
                <a:srgbClr val="00B050"/>
              </a:solidFill>
              <a:prstDash val="solid"/>
              <a:round/>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lang="pl-PL"/>
            </a:p>
          </p:txBody>
        </p:sp>
        <p:sp>
          <p:nvSpPr>
            <p:cNvPr id="840" name="Shape 840"/>
            <p:cNvSpPr/>
            <p:nvPr/>
          </p:nvSpPr>
          <p:spPr>
            <a:xfrm>
              <a:off x="0" y="-4645"/>
              <a:ext cx="7128792" cy="3693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b="1">
                  <a:latin typeface="Calibri"/>
                  <a:ea typeface="Calibri"/>
                  <a:cs typeface="Calibri"/>
                  <a:sym typeface="Calibri"/>
                </a:defRPr>
              </a:lvl1pPr>
            </a:lstStyle>
            <a:p>
              <a:r>
                <a:rPr lang="pl-PL"/>
                <a:t>Propozycja działań</a:t>
              </a:r>
            </a:p>
          </p:txBody>
        </p:sp>
      </p:grpSp>
      <p:sp>
        <p:nvSpPr>
          <p:cNvPr id="18" name="Shape 330">
            <a:extLst>
              <a:ext uri="{FF2B5EF4-FFF2-40B4-BE49-F238E27FC236}">
                <a16:creationId xmlns:a16="http://schemas.microsoft.com/office/drawing/2014/main" id="{52F46C9D-694A-4963-9442-3E402044D29D}"/>
              </a:ext>
            </a:extLst>
          </p:cNvPr>
          <p:cNvSpPr/>
          <p:nvPr/>
        </p:nvSpPr>
        <p:spPr>
          <a:xfrm>
            <a:off x="609600" y="6610424"/>
            <a:ext cx="7920002" cy="24622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defTabSz="914400">
              <a:defRPr sz="1000">
                <a:solidFill>
                  <a:srgbClr val="888888"/>
                </a:solidFill>
                <a:latin typeface="Arial Narrow"/>
                <a:ea typeface="Arial Narrow"/>
                <a:cs typeface="Arial Narrow"/>
                <a:sym typeface="Arial Narrow"/>
              </a:defRPr>
            </a:lvl1pPr>
          </a:lstStyle>
          <a:p>
            <a:r>
              <a:rPr lang="pl-PL" dirty="0"/>
              <a:t>Strategia Rozwoju Polskiego Jeździectwa 2021-2025 | Wrzesień 2021 r.</a:t>
            </a:r>
          </a:p>
        </p:txBody>
      </p:sp>
    </p:spTree>
    <p:extLst>
      <p:ext uri="{BB962C8B-B14F-4D97-AF65-F5344CB8AC3E}">
        <p14:creationId xmlns:p14="http://schemas.microsoft.com/office/powerpoint/2010/main" val="2708910043"/>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Shape 331"/>
          <p:cNvSpPr>
            <a:spLocks noGrp="1"/>
          </p:cNvSpPr>
          <p:nvPr>
            <p:ph type="sldNum" sz="quarter" idx="2"/>
          </p:nvPr>
        </p:nvSpPr>
        <p:spPr>
          <a:xfrm>
            <a:off x="11419537" y="6415804"/>
            <a:ext cx="162863" cy="246221"/>
          </a:xfrm>
          <a:prstGeom prst="rect">
            <a:avLst/>
          </a:prstGeom>
          <a:extLst>
            <a:ext uri="{C572A759-6A51-4108-AA02-DFA0A04FC94B}">
              <ma14:wrappingTextBoxFlag xmlns:ma14="http://schemas.microsoft.com/office/mac/drawingml/2011/main" xmlns="" val="1"/>
            </a:ext>
          </a:extLst>
        </p:spPr>
        <p:txBody>
          <a:bodyPr/>
          <a:lstStyle>
            <a:lvl1pPr defTabSz="914400"/>
          </a:lstStyle>
          <a:p>
            <a:fld id="{86CB4B4D-7CA3-9044-876B-883B54F8677D}" type="slidenum">
              <a:rPr lang="pl-PL"/>
              <a:t>3</a:t>
            </a:fld>
            <a:endParaRPr lang="pl-PL"/>
          </a:p>
        </p:txBody>
      </p:sp>
      <p:sp>
        <p:nvSpPr>
          <p:cNvPr id="332" name="Shape 332"/>
          <p:cNvSpPr>
            <a:spLocks noGrp="1"/>
          </p:cNvSpPr>
          <p:nvPr>
            <p:ph type="title"/>
          </p:nvPr>
        </p:nvSpPr>
        <p:spPr>
          <a:xfrm>
            <a:off x="609600" y="274638"/>
            <a:ext cx="10972800" cy="778099"/>
          </a:xfrm>
          <a:prstGeom prst="rect">
            <a:avLst/>
          </a:prstGeom>
        </p:spPr>
        <p:txBody>
          <a:bodyPr>
            <a:noAutofit/>
          </a:bodyPr>
          <a:lstStyle/>
          <a:p>
            <a:r>
              <a:rPr lang="pl-PL" sz="2800" dirty="0"/>
              <a:t>Diagnoza sytuacji będąca podstawą do przygotowania nowej strategii na lata 2021 - 2025</a:t>
            </a:r>
          </a:p>
        </p:txBody>
      </p:sp>
      <p:sp>
        <p:nvSpPr>
          <p:cNvPr id="333" name="Shape 333"/>
          <p:cNvSpPr>
            <a:spLocks noGrp="1"/>
          </p:cNvSpPr>
          <p:nvPr>
            <p:ph type="body" sz="quarter" idx="1"/>
          </p:nvPr>
        </p:nvSpPr>
        <p:spPr>
          <a:xfrm>
            <a:off x="609600" y="1052736"/>
            <a:ext cx="11175034" cy="400111"/>
          </a:xfrm>
          <a:prstGeom prst="rect">
            <a:avLst/>
          </a:prstGeom>
        </p:spPr>
        <p:txBody>
          <a:bodyPr>
            <a:normAutofit/>
          </a:bodyPr>
          <a:lstStyle/>
          <a:p>
            <a:r>
              <a:rPr lang="pl-PL" dirty="0"/>
              <a:t>Realizacja strategii wymaga zmian organizacyjnych i pozyskania nowych kompetencji w PZJ</a:t>
            </a:r>
          </a:p>
        </p:txBody>
      </p:sp>
      <p:grpSp>
        <p:nvGrpSpPr>
          <p:cNvPr id="336" name="Group 336"/>
          <p:cNvGrpSpPr/>
          <p:nvPr/>
        </p:nvGrpSpPr>
        <p:grpSpPr>
          <a:xfrm>
            <a:off x="695398" y="1555530"/>
            <a:ext cx="3505011" cy="4893645"/>
            <a:chOff x="-1" y="0"/>
            <a:chExt cx="3672410" cy="4647032"/>
          </a:xfrm>
        </p:grpSpPr>
        <p:sp>
          <p:nvSpPr>
            <p:cNvPr id="334" name="Shape 334"/>
            <p:cNvSpPr/>
            <p:nvPr/>
          </p:nvSpPr>
          <p:spPr>
            <a:xfrm>
              <a:off x="-1" y="0"/>
              <a:ext cx="3672410" cy="4622502"/>
            </a:xfrm>
            <a:prstGeom prst="rect">
              <a:avLst/>
            </a:prstGeom>
            <a:noFill/>
            <a:ln w="19050" cap="flat">
              <a:solidFill>
                <a:srgbClr val="CACED0"/>
              </a:solidFill>
              <a:prstDash val="solid"/>
              <a:round/>
            </a:ln>
            <a:effectLst/>
          </p:spPr>
          <p:txBody>
            <a:bodyPr wrap="square" lIns="45719" tIns="45719" rIns="45719" bIns="45719" numCol="1" anchor="t">
              <a:noAutofit/>
            </a:bodyPr>
            <a:lstStyle/>
            <a:p>
              <a:pPr>
                <a:defRPr>
                  <a:solidFill>
                    <a:srgbClr val="FFFFFF"/>
                  </a:solidFill>
                  <a:latin typeface="Calibri"/>
                  <a:ea typeface="Calibri"/>
                  <a:cs typeface="Calibri"/>
                  <a:sym typeface="Calibri"/>
                </a:defRPr>
              </a:pPr>
              <a:endParaRPr lang="pl-PL" sz="1300">
                <a:latin typeface="+mn-lt"/>
              </a:endParaRPr>
            </a:p>
          </p:txBody>
        </p:sp>
        <p:sp>
          <p:nvSpPr>
            <p:cNvPr id="335" name="Shape 335"/>
            <p:cNvSpPr/>
            <p:nvPr/>
          </p:nvSpPr>
          <p:spPr>
            <a:xfrm>
              <a:off x="-1" y="0"/>
              <a:ext cx="3556957" cy="464703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r>
                <a:rPr lang="pl-PL" sz="1300" b="1" dirty="0">
                  <a:latin typeface="+mn-lt"/>
                  <a:cs typeface="Calibri"/>
                </a:rPr>
                <a:t>Koncentracja na działaniach strategicznych a nie operacyjnych</a:t>
              </a:r>
            </a:p>
            <a:p>
              <a:pPr marL="92075" indent="-92075">
                <a:buFont typeface="Arial" panose="020B0604020202020204" pitchFamily="34" charset="0"/>
                <a:buChar char="•"/>
              </a:pPr>
              <a:r>
                <a:rPr lang="pl-PL" sz="1300" dirty="0">
                  <a:latin typeface="+mn-lt"/>
                  <a:cs typeface="Calibri"/>
                </a:rPr>
                <a:t>Problemem PZJ jest stosowanie modelu zarządzania </a:t>
              </a:r>
              <a:r>
                <a:rPr lang="pl-PL" sz="1300" dirty="0">
                  <a:solidFill>
                    <a:schemeClr val="tx1"/>
                  </a:solidFill>
                  <a:latin typeface="+mn-lt"/>
                  <a:cs typeface="Calibri"/>
                </a:rPr>
                <a:t>operacyjnego zamiast strategicznego. Przejawem takiego podejścia jest skupienie uwagi na realizacji zadań bieżących. Przez to celem głównym PZJ staje się zapewnienie warunków dla kontynuacji dotychczasowych działań. Pozwala to na osiągnięcie bieżącej stabilności PZJ, jednak nie wspiera ani rozwoju samego PZJ i WZJ, ani sportu, w którym związek działa.</a:t>
              </a:r>
            </a:p>
            <a:p>
              <a:pPr marL="92075" indent="-92075">
                <a:buFont typeface="Arial" panose="020B0604020202020204" pitchFamily="34" charset="0"/>
                <a:buChar char="•"/>
              </a:pPr>
              <a:endParaRPr lang="pl-PL" sz="1300" dirty="0">
                <a:solidFill>
                  <a:schemeClr val="tx1"/>
                </a:solidFill>
                <a:latin typeface="+mn-lt"/>
                <a:cs typeface="Calibri"/>
              </a:endParaRPr>
            </a:p>
            <a:p>
              <a:pPr marL="92075" indent="-92075">
                <a:buFont typeface="Arial" panose="020B0604020202020204" pitchFamily="34" charset="0"/>
                <a:buChar char="•"/>
              </a:pPr>
              <a:r>
                <a:rPr lang="pl-PL" sz="1300" dirty="0">
                  <a:solidFill>
                    <a:schemeClr val="tx1"/>
                  </a:solidFill>
                  <a:latin typeface="+mn-lt"/>
                  <a:cs typeface="Calibri"/>
                </a:rPr>
                <a:t>Konieczna jest zatem zmiana modelu zarządzenia stosowanego w PZJ z operacyjnego na strategiczny oraz pozostawienie działalności bieżącej w </a:t>
              </a:r>
              <a:r>
                <a:rPr lang="pl-PL" sz="1300" dirty="0">
                  <a:latin typeface="+mn-lt"/>
                  <a:cs typeface="Calibri"/>
                </a:rPr>
                <a:t>zakresie </a:t>
              </a:r>
              <a:r>
                <a:rPr lang="pl-PL" sz="1300" dirty="0">
                  <a:solidFill>
                    <a:schemeClr val="tx1"/>
                  </a:solidFill>
                  <a:latin typeface="+mn-lt"/>
                  <a:cs typeface="Calibri"/>
                </a:rPr>
                <a:t>obowiązków kompetentnych pracowników biura związku</a:t>
              </a:r>
              <a:r>
                <a:rPr lang="pl-PL" sz="1300" dirty="0">
                  <a:latin typeface="+mn-lt"/>
                  <a:cs typeface="Calibri"/>
                </a:rPr>
                <a:t>, a tym samym </a:t>
              </a:r>
              <a:r>
                <a:rPr lang="pl-PL" sz="1300" dirty="0">
                  <a:solidFill>
                    <a:schemeClr val="tx1"/>
                  </a:solidFill>
                  <a:latin typeface="+mn-lt"/>
                  <a:cs typeface="Calibri"/>
                </a:rPr>
                <a:t>przekierowanie zainteresowania zarządu PZJ na kwestię planowania strategicznego, rozwój i zarządzanie ryzykiem w organizacji</a:t>
              </a:r>
              <a:r>
                <a:rPr lang="pl-PL" sz="1300" b="1" dirty="0">
                  <a:solidFill>
                    <a:schemeClr val="tx1"/>
                  </a:solidFill>
                  <a:latin typeface="+mn-lt"/>
                </a:rPr>
                <a:t>.</a:t>
              </a:r>
              <a:endParaRPr lang="pl-PL" sz="1300" dirty="0">
                <a:solidFill>
                  <a:schemeClr val="tx1"/>
                </a:solidFill>
                <a:latin typeface="+mn-lt"/>
              </a:endParaRPr>
            </a:p>
          </p:txBody>
        </p:sp>
      </p:grpSp>
      <p:grpSp>
        <p:nvGrpSpPr>
          <p:cNvPr id="339" name="Group 339"/>
          <p:cNvGrpSpPr/>
          <p:nvPr/>
        </p:nvGrpSpPr>
        <p:grpSpPr>
          <a:xfrm>
            <a:off x="4286209" y="1555530"/>
            <a:ext cx="3788846" cy="4867815"/>
            <a:chOff x="-1" y="0"/>
            <a:chExt cx="3672410" cy="4622502"/>
          </a:xfrm>
        </p:grpSpPr>
        <p:sp>
          <p:nvSpPr>
            <p:cNvPr id="337" name="Shape 337"/>
            <p:cNvSpPr/>
            <p:nvPr/>
          </p:nvSpPr>
          <p:spPr>
            <a:xfrm>
              <a:off x="-1" y="0"/>
              <a:ext cx="3672410" cy="4622502"/>
            </a:xfrm>
            <a:prstGeom prst="rect">
              <a:avLst/>
            </a:prstGeom>
            <a:noFill/>
            <a:ln w="19050" cap="flat">
              <a:solidFill>
                <a:srgbClr val="CACED0"/>
              </a:solidFill>
              <a:prstDash val="solid"/>
              <a:round/>
            </a:ln>
            <a:effectLst/>
          </p:spPr>
          <p:txBody>
            <a:bodyPr wrap="square" lIns="45719" tIns="45719" rIns="45719" bIns="45719" numCol="1" anchor="t">
              <a:noAutofit/>
            </a:bodyPr>
            <a:lstStyle/>
            <a:p>
              <a:pPr>
                <a:defRPr>
                  <a:solidFill>
                    <a:srgbClr val="FFFFFF"/>
                  </a:solidFill>
                  <a:latin typeface="Calibri"/>
                  <a:ea typeface="Calibri"/>
                  <a:cs typeface="Calibri"/>
                  <a:sym typeface="Calibri"/>
                </a:defRPr>
              </a:pPr>
              <a:endParaRPr lang="pl-PL" sz="1300">
                <a:latin typeface="+mn-lt"/>
              </a:endParaRPr>
            </a:p>
          </p:txBody>
        </p:sp>
        <p:sp>
          <p:nvSpPr>
            <p:cNvPr id="338" name="Shape 338"/>
            <p:cNvSpPr/>
            <p:nvPr/>
          </p:nvSpPr>
          <p:spPr>
            <a:xfrm>
              <a:off x="-1" y="0"/>
              <a:ext cx="3672410" cy="456154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r>
                <a:rPr lang="pl-PL" sz="1300" b="1" dirty="0">
                  <a:solidFill>
                    <a:schemeClr val="tx1"/>
                  </a:solidFill>
                  <a:latin typeface="+mn-lt"/>
                  <a:cs typeface="Calibri"/>
                </a:rPr>
                <a:t>Przyjęcie Kodeksu Dobrego Zarządzania dla Polskich Związków Sportowych</a:t>
              </a:r>
            </a:p>
            <a:p>
              <a:pPr marL="92075" indent="-92075">
                <a:lnSpc>
                  <a:spcPct val="105000"/>
                </a:lnSpc>
                <a:buFont typeface="Arial" panose="020B0604020202020204" pitchFamily="34" charset="0"/>
                <a:buChar char="•"/>
              </a:pPr>
              <a:r>
                <a:rPr lang="pl-PL" sz="1300" dirty="0">
                  <a:solidFill>
                    <a:schemeClr val="tx1"/>
                  </a:solidFill>
                  <a:latin typeface="+mn-lt"/>
                  <a:ea typeface="Calibri" panose="020F0502020204030204" pitchFamily="34" charset="0"/>
                  <a:cs typeface="Calibri" panose="020F0502020204030204" pitchFamily="34" charset="0"/>
                </a:rPr>
                <a:t>PZJ zgodnie ze statutem powinien odpowiadać nie tylko za współzawodnictwo na najwyższym</a:t>
              </a:r>
              <a:r>
                <a:rPr lang="pl-PL" sz="1300" dirty="0">
                  <a:solidFill>
                    <a:schemeClr val="tx1"/>
                  </a:solidFill>
                  <a:latin typeface="+mn-lt"/>
                  <a:ea typeface="Calibri" panose="020F0502020204030204" pitchFamily="34" charset="0"/>
                  <a:cs typeface="Times New Roman" panose="02020603050405020304" pitchFamily="18" charset="0"/>
                </a:rPr>
                <a:t> </a:t>
              </a:r>
              <a:r>
                <a:rPr lang="pl-PL" sz="1300" dirty="0">
                  <a:solidFill>
                    <a:schemeClr val="tx1"/>
                  </a:solidFill>
                  <a:latin typeface="+mn-lt"/>
                  <a:ea typeface="Calibri" panose="020F0502020204030204" pitchFamily="34" charset="0"/>
                  <a:cs typeface="Calibri" panose="020F0502020204030204" pitchFamily="34" charset="0"/>
                </a:rPr>
                <a:t>poziomie (sport wyczynowy),</a:t>
              </a:r>
              <a:r>
                <a:rPr lang="pl-PL" sz="1300" b="1" dirty="0">
                  <a:solidFill>
                    <a:schemeClr val="tx1"/>
                  </a:solidFill>
                  <a:latin typeface="+mn-lt"/>
                  <a:ea typeface="Calibri" panose="020F0502020204030204" pitchFamily="34" charset="0"/>
                  <a:cs typeface="Calibri" panose="020F0502020204030204" pitchFamily="34" charset="0"/>
                </a:rPr>
                <a:t> </a:t>
              </a:r>
              <a:r>
                <a:rPr lang="pl-PL" sz="1300" dirty="0">
                  <a:solidFill>
                    <a:schemeClr val="tx1"/>
                  </a:solidFill>
                  <a:latin typeface="+mn-lt"/>
                </a:rPr>
                <a:t>ale również za rozwój sportu dzieci i młodzieży, osób niepełnosprawnych oraz  upowszechnianie i promocję jeździectwa w społeczeństwie.</a:t>
              </a:r>
            </a:p>
            <a:p>
              <a:pPr marL="92075" indent="-92075">
                <a:lnSpc>
                  <a:spcPct val="105000"/>
                </a:lnSpc>
                <a:buFont typeface="Arial" panose="020B0604020202020204" pitchFamily="34" charset="0"/>
                <a:buChar char="•"/>
              </a:pPr>
              <a:r>
                <a:rPr lang="pl-PL" sz="1300" dirty="0">
                  <a:solidFill>
                    <a:schemeClr val="tx1"/>
                  </a:solidFill>
                  <a:latin typeface="+mn-lt"/>
                  <a:ea typeface="Calibri" panose="020F0502020204030204" pitchFamily="34" charset="0"/>
                  <a:cs typeface="Calibri" panose="020F0502020204030204" pitchFamily="34" charset="0"/>
                </a:rPr>
                <a:t>Narzędziem planowania tak rozumianego sportu powinna być Strategia</a:t>
              </a:r>
              <a:r>
                <a:rPr lang="pl-PL" sz="1300" dirty="0">
                  <a:solidFill>
                    <a:schemeClr val="tx1"/>
                  </a:solidFill>
                  <a:latin typeface="+mn-lt"/>
                  <a:ea typeface="Calibri" panose="020F0502020204030204" pitchFamily="34" charset="0"/>
                  <a:cs typeface="Times New Roman" panose="02020603050405020304" pitchFamily="18" charset="0"/>
                </a:rPr>
                <a:t> R</a:t>
              </a:r>
              <a:r>
                <a:rPr lang="pl-PL" sz="1300" dirty="0">
                  <a:solidFill>
                    <a:schemeClr val="tx1"/>
                  </a:solidFill>
                  <a:latin typeface="+mn-lt"/>
                  <a:ea typeface="Calibri" panose="020F0502020204030204" pitchFamily="34" charset="0"/>
                  <a:cs typeface="Calibri" panose="020F0502020204030204" pitchFamily="34" charset="0"/>
                </a:rPr>
                <a:t>ozwoju Polskiego Jeździectwa zatwierdzona przez delegatów </a:t>
              </a:r>
              <a:r>
                <a:rPr lang="pl-PL" sz="1300" dirty="0">
                  <a:solidFill>
                    <a:schemeClr val="tx1"/>
                  </a:solidFill>
                  <a:latin typeface="+mn-lt"/>
                </a:rPr>
                <a:t>na WZD PZJ i </a:t>
              </a:r>
              <a:r>
                <a:rPr lang="pl-PL" sz="1300" dirty="0">
                  <a:solidFill>
                    <a:schemeClr val="tx1"/>
                  </a:solidFill>
                  <a:latin typeface="+mn-lt"/>
                  <a:ea typeface="Calibri" panose="020F0502020204030204" pitchFamily="34" charset="0"/>
                  <a:cs typeface="Calibri" panose="020F0502020204030204" pitchFamily="34" charset="0"/>
                </a:rPr>
                <a:t>przyjęta do realizacji przez zarząd PZJ</a:t>
              </a:r>
              <a:r>
                <a:rPr lang="pl-PL" sz="1300" dirty="0">
                  <a:solidFill>
                    <a:schemeClr val="tx1"/>
                  </a:solidFill>
                  <a:latin typeface="+mn-lt"/>
                </a:rPr>
                <a:t>.</a:t>
              </a:r>
            </a:p>
            <a:p>
              <a:pPr marL="92075" indent="-92075">
                <a:buFont typeface="Arial" panose="020B0604020202020204" pitchFamily="34" charset="0"/>
                <a:buChar char="•"/>
              </a:pPr>
              <a:r>
                <a:rPr lang="pl-PL" sz="1300" dirty="0">
                  <a:solidFill>
                    <a:schemeClr val="tx1"/>
                  </a:solidFill>
                  <a:latin typeface="+mn-lt"/>
                </a:rPr>
                <a:t>PZJ powinien zapewnić udział w planowaniu, w tym w przygotowaniu dokumentów strategicznych i konsultacji wszystkich grup interesariuszy z branży jeździeckiej.</a:t>
              </a:r>
              <a:endParaRPr lang="pl-PL" sz="1300" i="1" dirty="0">
                <a:solidFill>
                  <a:schemeClr val="tx1"/>
                </a:solidFill>
                <a:latin typeface="+mn-lt"/>
              </a:endParaRPr>
            </a:p>
            <a:p>
              <a:pPr marL="92075" indent="-92075">
                <a:buFont typeface="Arial" panose="020B0604020202020204" pitchFamily="34" charset="0"/>
                <a:buChar char="•"/>
              </a:pPr>
              <a:r>
                <a:rPr lang="pl-PL" sz="1300" dirty="0">
                  <a:solidFill>
                    <a:schemeClr val="tx1"/>
                  </a:solidFill>
                  <a:latin typeface="+mn-lt"/>
                </a:rPr>
                <a:t>PZJ jest zobowiązany do podsumowania swoich działań w drodze ewaluacji końcowej* przyjętej Strategii Rozwoju. Zostanie ona przeprowadzana po upływie perspektywy, w której dokument ten obowiązywał i stanowi jednocześnie punkt wyjścia dla prac nad strategią na lata kolejne.</a:t>
              </a:r>
              <a:endParaRPr lang="pl-PL" sz="1300" dirty="0">
                <a:solidFill>
                  <a:schemeClr val="tx1"/>
                </a:solidFill>
                <a:latin typeface="+mn-lt"/>
                <a:ea typeface="Calibri" panose="020F0502020204030204" pitchFamily="34" charset="0"/>
                <a:cs typeface="Times New Roman" panose="02020603050405020304" pitchFamily="18" charset="0"/>
              </a:endParaRPr>
            </a:p>
          </p:txBody>
        </p:sp>
      </p:grpSp>
      <p:grpSp>
        <p:nvGrpSpPr>
          <p:cNvPr id="342" name="Group 342"/>
          <p:cNvGrpSpPr/>
          <p:nvPr/>
        </p:nvGrpSpPr>
        <p:grpSpPr>
          <a:xfrm>
            <a:off x="8112223" y="1555531"/>
            <a:ext cx="3672411" cy="4893645"/>
            <a:chOff x="-1" y="0"/>
            <a:chExt cx="3672410" cy="4647033"/>
          </a:xfrm>
        </p:grpSpPr>
        <p:sp>
          <p:nvSpPr>
            <p:cNvPr id="340" name="Shape 340"/>
            <p:cNvSpPr/>
            <p:nvPr/>
          </p:nvSpPr>
          <p:spPr>
            <a:xfrm>
              <a:off x="-1" y="0"/>
              <a:ext cx="3672410" cy="4622502"/>
            </a:xfrm>
            <a:prstGeom prst="rect">
              <a:avLst/>
            </a:prstGeom>
            <a:noFill/>
            <a:ln w="19050" cap="flat">
              <a:solidFill>
                <a:srgbClr val="CACED0"/>
              </a:solidFill>
              <a:prstDash val="solid"/>
              <a:round/>
            </a:ln>
            <a:effectLst/>
          </p:spPr>
          <p:txBody>
            <a:bodyPr wrap="square" lIns="45719" tIns="45719" rIns="45719" bIns="45719" numCol="1" anchor="t">
              <a:noAutofit/>
            </a:bodyPr>
            <a:lstStyle/>
            <a:p>
              <a:pPr defTabSz="914400">
                <a:defRPr sz="1000">
                  <a:latin typeface="Calibri"/>
                  <a:ea typeface="Calibri"/>
                  <a:cs typeface="Calibri"/>
                  <a:sym typeface="Calibri"/>
                </a:defRPr>
              </a:pPr>
              <a:endParaRPr lang="pl-PL" sz="1300">
                <a:latin typeface="+mn-lt"/>
              </a:endParaRPr>
            </a:p>
          </p:txBody>
        </p:sp>
        <p:sp>
          <p:nvSpPr>
            <p:cNvPr id="341" name="Shape 341"/>
            <p:cNvSpPr/>
            <p:nvPr/>
          </p:nvSpPr>
          <p:spPr>
            <a:xfrm>
              <a:off x="-1" y="0"/>
              <a:ext cx="3672410" cy="46470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r>
                <a:rPr lang="pl-PL" sz="1300" b="1" dirty="0">
                  <a:latin typeface="+mn-lt"/>
                  <a:cs typeface="Calibri"/>
                </a:rPr>
                <a:t>Rozszerzenie kompetencji zarządu i pracowników biura PZJ oraz dostosowanie do sytuacji pandemicznej</a:t>
              </a:r>
            </a:p>
            <a:p>
              <a:pPr marL="92075" indent="-92075">
                <a:buFont typeface="Arial" panose="020B0604020202020204" pitchFamily="34" charset="0"/>
                <a:buChar char="•"/>
              </a:pPr>
              <a:r>
                <a:rPr lang="pl-PL" sz="1300" dirty="0">
                  <a:solidFill>
                    <a:srgbClr val="231F20"/>
                  </a:solidFill>
                  <a:latin typeface="+mn-lt"/>
                  <a:cs typeface="Calibri" panose="020F0502020204030204" pitchFamily="34" charset="0"/>
                </a:rPr>
                <a:t>Zakres kompetencji poszczególnych członków zarządu i biura PZJ powinien być jasno określony pod kątem odpowiedzialności za realizację poszczególnych celów strategii.</a:t>
              </a:r>
            </a:p>
            <a:p>
              <a:pPr marL="92075" indent="-92075">
                <a:buFont typeface="Arial" panose="020B0604020202020204" pitchFamily="34" charset="0"/>
                <a:buChar char="•"/>
              </a:pPr>
              <a:r>
                <a:rPr lang="pl-PL" sz="1300" dirty="0">
                  <a:solidFill>
                    <a:srgbClr val="231F20"/>
                  </a:solidFill>
                  <a:latin typeface="+mn-lt"/>
                  <a:cs typeface="Calibri" panose="020F0502020204030204" pitchFamily="34" charset="0"/>
                </a:rPr>
                <a:t>Ważne jest także zapewnienie różnorodności i nowych kompetencji wśród osób znajdujących się w zarządzie oraz biurze związku, tak aby jak </a:t>
              </a:r>
              <a:r>
                <a:rPr lang="pl-PL" sz="1300" dirty="0">
                  <a:solidFill>
                    <a:schemeClr val="tx1"/>
                  </a:solidFill>
                  <a:latin typeface="+mn-lt"/>
                  <a:cs typeface="Calibri" panose="020F0502020204030204" pitchFamily="34" charset="0"/>
                </a:rPr>
                <a:t>najpełniej reprezentowały one środowisko sportowe i całą branżę jeździecką.</a:t>
              </a:r>
            </a:p>
            <a:p>
              <a:pPr marL="92075" indent="-92075">
                <a:buFont typeface="Arial" panose="020B0604020202020204" pitchFamily="34" charset="0"/>
                <a:buChar char="•"/>
              </a:pPr>
              <a:r>
                <a:rPr lang="pl-PL" sz="1300" dirty="0">
                  <a:solidFill>
                    <a:schemeClr val="tx1"/>
                  </a:solidFill>
                  <a:latin typeface="+mn-lt"/>
                  <a:cs typeface="Calibri" panose="020F0502020204030204" pitchFamily="34" charset="0"/>
                </a:rPr>
                <a:t>Wprowadzanie do związku osób spoza środowiska sportowego, z kompetencjami zarządczymi, kierowania projektami, marketingowymi, pozyskiwania funduszy pozwoli na zmianę modelu pracy oraz zwiększenie i urozmaicenie dyskusji na spotkaniach zarządu.</a:t>
              </a:r>
            </a:p>
            <a:p>
              <a:pPr marL="92075" indent="-92075">
                <a:buFont typeface="Arial" panose="020B0604020202020204" pitchFamily="34" charset="0"/>
                <a:buChar char="•"/>
              </a:pPr>
              <a:r>
                <a:rPr lang="pl-PL" sz="1300" dirty="0">
                  <a:solidFill>
                    <a:schemeClr val="tx1"/>
                  </a:solidFill>
                  <a:latin typeface="+mn-lt"/>
                  <a:cs typeface="Calibri" panose="020F0502020204030204" pitchFamily="34" charset="0"/>
                </a:rPr>
                <a:t>Możliwość powołania do władz i biura PZJ osób, które dzięki swojemu wykształceniu i doświadczeniom zawodowym mogą wnieść </a:t>
              </a:r>
              <a:r>
                <a:rPr lang="pl-PL" sz="1300" dirty="0">
                  <a:solidFill>
                    <a:srgbClr val="231F20"/>
                  </a:solidFill>
                  <a:latin typeface="+mn-lt"/>
                  <a:cs typeface="Calibri" panose="020F0502020204030204" pitchFamily="34" charset="0"/>
                </a:rPr>
                <a:t>wiedzę </a:t>
              </a:r>
              <a:r>
                <a:rPr lang="pl-PL" sz="1300" dirty="0">
                  <a:solidFill>
                    <a:schemeClr val="tx1"/>
                  </a:solidFill>
                  <a:latin typeface="+mn-lt"/>
                  <a:cs typeface="Calibri" panose="020F0502020204030204" pitchFamily="34" charset="0"/>
                </a:rPr>
                <a:t>specjalistyczną w istotnym dla związku obszarze pomocną w realizacji strategii. </a:t>
              </a:r>
            </a:p>
          </p:txBody>
        </p:sp>
      </p:grpSp>
      <p:sp>
        <p:nvSpPr>
          <p:cNvPr id="16" name="Prostokąt 15">
            <a:extLst>
              <a:ext uri="{FF2B5EF4-FFF2-40B4-BE49-F238E27FC236}">
                <a16:creationId xmlns:a16="http://schemas.microsoft.com/office/drawing/2014/main" id="{6EA72C46-D82A-486D-BC0A-C17E9CAC8D82}"/>
              </a:ext>
            </a:extLst>
          </p:cNvPr>
          <p:cNvSpPr/>
          <p:nvPr/>
        </p:nvSpPr>
        <p:spPr>
          <a:xfrm>
            <a:off x="600364" y="6422350"/>
            <a:ext cx="6575755" cy="246219"/>
          </a:xfrm>
          <a:prstGeom prst="rect">
            <a:avLst/>
          </a:prstGeom>
          <a:solidFill>
            <a:srgbClr val="FFFFFF"/>
          </a:solidFill>
          <a:ln w="10795"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r>
              <a:rPr lang="pl-PL" sz="1000" dirty="0">
                <a:solidFill>
                  <a:srgbClr val="FF0000"/>
                </a:solidFill>
                <a:latin typeface="+mn-lt"/>
                <a:hlinkClick r:id="rId2"/>
              </a:rPr>
              <a:t>* https://www.msit.gov.pl/pl/batony/67,Kodeks-Dobrego-Zarzadzania-Dla-Polskich-Zwiazkow-Sportowych.html</a:t>
            </a:r>
            <a:r>
              <a:rPr lang="pl-PL" sz="1000" dirty="0">
                <a:solidFill>
                  <a:srgbClr val="FF0000"/>
                </a:solidFill>
                <a:latin typeface="+mn-lt"/>
              </a:rPr>
              <a:t> </a:t>
            </a:r>
          </a:p>
        </p:txBody>
      </p:sp>
      <p:sp>
        <p:nvSpPr>
          <p:cNvPr id="17" name="Shape 330">
            <a:extLst>
              <a:ext uri="{FF2B5EF4-FFF2-40B4-BE49-F238E27FC236}">
                <a16:creationId xmlns:a16="http://schemas.microsoft.com/office/drawing/2014/main" id="{1203309C-10BC-403C-8D41-66ADD9D9E713}"/>
              </a:ext>
            </a:extLst>
          </p:cNvPr>
          <p:cNvSpPr/>
          <p:nvPr/>
        </p:nvSpPr>
        <p:spPr>
          <a:xfrm>
            <a:off x="609600" y="6610424"/>
            <a:ext cx="7920002" cy="24622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defTabSz="914400">
              <a:defRPr sz="1000">
                <a:solidFill>
                  <a:srgbClr val="888888"/>
                </a:solidFill>
                <a:latin typeface="Arial Narrow"/>
                <a:ea typeface="Arial Narrow"/>
                <a:cs typeface="Arial Narrow"/>
                <a:sym typeface="Arial Narrow"/>
              </a:defRPr>
            </a:lvl1pPr>
          </a:lstStyle>
          <a:p>
            <a:r>
              <a:rPr lang="pl-PL" dirty="0"/>
              <a:t>Strategia Rozwoju Polskiego Jeździectwa 2021-2025 | Wrzesień 2021 r.</a:t>
            </a:r>
          </a:p>
        </p:txBody>
      </p:sp>
    </p:spTree>
    <p:extLst>
      <p:ext uri="{BB962C8B-B14F-4D97-AF65-F5344CB8AC3E}">
        <p14:creationId xmlns:p14="http://schemas.microsoft.com/office/powerpoint/2010/main" val="2385355028"/>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7" name="Shape 847"/>
          <p:cNvSpPr>
            <a:spLocks noGrp="1"/>
          </p:cNvSpPr>
          <p:nvPr>
            <p:ph type="sldNum" sz="quarter" idx="2"/>
          </p:nvPr>
        </p:nvSpPr>
        <p:spPr>
          <a:xfrm>
            <a:off x="11349005" y="6415804"/>
            <a:ext cx="233395" cy="246221"/>
          </a:xfrm>
          <a:prstGeom prst="rect">
            <a:avLst/>
          </a:prstGeom>
          <a:extLst>
            <a:ext uri="{C572A759-6A51-4108-AA02-DFA0A04FC94B}">
              <ma14:wrappingTextBoxFlag xmlns:ma14="http://schemas.microsoft.com/office/mac/drawingml/2011/main" xmlns="" val="1"/>
            </a:ext>
          </a:extLst>
        </p:spPr>
        <p:txBody>
          <a:bodyPr/>
          <a:lstStyle>
            <a:lvl1pPr defTabSz="914400"/>
          </a:lstStyle>
          <a:p>
            <a:fld id="{86CB4B4D-7CA3-9044-876B-883B54F8677D}" type="slidenum">
              <a:rPr lang="pl-PL"/>
              <a:t>30</a:t>
            </a:fld>
            <a:endParaRPr lang="pl-PL"/>
          </a:p>
        </p:txBody>
      </p:sp>
      <p:sp>
        <p:nvSpPr>
          <p:cNvPr id="848" name="Shape 848"/>
          <p:cNvSpPr>
            <a:spLocks noGrp="1"/>
          </p:cNvSpPr>
          <p:nvPr>
            <p:ph type="title"/>
          </p:nvPr>
        </p:nvSpPr>
        <p:spPr>
          <a:xfrm>
            <a:off x="609600" y="274638"/>
            <a:ext cx="11444748" cy="778099"/>
          </a:xfrm>
          <a:prstGeom prst="rect">
            <a:avLst/>
          </a:prstGeom>
        </p:spPr>
        <p:txBody>
          <a:bodyPr>
            <a:noAutofit/>
          </a:bodyPr>
          <a:lstStyle/>
          <a:p>
            <a:pPr defTabSz="896111">
              <a:defRPr sz="2352">
                <a:solidFill>
                  <a:srgbClr val="43B02A"/>
                </a:solidFill>
              </a:defRPr>
            </a:pPr>
            <a:r>
              <a:rPr lang="pl-PL" sz="2800" dirty="0"/>
              <a:t>Cel strategiczny 8 na lata 2021-2025</a:t>
            </a:r>
            <a:br>
              <a:rPr lang="pl-PL" sz="2800" dirty="0"/>
            </a:br>
            <a:r>
              <a:rPr lang="pl-PL" sz="2800" dirty="0">
                <a:solidFill>
                  <a:schemeClr val="tx1"/>
                </a:solidFill>
              </a:rPr>
              <a:t>Nowy długofalowy</a:t>
            </a:r>
            <a:r>
              <a:rPr lang="pl-PL" sz="2800" dirty="0">
                <a:solidFill>
                  <a:schemeClr val="tx1"/>
                </a:solidFill>
                <a:sym typeface="Calibri"/>
              </a:rPr>
              <a:t> model współpracy z PZHK i hodowcami koni </a:t>
            </a:r>
            <a:r>
              <a:rPr lang="pl-PL" sz="2800" dirty="0">
                <a:solidFill>
                  <a:schemeClr val="tx1"/>
                </a:solidFill>
              </a:rPr>
              <a:t>(2)</a:t>
            </a:r>
          </a:p>
        </p:txBody>
      </p:sp>
      <p:grpSp>
        <p:nvGrpSpPr>
          <p:cNvPr id="852" name="Group 852"/>
          <p:cNvGrpSpPr/>
          <p:nvPr/>
        </p:nvGrpSpPr>
        <p:grpSpPr>
          <a:xfrm>
            <a:off x="695400" y="2348881"/>
            <a:ext cx="3384377" cy="1328132"/>
            <a:chOff x="0" y="0"/>
            <a:chExt cx="3384376" cy="1328130"/>
          </a:xfrm>
        </p:grpSpPr>
        <p:sp>
          <p:nvSpPr>
            <p:cNvPr id="850" name="Shape 850"/>
            <p:cNvSpPr/>
            <p:nvPr/>
          </p:nvSpPr>
          <p:spPr>
            <a:xfrm>
              <a:off x="0" y="0"/>
              <a:ext cx="3384376" cy="1328130"/>
            </a:xfrm>
            <a:prstGeom prst="rect">
              <a:avLst/>
            </a:prstGeom>
            <a:noFill/>
            <a:ln w="19050" cap="flat">
              <a:solidFill>
                <a:srgbClr val="CACED0"/>
              </a:solidFill>
              <a:prstDash val="solid"/>
              <a:round/>
            </a:ln>
            <a:effectLst/>
          </p:spPr>
          <p:txBody>
            <a:bodyPr wrap="square" lIns="45719" tIns="45719" rIns="45719" bIns="45719" numCol="1" anchor="t">
              <a:noAutofit/>
            </a:bodyPr>
            <a:lstStyle/>
            <a:p>
              <a:pPr defTabSz="914400">
                <a:defRPr>
                  <a:solidFill>
                    <a:srgbClr val="FFFFFF"/>
                  </a:solidFill>
                  <a:latin typeface="Calibri"/>
                  <a:ea typeface="Calibri"/>
                  <a:cs typeface="Calibri"/>
                  <a:sym typeface="Calibri"/>
                </a:defRPr>
              </a:pPr>
              <a:endParaRPr lang="pl-PL"/>
            </a:p>
          </p:txBody>
        </p:sp>
        <p:sp>
          <p:nvSpPr>
            <p:cNvPr id="851" name="Shape 851"/>
            <p:cNvSpPr/>
            <p:nvPr/>
          </p:nvSpPr>
          <p:spPr>
            <a:xfrm>
              <a:off x="0" y="0"/>
              <a:ext cx="3384376" cy="30777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marL="342900" indent="-342900" defTabSz="914400">
                <a:buSzPct val="100000"/>
                <a:buAutoNum type="arabicPeriod"/>
                <a:defRPr sz="1400" b="1">
                  <a:latin typeface="+mn-lt"/>
                  <a:ea typeface="+mn-ea"/>
                  <a:cs typeface="+mn-cs"/>
                  <a:sym typeface="Arial"/>
                </a:defRPr>
              </a:pPr>
              <a:r>
                <a:rPr lang="pl-PL" dirty="0"/>
                <a:t>Prezes Zarządu</a:t>
              </a:r>
            </a:p>
          </p:txBody>
        </p:sp>
      </p:grpSp>
      <p:grpSp>
        <p:nvGrpSpPr>
          <p:cNvPr id="855" name="Group 855"/>
          <p:cNvGrpSpPr/>
          <p:nvPr/>
        </p:nvGrpSpPr>
        <p:grpSpPr>
          <a:xfrm>
            <a:off x="695400" y="1912187"/>
            <a:ext cx="3384377" cy="369330"/>
            <a:chOff x="0" y="-4645"/>
            <a:chExt cx="3384376" cy="369329"/>
          </a:xfrm>
        </p:grpSpPr>
        <p:sp>
          <p:nvSpPr>
            <p:cNvPr id="853" name="Shape 853"/>
            <p:cNvSpPr/>
            <p:nvPr/>
          </p:nvSpPr>
          <p:spPr>
            <a:xfrm>
              <a:off x="0" y="-1"/>
              <a:ext cx="3384376" cy="360042"/>
            </a:xfrm>
            <a:prstGeom prst="rect">
              <a:avLst/>
            </a:prstGeom>
            <a:noFill/>
            <a:ln w="25400" cap="flat">
              <a:solidFill>
                <a:srgbClr val="0070C0"/>
              </a:solidFill>
              <a:prstDash val="solid"/>
              <a:round/>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lang="pl-PL"/>
            </a:p>
          </p:txBody>
        </p:sp>
        <p:sp>
          <p:nvSpPr>
            <p:cNvPr id="854" name="Shape 854"/>
            <p:cNvSpPr/>
            <p:nvPr/>
          </p:nvSpPr>
          <p:spPr>
            <a:xfrm>
              <a:off x="0" y="-4645"/>
              <a:ext cx="3384376" cy="3693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b="1">
                  <a:latin typeface="Calibri"/>
                  <a:ea typeface="Calibri"/>
                  <a:cs typeface="Calibri"/>
                  <a:sym typeface="Calibri"/>
                </a:defRPr>
              </a:lvl1pPr>
            </a:lstStyle>
            <a:p>
              <a:r>
                <a:rPr lang="pl-PL"/>
                <a:t>Osoby odpowiedzialne</a:t>
              </a:r>
            </a:p>
          </p:txBody>
        </p:sp>
      </p:grpSp>
      <p:grpSp>
        <p:nvGrpSpPr>
          <p:cNvPr id="858" name="Group 858"/>
          <p:cNvGrpSpPr/>
          <p:nvPr/>
        </p:nvGrpSpPr>
        <p:grpSpPr>
          <a:xfrm>
            <a:off x="4367807" y="2348880"/>
            <a:ext cx="3384378" cy="3850055"/>
            <a:chOff x="0" y="0"/>
            <a:chExt cx="3384376" cy="3850053"/>
          </a:xfrm>
        </p:grpSpPr>
        <p:sp>
          <p:nvSpPr>
            <p:cNvPr id="856" name="Shape 856"/>
            <p:cNvSpPr/>
            <p:nvPr/>
          </p:nvSpPr>
          <p:spPr>
            <a:xfrm>
              <a:off x="0" y="0"/>
              <a:ext cx="3384376" cy="3850053"/>
            </a:xfrm>
            <a:prstGeom prst="rect">
              <a:avLst/>
            </a:prstGeom>
            <a:noFill/>
            <a:ln w="19050" cap="flat">
              <a:solidFill>
                <a:srgbClr val="CACED0"/>
              </a:solidFill>
              <a:prstDash val="solid"/>
              <a:round/>
            </a:ln>
            <a:effectLst/>
          </p:spPr>
          <p:txBody>
            <a:bodyPr wrap="square" lIns="45719" tIns="45719" rIns="45719" bIns="45719" numCol="1" anchor="t">
              <a:noAutofit/>
            </a:bodyPr>
            <a:lstStyle/>
            <a:p>
              <a:pPr defTabSz="914400">
                <a:defRPr>
                  <a:solidFill>
                    <a:srgbClr val="FFFFFF"/>
                  </a:solidFill>
                  <a:latin typeface="Calibri"/>
                  <a:ea typeface="Calibri"/>
                  <a:cs typeface="Calibri"/>
                  <a:sym typeface="Calibri"/>
                </a:defRPr>
              </a:pPr>
              <a:endParaRPr lang="pl-PL"/>
            </a:p>
          </p:txBody>
        </p:sp>
        <p:sp>
          <p:nvSpPr>
            <p:cNvPr id="857" name="Shape 857"/>
            <p:cNvSpPr/>
            <p:nvPr/>
          </p:nvSpPr>
          <p:spPr>
            <a:xfrm>
              <a:off x="0" y="0"/>
              <a:ext cx="3384376" cy="30777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marL="342900" indent="-342900" defTabSz="914400">
                <a:buSzPct val="100000"/>
                <a:buAutoNum type="arabicPeriod"/>
                <a:defRPr sz="1400" b="1">
                  <a:latin typeface="+mn-lt"/>
                  <a:ea typeface="+mn-ea"/>
                  <a:cs typeface="+mn-cs"/>
                  <a:sym typeface="Arial"/>
                </a:defRPr>
              </a:lvl1pPr>
            </a:lstStyle>
            <a:p>
              <a:r>
                <a:rPr lang="pl-PL" dirty="0"/>
                <a:t>Brak modelu i strategii współpracy</a:t>
              </a:r>
            </a:p>
          </p:txBody>
        </p:sp>
      </p:grpSp>
      <p:grpSp>
        <p:nvGrpSpPr>
          <p:cNvPr id="861" name="Group 861"/>
          <p:cNvGrpSpPr/>
          <p:nvPr/>
        </p:nvGrpSpPr>
        <p:grpSpPr>
          <a:xfrm>
            <a:off x="4367807" y="1912187"/>
            <a:ext cx="3384378" cy="369330"/>
            <a:chOff x="0" y="-4645"/>
            <a:chExt cx="3384376" cy="369329"/>
          </a:xfrm>
        </p:grpSpPr>
        <p:sp>
          <p:nvSpPr>
            <p:cNvPr id="859" name="Shape 859"/>
            <p:cNvSpPr/>
            <p:nvPr/>
          </p:nvSpPr>
          <p:spPr>
            <a:xfrm>
              <a:off x="0" y="-1"/>
              <a:ext cx="3384376" cy="360042"/>
            </a:xfrm>
            <a:prstGeom prst="rect">
              <a:avLst/>
            </a:prstGeom>
            <a:noFill/>
            <a:ln w="25400" cap="flat">
              <a:solidFill>
                <a:srgbClr val="FFC000"/>
              </a:solidFill>
              <a:prstDash val="solid"/>
              <a:round/>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lang="pl-PL"/>
            </a:p>
          </p:txBody>
        </p:sp>
        <p:sp>
          <p:nvSpPr>
            <p:cNvPr id="860" name="Shape 860"/>
            <p:cNvSpPr/>
            <p:nvPr/>
          </p:nvSpPr>
          <p:spPr>
            <a:xfrm>
              <a:off x="0" y="-4645"/>
              <a:ext cx="3384376" cy="3693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b="1">
                  <a:latin typeface="Calibri"/>
                  <a:ea typeface="Calibri"/>
                  <a:cs typeface="Calibri"/>
                  <a:sym typeface="Calibri"/>
                </a:defRPr>
              </a:lvl1pPr>
            </a:lstStyle>
            <a:p>
              <a:r>
                <a:rPr lang="pl-PL" dirty="0"/>
                <a:t>Stan wyjściowy 2020</a:t>
              </a:r>
            </a:p>
          </p:txBody>
        </p:sp>
      </p:grpSp>
      <p:grpSp>
        <p:nvGrpSpPr>
          <p:cNvPr id="864" name="Group 864"/>
          <p:cNvGrpSpPr/>
          <p:nvPr/>
        </p:nvGrpSpPr>
        <p:grpSpPr>
          <a:xfrm>
            <a:off x="8112224" y="2348880"/>
            <a:ext cx="3384378" cy="3850055"/>
            <a:chOff x="0" y="0"/>
            <a:chExt cx="3384376" cy="3850053"/>
          </a:xfrm>
        </p:grpSpPr>
        <p:sp>
          <p:nvSpPr>
            <p:cNvPr id="862" name="Shape 862"/>
            <p:cNvSpPr/>
            <p:nvPr/>
          </p:nvSpPr>
          <p:spPr>
            <a:xfrm>
              <a:off x="0" y="0"/>
              <a:ext cx="3384376" cy="3850053"/>
            </a:xfrm>
            <a:prstGeom prst="rect">
              <a:avLst/>
            </a:prstGeom>
            <a:noFill/>
            <a:ln w="19050" cap="flat">
              <a:solidFill>
                <a:srgbClr val="CACED0"/>
              </a:solidFill>
              <a:prstDash val="solid"/>
              <a:round/>
            </a:ln>
            <a:effectLst/>
          </p:spPr>
          <p:txBody>
            <a:bodyPr wrap="square" lIns="45719" tIns="45719" rIns="45719" bIns="45719" numCol="1" anchor="t">
              <a:noAutofit/>
            </a:bodyPr>
            <a:lstStyle/>
            <a:p>
              <a:pPr defTabSz="914400">
                <a:defRPr>
                  <a:solidFill>
                    <a:srgbClr val="FFFFFF"/>
                  </a:solidFill>
                  <a:latin typeface="Calibri"/>
                  <a:ea typeface="Calibri"/>
                  <a:cs typeface="Calibri"/>
                  <a:sym typeface="Calibri"/>
                </a:defRPr>
              </a:pPr>
              <a:endParaRPr lang="pl-PL"/>
            </a:p>
          </p:txBody>
        </p:sp>
        <p:sp>
          <p:nvSpPr>
            <p:cNvPr id="863" name="Shape 863"/>
            <p:cNvSpPr/>
            <p:nvPr/>
          </p:nvSpPr>
          <p:spPr>
            <a:xfrm>
              <a:off x="0" y="0"/>
              <a:ext cx="3384376" cy="52321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marL="342900" indent="-342900" defTabSz="914400">
                <a:buSzPct val="100000"/>
                <a:buAutoNum type="arabicPeriod"/>
                <a:defRPr sz="1400" b="1">
                  <a:latin typeface="+mn-lt"/>
                  <a:ea typeface="+mn-ea"/>
                  <a:cs typeface="+mn-cs"/>
                  <a:sym typeface="Arial"/>
                </a:defRPr>
              </a:lvl1pPr>
            </a:lstStyle>
            <a:p>
              <a:pPr>
                <a:defRPr sz="1400" b="1">
                  <a:latin typeface="+mn-lt"/>
                  <a:ea typeface="+mn-ea"/>
                  <a:cs typeface="+mn-cs"/>
                  <a:sym typeface="Arial"/>
                </a:defRPr>
              </a:pPr>
              <a:r>
                <a:rPr lang="pl-PL" dirty="0"/>
                <a:t>Przygotowana i realizowana strategia</a:t>
              </a:r>
            </a:p>
          </p:txBody>
        </p:sp>
      </p:grpSp>
      <p:grpSp>
        <p:nvGrpSpPr>
          <p:cNvPr id="867" name="Group 867"/>
          <p:cNvGrpSpPr/>
          <p:nvPr/>
        </p:nvGrpSpPr>
        <p:grpSpPr>
          <a:xfrm>
            <a:off x="8112224" y="1912187"/>
            <a:ext cx="3384378" cy="369330"/>
            <a:chOff x="0" y="-4645"/>
            <a:chExt cx="3384376" cy="369329"/>
          </a:xfrm>
        </p:grpSpPr>
        <p:sp>
          <p:nvSpPr>
            <p:cNvPr id="865" name="Shape 865"/>
            <p:cNvSpPr/>
            <p:nvPr/>
          </p:nvSpPr>
          <p:spPr>
            <a:xfrm>
              <a:off x="0" y="-1"/>
              <a:ext cx="3384376" cy="360042"/>
            </a:xfrm>
            <a:prstGeom prst="rect">
              <a:avLst/>
            </a:prstGeom>
            <a:noFill/>
            <a:ln w="25400" cap="flat">
              <a:solidFill>
                <a:srgbClr val="00B050"/>
              </a:solidFill>
              <a:prstDash val="solid"/>
              <a:round/>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lang="pl-PL"/>
            </a:p>
          </p:txBody>
        </p:sp>
        <p:sp>
          <p:nvSpPr>
            <p:cNvPr id="866" name="Shape 866"/>
            <p:cNvSpPr/>
            <p:nvPr/>
          </p:nvSpPr>
          <p:spPr>
            <a:xfrm>
              <a:off x="0" y="-4645"/>
              <a:ext cx="3384376" cy="3693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b="1">
                  <a:latin typeface="Calibri"/>
                  <a:ea typeface="Calibri"/>
                  <a:cs typeface="Calibri"/>
                  <a:sym typeface="Calibri"/>
                </a:defRPr>
              </a:lvl1pPr>
            </a:lstStyle>
            <a:p>
              <a:r>
                <a:rPr lang="pl-PL" dirty="0"/>
                <a:t>Stan docelowy 2025</a:t>
              </a:r>
            </a:p>
          </p:txBody>
        </p:sp>
      </p:grpSp>
      <p:grpSp>
        <p:nvGrpSpPr>
          <p:cNvPr id="870" name="Group 870"/>
          <p:cNvGrpSpPr/>
          <p:nvPr/>
        </p:nvGrpSpPr>
        <p:grpSpPr>
          <a:xfrm>
            <a:off x="695400" y="4336693"/>
            <a:ext cx="3384377" cy="1862242"/>
            <a:chOff x="0" y="0"/>
            <a:chExt cx="3384376" cy="1862240"/>
          </a:xfrm>
        </p:grpSpPr>
        <p:sp>
          <p:nvSpPr>
            <p:cNvPr id="868" name="Shape 868"/>
            <p:cNvSpPr/>
            <p:nvPr/>
          </p:nvSpPr>
          <p:spPr>
            <a:xfrm>
              <a:off x="0" y="0"/>
              <a:ext cx="3384376" cy="1862240"/>
            </a:xfrm>
            <a:prstGeom prst="rect">
              <a:avLst/>
            </a:prstGeom>
            <a:noFill/>
            <a:ln w="19050" cap="flat">
              <a:solidFill>
                <a:srgbClr val="CACED0"/>
              </a:solidFill>
              <a:prstDash val="solid"/>
              <a:round/>
            </a:ln>
            <a:effectLst/>
          </p:spPr>
          <p:txBody>
            <a:bodyPr wrap="square" lIns="45719" tIns="45719" rIns="45719" bIns="45719" numCol="1" anchor="t">
              <a:noAutofit/>
            </a:bodyPr>
            <a:lstStyle/>
            <a:p>
              <a:pPr defTabSz="914400">
                <a:defRPr sz="1400" b="1">
                  <a:latin typeface="+mn-lt"/>
                  <a:ea typeface="+mn-ea"/>
                  <a:cs typeface="+mn-cs"/>
                  <a:sym typeface="Arial"/>
                </a:defRPr>
              </a:pPr>
              <a:endParaRPr lang="pl-PL"/>
            </a:p>
          </p:txBody>
        </p:sp>
        <p:sp>
          <p:nvSpPr>
            <p:cNvPr id="869" name="Shape 869"/>
            <p:cNvSpPr/>
            <p:nvPr/>
          </p:nvSpPr>
          <p:spPr>
            <a:xfrm>
              <a:off x="0" y="0"/>
              <a:ext cx="3384376" cy="8309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marL="342900" indent="-342900" defTabSz="914400">
                <a:buSzPct val="100000"/>
                <a:buAutoNum type="arabicPeriod"/>
                <a:defRPr sz="1200" b="1">
                  <a:latin typeface="+mn-lt"/>
                  <a:ea typeface="+mn-ea"/>
                  <a:cs typeface="+mn-cs"/>
                  <a:sym typeface="Arial"/>
                </a:defRPr>
              </a:pPr>
              <a:r>
                <a:rPr lang="pl-PL" sz="1200" b="1" dirty="0">
                  <a:latin typeface="+mn-lt"/>
                  <a:ea typeface="+mn-ea"/>
                  <a:cs typeface="+mn-cs"/>
                </a:rPr>
                <a:t>PZHK</a:t>
              </a:r>
              <a:endParaRPr lang="pl-PL" sz="1200" b="1" dirty="0">
                <a:latin typeface="+mn-lt"/>
                <a:ea typeface="+mn-ea"/>
                <a:cs typeface="+mn-cs"/>
                <a:sym typeface="Calibri"/>
              </a:endParaRPr>
            </a:p>
            <a:p>
              <a:pPr marL="342900" indent="-342900" defTabSz="914400">
                <a:buSzPct val="100000"/>
                <a:buAutoNum type="arabicPeriod"/>
                <a:defRPr sz="1200" b="1">
                  <a:latin typeface="+mn-lt"/>
                  <a:ea typeface="+mn-ea"/>
                  <a:cs typeface="+mn-cs"/>
                  <a:sym typeface="Arial"/>
                </a:defRPr>
              </a:pPr>
              <a:r>
                <a:rPr lang="pl-PL" sz="1200" b="1" dirty="0">
                  <a:latin typeface="+mn-lt"/>
                  <a:ea typeface="+mn-ea"/>
                  <a:cs typeface="+mn-cs"/>
                </a:rPr>
                <a:t>Hodowcy</a:t>
              </a:r>
            </a:p>
            <a:p>
              <a:pPr marL="342900" indent="-342900" defTabSz="914400">
                <a:buSzPct val="100000"/>
                <a:buAutoNum type="arabicPeriod"/>
                <a:defRPr sz="1200" b="1">
                  <a:latin typeface="+mn-lt"/>
                  <a:ea typeface="+mn-ea"/>
                  <a:cs typeface="+mn-cs"/>
                  <a:sym typeface="Arial"/>
                </a:defRPr>
              </a:pPr>
              <a:r>
                <a:rPr lang="pl-PL" sz="1200" b="1" dirty="0">
                  <a:latin typeface="+mn-lt"/>
                  <a:ea typeface="+mn-ea"/>
                  <a:cs typeface="+mn-cs"/>
                  <a:sym typeface="Calibri"/>
                </a:rPr>
                <a:t>WZJ</a:t>
              </a:r>
            </a:p>
            <a:p>
              <a:pPr marL="342900" indent="-342900" defTabSz="914400">
                <a:buSzPct val="100000"/>
                <a:buAutoNum type="arabicPeriod"/>
                <a:defRPr sz="1200" b="1">
                  <a:latin typeface="+mn-lt"/>
                  <a:ea typeface="+mn-ea"/>
                  <a:cs typeface="+mn-cs"/>
                  <a:sym typeface="Arial"/>
                </a:defRPr>
              </a:pPr>
              <a:r>
                <a:rPr lang="pl-PL" sz="1200" b="1" dirty="0">
                  <a:latin typeface="+mn-lt"/>
                  <a:ea typeface="+mn-ea"/>
                  <a:cs typeface="+mn-cs"/>
                </a:rPr>
                <a:t>Trenerzy</a:t>
              </a:r>
              <a:endParaRPr lang="pl-PL" sz="1200" b="1" dirty="0">
                <a:latin typeface="+mn-lt"/>
                <a:ea typeface="+mn-ea"/>
                <a:cs typeface="+mn-cs"/>
                <a:sym typeface="Calibri"/>
              </a:endParaRPr>
            </a:p>
          </p:txBody>
        </p:sp>
      </p:grpSp>
      <p:grpSp>
        <p:nvGrpSpPr>
          <p:cNvPr id="873" name="Group 873"/>
          <p:cNvGrpSpPr/>
          <p:nvPr/>
        </p:nvGrpSpPr>
        <p:grpSpPr>
          <a:xfrm>
            <a:off x="695400" y="3897007"/>
            <a:ext cx="3384377" cy="369330"/>
            <a:chOff x="0" y="-4645"/>
            <a:chExt cx="3384376" cy="369329"/>
          </a:xfrm>
        </p:grpSpPr>
        <p:sp>
          <p:nvSpPr>
            <p:cNvPr id="871" name="Shape 871"/>
            <p:cNvSpPr/>
            <p:nvPr/>
          </p:nvSpPr>
          <p:spPr>
            <a:xfrm>
              <a:off x="0" y="-1"/>
              <a:ext cx="3384376" cy="360042"/>
            </a:xfrm>
            <a:prstGeom prst="rect">
              <a:avLst/>
            </a:prstGeom>
            <a:noFill/>
            <a:ln w="25400" cap="flat">
              <a:solidFill>
                <a:srgbClr val="0070C0"/>
              </a:solidFill>
              <a:prstDash val="solid"/>
              <a:round/>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lang="pl-PL"/>
            </a:p>
          </p:txBody>
        </p:sp>
        <p:sp>
          <p:nvSpPr>
            <p:cNvPr id="872" name="Shape 872"/>
            <p:cNvSpPr/>
            <p:nvPr/>
          </p:nvSpPr>
          <p:spPr>
            <a:xfrm>
              <a:off x="0" y="-4645"/>
              <a:ext cx="3384376" cy="3693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b="1">
                  <a:latin typeface="Calibri"/>
                  <a:ea typeface="Calibri"/>
                  <a:cs typeface="Calibri"/>
                  <a:sym typeface="Calibri"/>
                </a:defRPr>
              </a:lvl1pPr>
            </a:lstStyle>
            <a:p>
              <a:r>
                <a:rPr lang="pl-PL"/>
                <a:t>Zaangażowani interesariusze</a:t>
              </a:r>
            </a:p>
          </p:txBody>
        </p:sp>
      </p:grpSp>
      <p:sp>
        <p:nvSpPr>
          <p:cNvPr id="32" name="Shape 829">
            <a:extLst>
              <a:ext uri="{FF2B5EF4-FFF2-40B4-BE49-F238E27FC236}">
                <a16:creationId xmlns:a16="http://schemas.microsoft.com/office/drawing/2014/main" id="{87F851AE-178B-4853-991C-067585B38940}"/>
              </a:ext>
            </a:extLst>
          </p:cNvPr>
          <p:cNvSpPr>
            <a:spLocks noGrp="1"/>
          </p:cNvSpPr>
          <p:nvPr>
            <p:ph type="body" sz="quarter" idx="1"/>
          </p:nvPr>
        </p:nvSpPr>
        <p:spPr>
          <a:xfrm>
            <a:off x="609599" y="1206138"/>
            <a:ext cx="10801200" cy="523218"/>
          </a:xfrm>
          <a:prstGeom prst="rect">
            <a:avLst/>
          </a:prstGeom>
        </p:spPr>
        <p:txBody>
          <a:bodyPr/>
          <a:lstStyle/>
          <a:p>
            <a:pPr>
              <a:spcBef>
                <a:spcPts val="300"/>
              </a:spcBef>
              <a:defRPr sz="1400" b="1">
                <a:solidFill>
                  <a:srgbClr val="000000"/>
                </a:solidFill>
              </a:defRPr>
            </a:pPr>
            <a:r>
              <a:rPr lang="pl-PL" dirty="0">
                <a:solidFill>
                  <a:schemeClr val="tx1"/>
                </a:solidFill>
              </a:rPr>
              <a:t>Celem PZJ </a:t>
            </a:r>
            <a:r>
              <a:rPr lang="pl-PL" b="0" dirty="0">
                <a:solidFill>
                  <a:schemeClr val="tx1"/>
                </a:solidFill>
              </a:rPr>
              <a:t>jest przygotowanie wspólnie z PZHK i hodowcami strategii mającej na celu rozbudowę bazy koni sportowych, podniesienia ich jakości oraz wykorzystania w sporcie powszechnym, dzieci i młodzieży oraz wyczynowym.</a:t>
            </a:r>
          </a:p>
        </p:txBody>
      </p:sp>
      <p:sp>
        <p:nvSpPr>
          <p:cNvPr id="30" name="Shape 330">
            <a:extLst>
              <a:ext uri="{FF2B5EF4-FFF2-40B4-BE49-F238E27FC236}">
                <a16:creationId xmlns:a16="http://schemas.microsoft.com/office/drawing/2014/main" id="{63E06BA6-18EC-4F42-974F-8770070A8E24}"/>
              </a:ext>
            </a:extLst>
          </p:cNvPr>
          <p:cNvSpPr/>
          <p:nvPr/>
        </p:nvSpPr>
        <p:spPr>
          <a:xfrm>
            <a:off x="609600" y="6610424"/>
            <a:ext cx="7920002" cy="24622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defTabSz="914400">
              <a:defRPr sz="1000">
                <a:solidFill>
                  <a:srgbClr val="888888"/>
                </a:solidFill>
                <a:latin typeface="Arial Narrow"/>
                <a:ea typeface="Arial Narrow"/>
                <a:cs typeface="Arial Narrow"/>
                <a:sym typeface="Arial Narrow"/>
              </a:defRPr>
            </a:lvl1pPr>
          </a:lstStyle>
          <a:p>
            <a:r>
              <a:rPr lang="pl-PL" dirty="0"/>
              <a:t>Strategia Rozwoju Polskiego Jeździectwa 2021-2025 | Wrzesień 2021 r.</a:t>
            </a:r>
          </a:p>
        </p:txBody>
      </p:sp>
    </p:spTree>
    <p:extLst>
      <p:ext uri="{BB962C8B-B14F-4D97-AF65-F5344CB8AC3E}">
        <p14:creationId xmlns:p14="http://schemas.microsoft.com/office/powerpoint/2010/main" val="3331209020"/>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 name="Shape 876"/>
          <p:cNvSpPr>
            <a:spLocks noGrp="1"/>
          </p:cNvSpPr>
          <p:nvPr>
            <p:ph type="sldNum" sz="quarter" idx="2"/>
          </p:nvPr>
        </p:nvSpPr>
        <p:spPr>
          <a:xfrm>
            <a:off x="11349005" y="6415804"/>
            <a:ext cx="233395" cy="246221"/>
          </a:xfrm>
          <a:prstGeom prst="rect">
            <a:avLst/>
          </a:prstGeom>
          <a:extLst>
            <a:ext uri="{C572A759-6A51-4108-AA02-DFA0A04FC94B}">
              <ma14:wrappingTextBoxFlag xmlns:ma14="http://schemas.microsoft.com/office/mac/drawingml/2011/main" xmlns="" val="1"/>
            </a:ext>
          </a:extLst>
        </p:spPr>
        <p:txBody>
          <a:bodyPr/>
          <a:lstStyle>
            <a:lvl1pPr defTabSz="914400"/>
          </a:lstStyle>
          <a:p>
            <a:fld id="{86CB4B4D-7CA3-9044-876B-883B54F8677D}" type="slidenum">
              <a:rPr lang="pl-PL"/>
              <a:t>31</a:t>
            </a:fld>
            <a:endParaRPr lang="pl-PL"/>
          </a:p>
        </p:txBody>
      </p:sp>
      <p:sp>
        <p:nvSpPr>
          <p:cNvPr id="877" name="Shape 877"/>
          <p:cNvSpPr>
            <a:spLocks noGrp="1"/>
          </p:cNvSpPr>
          <p:nvPr>
            <p:ph type="title"/>
          </p:nvPr>
        </p:nvSpPr>
        <p:spPr>
          <a:xfrm>
            <a:off x="609600" y="274638"/>
            <a:ext cx="11247040" cy="778099"/>
          </a:xfrm>
          <a:prstGeom prst="rect">
            <a:avLst/>
          </a:prstGeom>
        </p:spPr>
        <p:txBody>
          <a:bodyPr>
            <a:noAutofit/>
          </a:bodyPr>
          <a:lstStyle/>
          <a:p>
            <a:pPr defTabSz="896111">
              <a:defRPr sz="2352">
                <a:solidFill>
                  <a:srgbClr val="0070C0"/>
                </a:solidFill>
              </a:defRPr>
            </a:pPr>
            <a:r>
              <a:rPr lang="pl-PL" sz="2800" dirty="0"/>
              <a:t>Cel operacyjny dodatkowy 1</a:t>
            </a:r>
            <a:r>
              <a:rPr lang="pl-PL" sz="2800" dirty="0">
                <a:solidFill>
                  <a:srgbClr val="43B02A"/>
                </a:solidFill>
              </a:rPr>
              <a:t> </a:t>
            </a:r>
            <a:r>
              <a:rPr lang="pl-PL" sz="2800" dirty="0"/>
              <a:t>na lata 2021-2025</a:t>
            </a:r>
            <a:br>
              <a:rPr lang="pl-PL" sz="2800" dirty="0">
                <a:solidFill>
                  <a:srgbClr val="43B02A"/>
                </a:solidFill>
              </a:rPr>
            </a:br>
            <a:r>
              <a:rPr lang="pl-PL" sz="2800" dirty="0">
                <a:solidFill>
                  <a:srgbClr val="000000"/>
                </a:solidFill>
              </a:rPr>
              <a:t>Nowy model współpracy z WZJ i organizacji struktur jeździeckich w Polsce (1)</a:t>
            </a:r>
          </a:p>
        </p:txBody>
      </p:sp>
      <p:sp>
        <p:nvSpPr>
          <p:cNvPr id="878" name="Shape 878"/>
          <p:cNvSpPr>
            <a:spLocks noGrp="1"/>
          </p:cNvSpPr>
          <p:nvPr>
            <p:ph type="body" sz="quarter" idx="1"/>
          </p:nvPr>
        </p:nvSpPr>
        <p:spPr>
          <a:xfrm>
            <a:off x="631709" y="1305161"/>
            <a:ext cx="10801200" cy="523221"/>
          </a:xfrm>
          <a:prstGeom prst="rect">
            <a:avLst/>
          </a:prstGeom>
        </p:spPr>
        <p:txBody>
          <a:bodyPr/>
          <a:lstStyle/>
          <a:p>
            <a:pPr>
              <a:spcBef>
                <a:spcPts val="300"/>
              </a:spcBef>
              <a:defRPr sz="1400" b="1">
                <a:solidFill>
                  <a:srgbClr val="000000"/>
                </a:solidFill>
              </a:defRPr>
            </a:pPr>
            <a:r>
              <a:rPr lang="pl-PL" dirty="0"/>
              <a:t>Celem PZJ </a:t>
            </a:r>
            <a:r>
              <a:rPr lang="pl-PL" b="0" dirty="0"/>
              <a:t>jest stworzenie nowego modelu współpracy pomiędzy PZJ i WZJ wspierającego realizację przyjętej strategii wraz z nową propozycją organizacji struktur jeździeckich w Polsce i współpracy z innymi interesariuszami.</a:t>
            </a:r>
          </a:p>
        </p:txBody>
      </p:sp>
      <p:grpSp>
        <p:nvGrpSpPr>
          <p:cNvPr id="881" name="Group 881"/>
          <p:cNvGrpSpPr/>
          <p:nvPr/>
        </p:nvGrpSpPr>
        <p:grpSpPr>
          <a:xfrm>
            <a:off x="695400" y="2348880"/>
            <a:ext cx="3384377" cy="3850056"/>
            <a:chOff x="0" y="0"/>
            <a:chExt cx="3384376" cy="3850053"/>
          </a:xfrm>
        </p:grpSpPr>
        <p:sp>
          <p:nvSpPr>
            <p:cNvPr id="879" name="Shape 879"/>
            <p:cNvSpPr/>
            <p:nvPr/>
          </p:nvSpPr>
          <p:spPr>
            <a:xfrm>
              <a:off x="0" y="0"/>
              <a:ext cx="3384376" cy="3850053"/>
            </a:xfrm>
            <a:prstGeom prst="rect">
              <a:avLst/>
            </a:prstGeom>
            <a:noFill/>
            <a:ln w="19050" cap="flat">
              <a:solidFill>
                <a:srgbClr val="CACED0"/>
              </a:solidFill>
              <a:prstDash val="solid"/>
              <a:round/>
            </a:ln>
            <a:effectLst/>
          </p:spPr>
          <p:txBody>
            <a:bodyPr wrap="square" lIns="45719" tIns="45719" rIns="45719" bIns="45719" numCol="1" anchor="t">
              <a:noAutofit/>
            </a:bodyPr>
            <a:lstStyle/>
            <a:p>
              <a:pPr defTabSz="914400">
                <a:defRPr>
                  <a:solidFill>
                    <a:srgbClr val="FFFFFF"/>
                  </a:solidFill>
                  <a:latin typeface="Calibri"/>
                  <a:ea typeface="Calibri"/>
                  <a:cs typeface="Calibri"/>
                  <a:sym typeface="Calibri"/>
                </a:defRPr>
              </a:pPr>
              <a:endParaRPr lang="pl-PL"/>
            </a:p>
          </p:txBody>
        </p:sp>
        <p:sp>
          <p:nvSpPr>
            <p:cNvPr id="880" name="Shape 880"/>
            <p:cNvSpPr/>
            <p:nvPr/>
          </p:nvSpPr>
          <p:spPr>
            <a:xfrm>
              <a:off x="0" y="0"/>
              <a:ext cx="3384376" cy="363175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marL="342900" indent="-342900" defTabSz="914400">
                <a:buSzPct val="100000"/>
                <a:buAutoNum type="arabicPeriod"/>
                <a:defRPr sz="1400" b="1">
                  <a:latin typeface="+mn-lt"/>
                  <a:ea typeface="+mn-ea"/>
                  <a:cs typeface="+mn-cs"/>
                  <a:sym typeface="Arial"/>
                </a:defRPr>
              </a:pPr>
              <a:r>
                <a:rPr lang="pl-PL" sz="1200" dirty="0">
                  <a:solidFill>
                    <a:schemeClr val="tx1"/>
                  </a:solidFill>
                </a:rPr>
                <a:t>Duży</a:t>
              </a:r>
              <a:r>
                <a:rPr lang="pl-PL" sz="1200" b="1" dirty="0">
                  <a:solidFill>
                    <a:schemeClr val="tx1"/>
                  </a:solidFill>
                  <a:latin typeface="+mn-lt"/>
                  <a:ea typeface="+mn-ea"/>
                  <a:cs typeface="+mn-cs"/>
                </a:rPr>
                <a:t>, </a:t>
              </a:r>
              <a:r>
                <a:rPr lang="pl-PL" sz="1200" b="1" dirty="0">
                  <a:solidFill>
                    <a:schemeClr val="tx1"/>
                  </a:solidFill>
                  <a:latin typeface="+mn-lt"/>
                  <a:ea typeface="+mn-ea"/>
                  <a:cs typeface="+mn-cs"/>
                  <a:sym typeface="Arial"/>
                </a:rPr>
                <a:t>niewykorzystany</a:t>
              </a:r>
              <a:r>
                <a:rPr lang="pl-PL" sz="1200" b="1" dirty="0">
                  <a:solidFill>
                    <a:schemeClr val="tx1"/>
                  </a:solidFill>
                  <a:latin typeface="+mn-lt"/>
                  <a:ea typeface="+mn-ea"/>
                  <a:cs typeface="+mn-cs"/>
                </a:rPr>
                <a:t> potencjał </a:t>
              </a:r>
              <a:r>
                <a:rPr lang="pl-PL" sz="1200" dirty="0">
                  <a:solidFill>
                    <a:schemeClr val="tx1"/>
                  </a:solidFill>
                </a:rPr>
                <a:t>do zmiany modelu współpracy na linii PZJ – WZJ i wykorzystania struktur lokalnych</a:t>
              </a:r>
              <a:endParaRPr lang="pl-PL" sz="1200" dirty="0">
                <a:solidFill>
                  <a:schemeClr val="tx1"/>
                </a:solidFill>
                <a:latin typeface="Calibri"/>
                <a:ea typeface="Calibri"/>
                <a:cs typeface="Calibri"/>
                <a:sym typeface="Calibri"/>
              </a:endParaRPr>
            </a:p>
            <a:p>
              <a:pPr marL="342900" indent="-342900" defTabSz="914400">
                <a:buSzPct val="100000"/>
                <a:buAutoNum type="arabicPeriod"/>
                <a:defRPr sz="1400" b="1">
                  <a:latin typeface="+mn-lt"/>
                  <a:ea typeface="+mn-ea"/>
                  <a:cs typeface="+mn-cs"/>
                  <a:sym typeface="Arial"/>
                </a:defRPr>
              </a:pPr>
              <a:r>
                <a:rPr lang="pl-PL" sz="1200" dirty="0">
                  <a:solidFill>
                    <a:schemeClr val="tx1"/>
                  </a:solidFill>
                </a:rPr>
                <a:t>Nie jasny oraz nie przystający do rzeczywistości podział obowiązków PZJ vs. WZJ</a:t>
              </a:r>
              <a:endParaRPr lang="pl-PL" sz="1200" dirty="0">
                <a:solidFill>
                  <a:schemeClr val="tx1"/>
                </a:solidFill>
                <a:latin typeface="Calibri"/>
                <a:ea typeface="Calibri"/>
                <a:cs typeface="Calibri"/>
                <a:sym typeface="Calibri"/>
              </a:endParaRPr>
            </a:p>
            <a:p>
              <a:pPr marL="342900" indent="-342900" defTabSz="914400">
                <a:buSzPct val="100000"/>
                <a:buAutoNum type="arabicPeriod"/>
                <a:defRPr sz="1400" b="1">
                  <a:latin typeface="+mn-lt"/>
                  <a:ea typeface="+mn-ea"/>
                  <a:cs typeface="+mn-cs"/>
                  <a:sym typeface="Arial"/>
                </a:defRPr>
              </a:pPr>
              <a:r>
                <a:rPr lang="pl-PL" sz="1200" dirty="0">
                  <a:solidFill>
                    <a:schemeClr val="tx1"/>
                  </a:solidFill>
                </a:rPr>
                <a:t>Wstrzymanie od 2020 r. dofinansowania WZJ ograniczające możliwości działania struktur lokalnych (dopłata do utrzymania biura, dopłata z licencji ogólnopolskich)</a:t>
              </a:r>
              <a:endParaRPr lang="pl-PL" sz="1200" dirty="0">
                <a:solidFill>
                  <a:schemeClr val="tx1"/>
                </a:solidFill>
                <a:latin typeface="Calibri"/>
                <a:ea typeface="Calibri"/>
                <a:cs typeface="Calibri"/>
                <a:sym typeface="Calibri"/>
              </a:endParaRPr>
            </a:p>
            <a:p>
              <a:pPr marL="342900" indent="-342900" defTabSz="914400">
                <a:buSzPct val="100000"/>
                <a:buAutoNum type="arabicPeriod"/>
                <a:defRPr sz="1400" b="1">
                  <a:latin typeface="+mn-lt"/>
                  <a:ea typeface="+mn-ea"/>
                  <a:cs typeface="+mn-cs"/>
                  <a:sym typeface="Arial"/>
                </a:defRPr>
              </a:pPr>
              <a:r>
                <a:rPr lang="pl-PL" sz="1200" b="1" dirty="0">
                  <a:solidFill>
                    <a:schemeClr val="tx1"/>
                  </a:solidFill>
                  <a:sym typeface="Arial"/>
                </a:rPr>
                <a:t>Rozszerzenie reprezentacji i współpracy na całe jeździectwo a nie tylko sport</a:t>
              </a:r>
            </a:p>
            <a:p>
              <a:pPr marL="342900" indent="-342900" defTabSz="914400">
                <a:buSzPct val="100000"/>
                <a:buAutoNum type="arabicPeriod"/>
                <a:defRPr sz="1400" b="1">
                  <a:latin typeface="+mn-lt"/>
                  <a:ea typeface="+mn-ea"/>
                  <a:cs typeface="+mn-cs"/>
                  <a:sym typeface="Arial"/>
                </a:defRPr>
              </a:pPr>
              <a:r>
                <a:rPr lang="pl-PL" sz="1200" b="1" dirty="0">
                  <a:solidFill>
                    <a:schemeClr val="tx1"/>
                  </a:solidFill>
                  <a:sym typeface="Arial"/>
                </a:rPr>
                <a:t>Brak informacji na temat wartości całej branży jeździeckiej w Polsce</a:t>
              </a:r>
            </a:p>
            <a:p>
              <a:pPr marL="342900" indent="-342900" defTabSz="914400">
                <a:buSzPct val="100000"/>
                <a:buAutoNum type="arabicPeriod"/>
                <a:defRPr sz="1400" b="1">
                  <a:latin typeface="+mn-lt"/>
                  <a:ea typeface="+mn-ea"/>
                  <a:cs typeface="+mn-cs"/>
                  <a:sym typeface="Arial"/>
                </a:defRPr>
              </a:pPr>
              <a:r>
                <a:rPr lang="pl-PL" sz="1200" b="1" dirty="0">
                  <a:solidFill>
                    <a:schemeClr val="tx1"/>
                  </a:solidFill>
                  <a:sym typeface="Arial"/>
                </a:rPr>
                <a:t>Brak organizacji reprezentującej interesy całego środowiska jeździeckiego</a:t>
              </a:r>
            </a:p>
          </p:txBody>
        </p:sp>
      </p:grpSp>
      <p:grpSp>
        <p:nvGrpSpPr>
          <p:cNvPr id="884" name="Group 884"/>
          <p:cNvGrpSpPr/>
          <p:nvPr/>
        </p:nvGrpSpPr>
        <p:grpSpPr>
          <a:xfrm>
            <a:off x="695400" y="1912187"/>
            <a:ext cx="3384377" cy="369330"/>
            <a:chOff x="0" y="-4645"/>
            <a:chExt cx="3384376" cy="369329"/>
          </a:xfrm>
        </p:grpSpPr>
        <p:sp>
          <p:nvSpPr>
            <p:cNvPr id="882" name="Shape 882"/>
            <p:cNvSpPr/>
            <p:nvPr/>
          </p:nvSpPr>
          <p:spPr>
            <a:xfrm>
              <a:off x="0" y="-1"/>
              <a:ext cx="3384376" cy="360042"/>
            </a:xfrm>
            <a:prstGeom prst="rect">
              <a:avLst/>
            </a:prstGeom>
            <a:noFill/>
            <a:ln w="25400" cap="flat">
              <a:solidFill>
                <a:srgbClr val="FF0000"/>
              </a:solidFill>
              <a:prstDash val="solid"/>
              <a:round/>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lang="pl-PL"/>
            </a:p>
          </p:txBody>
        </p:sp>
        <p:sp>
          <p:nvSpPr>
            <p:cNvPr id="883" name="Shape 883"/>
            <p:cNvSpPr/>
            <p:nvPr/>
          </p:nvSpPr>
          <p:spPr>
            <a:xfrm>
              <a:off x="0" y="-4645"/>
              <a:ext cx="3384376" cy="3693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b="1">
                  <a:latin typeface="Calibri"/>
                  <a:ea typeface="Calibri"/>
                  <a:cs typeface="Calibri"/>
                  <a:sym typeface="Calibri"/>
                </a:defRPr>
              </a:lvl1pPr>
            </a:lstStyle>
            <a:p>
              <a:r>
                <a:rPr lang="pl-PL" dirty="0">
                  <a:latin typeface="Corbel"/>
                  <a:ea typeface="Corbel"/>
                  <a:cs typeface="Corbel"/>
                  <a:sym typeface="Corbel"/>
                </a:rPr>
                <a:t>Diagnoza sytuacji / możliwości</a:t>
              </a:r>
            </a:p>
          </p:txBody>
        </p:sp>
      </p:grpSp>
      <p:grpSp>
        <p:nvGrpSpPr>
          <p:cNvPr id="887" name="Group 887"/>
          <p:cNvGrpSpPr/>
          <p:nvPr/>
        </p:nvGrpSpPr>
        <p:grpSpPr>
          <a:xfrm>
            <a:off x="4367807" y="2348880"/>
            <a:ext cx="7128794" cy="3850055"/>
            <a:chOff x="0" y="0"/>
            <a:chExt cx="7128792" cy="3850053"/>
          </a:xfrm>
        </p:grpSpPr>
        <p:sp>
          <p:nvSpPr>
            <p:cNvPr id="885" name="Shape 885"/>
            <p:cNvSpPr/>
            <p:nvPr/>
          </p:nvSpPr>
          <p:spPr>
            <a:xfrm>
              <a:off x="0" y="0"/>
              <a:ext cx="7128792" cy="3850053"/>
            </a:xfrm>
            <a:prstGeom prst="rect">
              <a:avLst/>
            </a:prstGeom>
            <a:noFill/>
            <a:ln w="19050" cap="flat">
              <a:solidFill>
                <a:srgbClr val="CACED0"/>
              </a:solidFill>
              <a:prstDash val="solid"/>
              <a:round/>
            </a:ln>
            <a:effectLst/>
          </p:spPr>
          <p:txBody>
            <a:bodyPr wrap="square" lIns="45719" tIns="45719" rIns="45719" bIns="45719" numCol="1" anchor="t">
              <a:noAutofit/>
            </a:bodyPr>
            <a:lstStyle/>
            <a:p>
              <a:pPr defTabSz="914400">
                <a:defRPr>
                  <a:solidFill>
                    <a:srgbClr val="FFFFFF"/>
                  </a:solidFill>
                  <a:latin typeface="Calibri"/>
                  <a:ea typeface="Calibri"/>
                  <a:cs typeface="Calibri"/>
                  <a:sym typeface="Calibri"/>
                </a:defRPr>
              </a:pPr>
              <a:endParaRPr lang="pl-PL"/>
            </a:p>
          </p:txBody>
        </p:sp>
        <p:sp>
          <p:nvSpPr>
            <p:cNvPr id="886" name="Shape 886"/>
            <p:cNvSpPr/>
            <p:nvPr/>
          </p:nvSpPr>
          <p:spPr>
            <a:xfrm>
              <a:off x="0" y="0"/>
              <a:ext cx="7128792" cy="224676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marL="342900" indent="-342900" defTabSz="914400">
                <a:buSzPct val="100000"/>
                <a:buFontTx/>
                <a:buAutoNum type="arabicPeriod"/>
                <a:defRPr sz="1400" b="1">
                  <a:latin typeface="+mn-lt"/>
                  <a:ea typeface="+mn-ea"/>
                  <a:cs typeface="+mn-cs"/>
                  <a:sym typeface="Arial"/>
                </a:defRPr>
              </a:pPr>
              <a:r>
                <a:rPr lang="pl-PL" sz="1400" b="1" dirty="0">
                  <a:sym typeface="Arial"/>
                </a:rPr>
                <a:t>Opracowanie modelu współpracy z WZJ i zdefiniowanie roli WZJ wraz z nowym modelem finansowania</a:t>
              </a:r>
              <a:endParaRPr lang="pl-PL" dirty="0">
                <a:solidFill>
                  <a:srgbClr val="FFFFFF"/>
                </a:solidFill>
                <a:latin typeface="Calibri"/>
                <a:ea typeface="Calibri"/>
                <a:cs typeface="Calibri"/>
                <a:sym typeface="Calibri"/>
              </a:endParaRPr>
            </a:p>
            <a:p>
              <a:pPr marL="342900" indent="-342900" defTabSz="914400">
                <a:buSzPct val="100000"/>
                <a:buAutoNum type="arabicPeriod"/>
                <a:defRPr sz="1400" b="1">
                  <a:latin typeface="+mn-lt"/>
                  <a:ea typeface="+mn-ea"/>
                  <a:cs typeface="+mn-cs"/>
                  <a:sym typeface="Arial"/>
                </a:defRPr>
              </a:pPr>
              <a:r>
                <a:rPr lang="pl-PL" dirty="0"/>
                <a:t>Odrębna jednostka w PZJ - osoba odpowiedzialna za kontakt i koordynację działań z WZJ</a:t>
              </a:r>
            </a:p>
            <a:p>
              <a:pPr marL="342900" indent="-342900" defTabSz="914400">
                <a:buSzPct val="100000"/>
                <a:buAutoNum type="arabicPeriod"/>
                <a:defRPr sz="1400" b="1">
                  <a:latin typeface="+mn-lt"/>
                  <a:ea typeface="+mn-ea"/>
                  <a:cs typeface="+mn-cs"/>
                  <a:sym typeface="Arial"/>
                </a:defRPr>
              </a:pPr>
              <a:r>
                <a:rPr lang="pl-PL" dirty="0"/>
                <a:t>Wspólne opracowywanie przepisów i konsultacje</a:t>
              </a:r>
            </a:p>
            <a:p>
              <a:pPr marL="342900" indent="-342900" defTabSz="914400">
                <a:buSzPct val="100000"/>
                <a:buFontTx/>
                <a:buAutoNum type="arabicPeriod"/>
                <a:defRPr sz="1400" b="1">
                  <a:latin typeface="+mn-lt"/>
                  <a:ea typeface="+mn-ea"/>
                  <a:cs typeface="+mn-cs"/>
                  <a:sym typeface="Arial"/>
                </a:defRPr>
              </a:pPr>
              <a:r>
                <a:rPr lang="pl-PL" sz="1400" b="1" dirty="0">
                  <a:sym typeface="Arial"/>
                </a:rPr>
                <a:t>Dyskusja na WZD na temat modelu organizacji PZJ oraz strategii działań – koncentracja tak jak dotychczas na sporcie czy rozszerzenie działalności na całe środowisko jeździeckie</a:t>
              </a:r>
            </a:p>
            <a:p>
              <a:pPr marL="342900" indent="-342900" defTabSz="914400">
                <a:buSzPct val="100000"/>
                <a:buFontTx/>
                <a:buAutoNum type="arabicPeriod"/>
                <a:defRPr sz="1400" b="1">
                  <a:latin typeface="+mn-lt"/>
                  <a:ea typeface="+mn-ea"/>
                  <a:cs typeface="+mn-cs"/>
                  <a:sym typeface="Arial"/>
                </a:defRPr>
              </a:pPr>
              <a:r>
                <a:rPr lang="pl-PL" sz="1400" b="1" dirty="0">
                  <a:sym typeface="Arial"/>
                </a:rPr>
                <a:t>Przygotowanie nowej struktury organizacyjnej PZJ</a:t>
              </a:r>
            </a:p>
            <a:p>
              <a:pPr marL="342900" indent="-342900" defTabSz="914400">
                <a:buSzPct val="100000"/>
                <a:buAutoNum type="arabicPeriod"/>
                <a:defRPr sz="1400" b="1">
                  <a:latin typeface="+mn-lt"/>
                  <a:ea typeface="+mn-ea"/>
                  <a:cs typeface="+mn-cs"/>
                  <a:sym typeface="Arial"/>
                </a:defRPr>
              </a:pPr>
              <a:r>
                <a:rPr lang="pl-PL" sz="1400" b="1" dirty="0">
                  <a:sym typeface="Arial"/>
                </a:rPr>
                <a:t>Zmiana struktury organizacyjnej i działalności biura PZJ</a:t>
              </a:r>
            </a:p>
          </p:txBody>
        </p:sp>
      </p:grpSp>
      <p:grpSp>
        <p:nvGrpSpPr>
          <p:cNvPr id="890" name="Group 890"/>
          <p:cNvGrpSpPr/>
          <p:nvPr/>
        </p:nvGrpSpPr>
        <p:grpSpPr>
          <a:xfrm>
            <a:off x="4367807" y="1912187"/>
            <a:ext cx="7128794" cy="369330"/>
            <a:chOff x="0" y="-4645"/>
            <a:chExt cx="7128792" cy="369329"/>
          </a:xfrm>
        </p:grpSpPr>
        <p:sp>
          <p:nvSpPr>
            <p:cNvPr id="888" name="Shape 888"/>
            <p:cNvSpPr/>
            <p:nvPr/>
          </p:nvSpPr>
          <p:spPr>
            <a:xfrm>
              <a:off x="0" y="-1"/>
              <a:ext cx="7128792" cy="360042"/>
            </a:xfrm>
            <a:prstGeom prst="rect">
              <a:avLst/>
            </a:prstGeom>
            <a:noFill/>
            <a:ln w="25400" cap="flat">
              <a:solidFill>
                <a:srgbClr val="00B050"/>
              </a:solidFill>
              <a:prstDash val="solid"/>
              <a:round/>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lang="pl-PL"/>
            </a:p>
          </p:txBody>
        </p:sp>
        <p:sp>
          <p:nvSpPr>
            <p:cNvPr id="889" name="Shape 889"/>
            <p:cNvSpPr/>
            <p:nvPr/>
          </p:nvSpPr>
          <p:spPr>
            <a:xfrm>
              <a:off x="0" y="-4645"/>
              <a:ext cx="7128792" cy="3693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b="1">
                  <a:latin typeface="Calibri"/>
                  <a:ea typeface="Calibri"/>
                  <a:cs typeface="Calibri"/>
                  <a:sym typeface="Calibri"/>
                </a:defRPr>
              </a:lvl1pPr>
            </a:lstStyle>
            <a:p>
              <a:r>
                <a:rPr lang="pl-PL"/>
                <a:t>Propozycja działań</a:t>
              </a:r>
            </a:p>
          </p:txBody>
        </p:sp>
      </p:grpSp>
      <p:sp>
        <p:nvSpPr>
          <p:cNvPr id="18" name="Shape 330">
            <a:extLst>
              <a:ext uri="{FF2B5EF4-FFF2-40B4-BE49-F238E27FC236}">
                <a16:creationId xmlns:a16="http://schemas.microsoft.com/office/drawing/2014/main" id="{51F83E7E-943C-48FC-8398-DE09C702B39D}"/>
              </a:ext>
            </a:extLst>
          </p:cNvPr>
          <p:cNvSpPr/>
          <p:nvPr/>
        </p:nvSpPr>
        <p:spPr>
          <a:xfrm>
            <a:off x="609600" y="6610424"/>
            <a:ext cx="7920002" cy="24622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defTabSz="914400">
              <a:defRPr sz="1000">
                <a:solidFill>
                  <a:srgbClr val="888888"/>
                </a:solidFill>
                <a:latin typeface="Arial Narrow"/>
                <a:ea typeface="Arial Narrow"/>
                <a:cs typeface="Arial Narrow"/>
                <a:sym typeface="Arial Narrow"/>
              </a:defRPr>
            </a:lvl1pPr>
          </a:lstStyle>
          <a:p>
            <a:r>
              <a:rPr lang="pl-PL" dirty="0"/>
              <a:t>Strategia Rozwoju Polskiego Jeździectwa 2021-2025 | Wrzesień 2021 r.</a:t>
            </a:r>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9" name="Shape 899"/>
          <p:cNvSpPr>
            <a:spLocks noGrp="1"/>
          </p:cNvSpPr>
          <p:nvPr>
            <p:ph type="sldNum" sz="quarter" idx="2"/>
          </p:nvPr>
        </p:nvSpPr>
        <p:spPr>
          <a:xfrm>
            <a:off x="11349005" y="6415804"/>
            <a:ext cx="233395" cy="246221"/>
          </a:xfrm>
          <a:prstGeom prst="rect">
            <a:avLst/>
          </a:prstGeom>
          <a:extLst>
            <a:ext uri="{C572A759-6A51-4108-AA02-DFA0A04FC94B}">
              <ma14:wrappingTextBoxFlag xmlns:ma14="http://schemas.microsoft.com/office/mac/drawingml/2011/main" xmlns="" val="1"/>
            </a:ext>
          </a:extLst>
        </p:spPr>
        <p:txBody>
          <a:bodyPr/>
          <a:lstStyle>
            <a:lvl1pPr defTabSz="914400"/>
          </a:lstStyle>
          <a:p>
            <a:fld id="{86CB4B4D-7CA3-9044-876B-883B54F8677D}" type="slidenum">
              <a:rPr lang="pl-PL"/>
              <a:t>32</a:t>
            </a:fld>
            <a:endParaRPr lang="pl-PL"/>
          </a:p>
        </p:txBody>
      </p:sp>
      <p:sp>
        <p:nvSpPr>
          <p:cNvPr id="900" name="Shape 900"/>
          <p:cNvSpPr>
            <a:spLocks noGrp="1"/>
          </p:cNvSpPr>
          <p:nvPr>
            <p:ph type="title"/>
          </p:nvPr>
        </p:nvSpPr>
        <p:spPr>
          <a:xfrm>
            <a:off x="609600" y="274638"/>
            <a:ext cx="10972800" cy="778099"/>
          </a:xfrm>
          <a:prstGeom prst="rect">
            <a:avLst/>
          </a:prstGeom>
        </p:spPr>
        <p:txBody>
          <a:bodyPr>
            <a:noAutofit/>
          </a:bodyPr>
          <a:lstStyle/>
          <a:p>
            <a:pPr defTabSz="896111">
              <a:defRPr sz="2352">
                <a:solidFill>
                  <a:srgbClr val="0070C0"/>
                </a:solidFill>
              </a:defRPr>
            </a:pPr>
            <a:r>
              <a:rPr lang="pl-PL" sz="2800" dirty="0"/>
              <a:t>Cel operacyjny dodatkowy 1</a:t>
            </a:r>
            <a:r>
              <a:rPr lang="pl-PL" sz="2800" dirty="0">
                <a:solidFill>
                  <a:srgbClr val="43B02A"/>
                </a:solidFill>
              </a:rPr>
              <a:t> </a:t>
            </a:r>
            <a:r>
              <a:rPr lang="pl-PL" sz="2800" dirty="0"/>
              <a:t>na lata 2021-2025</a:t>
            </a:r>
            <a:br>
              <a:rPr lang="pl-PL" sz="2800" dirty="0">
                <a:solidFill>
                  <a:srgbClr val="43B02A"/>
                </a:solidFill>
              </a:rPr>
            </a:br>
            <a:r>
              <a:rPr lang="pl-PL" sz="2800" dirty="0">
                <a:solidFill>
                  <a:srgbClr val="000000"/>
                </a:solidFill>
              </a:rPr>
              <a:t>Nowy model współpracy z WZJ i organizacji struktur jeździeckich w Polsce (2)</a:t>
            </a:r>
          </a:p>
        </p:txBody>
      </p:sp>
      <p:sp>
        <p:nvSpPr>
          <p:cNvPr id="901" name="Shape 901"/>
          <p:cNvSpPr>
            <a:spLocks noGrp="1"/>
          </p:cNvSpPr>
          <p:nvPr>
            <p:ph type="body" sz="quarter" idx="1"/>
          </p:nvPr>
        </p:nvSpPr>
        <p:spPr>
          <a:xfrm>
            <a:off x="652500" y="1269605"/>
            <a:ext cx="10887000" cy="523221"/>
          </a:xfrm>
          <a:prstGeom prst="rect">
            <a:avLst/>
          </a:prstGeom>
        </p:spPr>
        <p:txBody>
          <a:bodyPr/>
          <a:lstStyle/>
          <a:p>
            <a:pPr>
              <a:spcBef>
                <a:spcPts val="300"/>
              </a:spcBef>
              <a:defRPr sz="1400" b="1">
                <a:solidFill>
                  <a:srgbClr val="000000"/>
                </a:solidFill>
              </a:defRPr>
            </a:pPr>
            <a:r>
              <a:rPr lang="pl-PL" dirty="0"/>
              <a:t>Celem PZJ </a:t>
            </a:r>
            <a:r>
              <a:rPr lang="pl-PL" b="0" dirty="0"/>
              <a:t>jest stworzenie nowego modelu współpracy pomiędzy PZJ i WZJ wspierającego realizację przyjętej strategii wraz z nową propozycją organizacji struktur jeździeckich w Polsce i współpracy z innymi interesariuszami.</a:t>
            </a:r>
          </a:p>
        </p:txBody>
      </p:sp>
      <p:grpSp>
        <p:nvGrpSpPr>
          <p:cNvPr id="904" name="Group 904"/>
          <p:cNvGrpSpPr/>
          <p:nvPr/>
        </p:nvGrpSpPr>
        <p:grpSpPr>
          <a:xfrm>
            <a:off x="695400" y="2348881"/>
            <a:ext cx="3384377" cy="1328132"/>
            <a:chOff x="0" y="0"/>
            <a:chExt cx="3384376" cy="1328130"/>
          </a:xfrm>
        </p:grpSpPr>
        <p:sp>
          <p:nvSpPr>
            <p:cNvPr id="902" name="Shape 902"/>
            <p:cNvSpPr/>
            <p:nvPr/>
          </p:nvSpPr>
          <p:spPr>
            <a:xfrm>
              <a:off x="0" y="0"/>
              <a:ext cx="3384376" cy="1328130"/>
            </a:xfrm>
            <a:prstGeom prst="rect">
              <a:avLst/>
            </a:prstGeom>
            <a:noFill/>
            <a:ln w="19050" cap="flat">
              <a:solidFill>
                <a:srgbClr val="CACED0"/>
              </a:solidFill>
              <a:prstDash val="solid"/>
              <a:round/>
            </a:ln>
            <a:effectLst/>
          </p:spPr>
          <p:txBody>
            <a:bodyPr wrap="square" lIns="45719" tIns="45719" rIns="45719" bIns="45719" numCol="1" anchor="t">
              <a:noAutofit/>
            </a:bodyPr>
            <a:lstStyle/>
            <a:p>
              <a:pPr defTabSz="914400">
                <a:defRPr>
                  <a:solidFill>
                    <a:srgbClr val="FFFFFF"/>
                  </a:solidFill>
                  <a:latin typeface="Calibri"/>
                  <a:ea typeface="Calibri"/>
                  <a:cs typeface="Calibri"/>
                  <a:sym typeface="Calibri"/>
                </a:defRPr>
              </a:pPr>
              <a:endParaRPr lang="pl-PL"/>
            </a:p>
          </p:txBody>
        </p:sp>
        <p:sp>
          <p:nvSpPr>
            <p:cNvPr id="903" name="Shape 903"/>
            <p:cNvSpPr/>
            <p:nvPr/>
          </p:nvSpPr>
          <p:spPr>
            <a:xfrm>
              <a:off x="0" y="0"/>
              <a:ext cx="3384376" cy="52321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marL="342900" indent="-342900" defTabSz="914400">
                <a:buSzPct val="100000"/>
                <a:buAutoNum type="arabicPeriod"/>
                <a:defRPr sz="1400" b="1">
                  <a:latin typeface="+mn-lt"/>
                  <a:ea typeface="+mn-ea"/>
                  <a:cs typeface="+mn-cs"/>
                  <a:sym typeface="Arial"/>
                </a:defRPr>
              </a:pPr>
              <a:r>
                <a:rPr lang="pl-PL" sz="1400" b="1" dirty="0">
                  <a:latin typeface="+mn-lt"/>
                  <a:ea typeface="+mn-ea"/>
                  <a:cs typeface="+mn-cs"/>
                </a:rPr>
                <a:t>Zarząd PZJ</a:t>
              </a:r>
            </a:p>
            <a:p>
              <a:pPr marL="342900" indent="-342900" defTabSz="914400">
                <a:buSzPct val="100000"/>
                <a:buAutoNum type="arabicPeriod"/>
                <a:defRPr sz="1400" b="1">
                  <a:latin typeface="+mn-lt"/>
                  <a:ea typeface="+mn-ea"/>
                  <a:cs typeface="+mn-cs"/>
                  <a:sym typeface="Arial"/>
                </a:defRPr>
              </a:pPr>
              <a:r>
                <a:rPr lang="pl-PL" sz="1400" b="1" dirty="0">
                  <a:latin typeface="+mn-lt"/>
                  <a:ea typeface="+mn-ea"/>
                  <a:cs typeface="+mn-cs"/>
                  <a:sym typeface="Calibri"/>
                </a:rPr>
                <a:t>Biuro Związku</a:t>
              </a:r>
            </a:p>
          </p:txBody>
        </p:sp>
      </p:grpSp>
      <p:grpSp>
        <p:nvGrpSpPr>
          <p:cNvPr id="907" name="Group 907"/>
          <p:cNvGrpSpPr/>
          <p:nvPr/>
        </p:nvGrpSpPr>
        <p:grpSpPr>
          <a:xfrm>
            <a:off x="695400" y="1912187"/>
            <a:ext cx="3384377" cy="369330"/>
            <a:chOff x="0" y="-4645"/>
            <a:chExt cx="3384376" cy="369329"/>
          </a:xfrm>
        </p:grpSpPr>
        <p:sp>
          <p:nvSpPr>
            <p:cNvPr id="905" name="Shape 905"/>
            <p:cNvSpPr/>
            <p:nvPr/>
          </p:nvSpPr>
          <p:spPr>
            <a:xfrm>
              <a:off x="0" y="-1"/>
              <a:ext cx="3384376" cy="360042"/>
            </a:xfrm>
            <a:prstGeom prst="rect">
              <a:avLst/>
            </a:prstGeom>
            <a:noFill/>
            <a:ln w="25400" cap="flat">
              <a:solidFill>
                <a:srgbClr val="0070C0"/>
              </a:solidFill>
              <a:prstDash val="solid"/>
              <a:round/>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lang="pl-PL"/>
            </a:p>
          </p:txBody>
        </p:sp>
        <p:sp>
          <p:nvSpPr>
            <p:cNvPr id="906" name="Shape 906"/>
            <p:cNvSpPr/>
            <p:nvPr/>
          </p:nvSpPr>
          <p:spPr>
            <a:xfrm>
              <a:off x="0" y="-4645"/>
              <a:ext cx="3384376" cy="3693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b="1">
                  <a:latin typeface="Calibri"/>
                  <a:ea typeface="Calibri"/>
                  <a:cs typeface="Calibri"/>
                  <a:sym typeface="Calibri"/>
                </a:defRPr>
              </a:lvl1pPr>
            </a:lstStyle>
            <a:p>
              <a:r>
                <a:rPr lang="pl-PL"/>
                <a:t>Osoby odpowiedzialne</a:t>
              </a:r>
            </a:p>
          </p:txBody>
        </p:sp>
      </p:grpSp>
      <p:grpSp>
        <p:nvGrpSpPr>
          <p:cNvPr id="910" name="Group 910"/>
          <p:cNvGrpSpPr/>
          <p:nvPr/>
        </p:nvGrpSpPr>
        <p:grpSpPr>
          <a:xfrm>
            <a:off x="4367807" y="2348880"/>
            <a:ext cx="3384378" cy="3850055"/>
            <a:chOff x="0" y="0"/>
            <a:chExt cx="3384376" cy="3850053"/>
          </a:xfrm>
        </p:grpSpPr>
        <p:sp>
          <p:nvSpPr>
            <p:cNvPr id="908" name="Shape 908"/>
            <p:cNvSpPr/>
            <p:nvPr/>
          </p:nvSpPr>
          <p:spPr>
            <a:xfrm>
              <a:off x="0" y="0"/>
              <a:ext cx="3384376" cy="3850053"/>
            </a:xfrm>
            <a:prstGeom prst="rect">
              <a:avLst/>
            </a:prstGeom>
            <a:noFill/>
            <a:ln w="19050" cap="flat">
              <a:solidFill>
                <a:srgbClr val="CACED0"/>
              </a:solidFill>
              <a:prstDash val="solid"/>
              <a:round/>
            </a:ln>
            <a:effectLst/>
          </p:spPr>
          <p:txBody>
            <a:bodyPr wrap="square" lIns="45719" tIns="45719" rIns="45719" bIns="45719" numCol="1" anchor="t">
              <a:noAutofit/>
            </a:bodyPr>
            <a:lstStyle/>
            <a:p>
              <a:pPr defTabSz="914400">
                <a:defRPr>
                  <a:solidFill>
                    <a:srgbClr val="FFFFFF"/>
                  </a:solidFill>
                  <a:latin typeface="Calibri"/>
                  <a:ea typeface="Calibri"/>
                  <a:cs typeface="Calibri"/>
                  <a:sym typeface="Calibri"/>
                </a:defRPr>
              </a:pPr>
              <a:endParaRPr lang="pl-PL"/>
            </a:p>
          </p:txBody>
        </p:sp>
        <p:sp>
          <p:nvSpPr>
            <p:cNvPr id="909" name="Shape 909"/>
            <p:cNvSpPr/>
            <p:nvPr/>
          </p:nvSpPr>
          <p:spPr>
            <a:xfrm>
              <a:off x="0" y="0"/>
              <a:ext cx="3384376" cy="95410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marL="342900" indent="-342900" defTabSz="914400">
                <a:buSzPct val="100000"/>
                <a:buAutoNum type="arabicPeriod"/>
                <a:defRPr sz="1400" b="1">
                  <a:latin typeface="+mn-lt"/>
                  <a:ea typeface="+mn-ea"/>
                  <a:cs typeface="+mn-cs"/>
                  <a:sym typeface="Arial"/>
                </a:defRPr>
              </a:lvl1pPr>
            </a:lstStyle>
            <a:p>
              <a:pPr>
                <a:defRPr sz="1400" b="1">
                  <a:latin typeface="+mn-lt"/>
                  <a:ea typeface="+mn-ea"/>
                  <a:cs typeface="+mn-cs"/>
                  <a:sym typeface="Arial"/>
                </a:defRPr>
              </a:pPr>
              <a:r>
                <a:rPr lang="pl-PL" dirty="0">
                  <a:solidFill>
                    <a:schemeClr val="tx1"/>
                  </a:solidFill>
                </a:rPr>
                <a:t>Duży, niewykorzystany potencjał do zmiany modelu współpracy na linii PZJ – WZJ i wykorzystania struktur lokalnych</a:t>
              </a:r>
              <a:endParaRPr lang="pl-PL" dirty="0">
                <a:solidFill>
                  <a:schemeClr val="tx1"/>
                </a:solidFill>
                <a:latin typeface="Calibri"/>
                <a:ea typeface="Calibri"/>
                <a:cs typeface="Calibri"/>
                <a:sym typeface="Calibri"/>
              </a:endParaRPr>
            </a:p>
          </p:txBody>
        </p:sp>
      </p:grpSp>
      <p:grpSp>
        <p:nvGrpSpPr>
          <p:cNvPr id="913" name="Group 913"/>
          <p:cNvGrpSpPr/>
          <p:nvPr/>
        </p:nvGrpSpPr>
        <p:grpSpPr>
          <a:xfrm>
            <a:off x="4367807" y="1912187"/>
            <a:ext cx="3384378" cy="369330"/>
            <a:chOff x="0" y="-4645"/>
            <a:chExt cx="3384376" cy="369329"/>
          </a:xfrm>
        </p:grpSpPr>
        <p:sp>
          <p:nvSpPr>
            <p:cNvPr id="911" name="Shape 911"/>
            <p:cNvSpPr/>
            <p:nvPr/>
          </p:nvSpPr>
          <p:spPr>
            <a:xfrm>
              <a:off x="0" y="-1"/>
              <a:ext cx="3384376" cy="360042"/>
            </a:xfrm>
            <a:prstGeom prst="rect">
              <a:avLst/>
            </a:prstGeom>
            <a:noFill/>
            <a:ln w="25400" cap="flat">
              <a:solidFill>
                <a:srgbClr val="FFC000"/>
              </a:solidFill>
              <a:prstDash val="solid"/>
              <a:round/>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lang="pl-PL"/>
            </a:p>
          </p:txBody>
        </p:sp>
        <p:sp>
          <p:nvSpPr>
            <p:cNvPr id="912" name="Shape 912"/>
            <p:cNvSpPr/>
            <p:nvPr/>
          </p:nvSpPr>
          <p:spPr>
            <a:xfrm>
              <a:off x="0" y="-4645"/>
              <a:ext cx="3384376" cy="3693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b="1">
                  <a:latin typeface="Calibri"/>
                  <a:ea typeface="Calibri"/>
                  <a:cs typeface="Calibri"/>
                  <a:sym typeface="Calibri"/>
                </a:defRPr>
              </a:lvl1pPr>
            </a:lstStyle>
            <a:p>
              <a:r>
                <a:rPr lang="pl-PL" dirty="0"/>
                <a:t>Stan wyjściowy 2020</a:t>
              </a:r>
            </a:p>
          </p:txBody>
        </p:sp>
      </p:grpSp>
      <p:grpSp>
        <p:nvGrpSpPr>
          <p:cNvPr id="916" name="Group 916"/>
          <p:cNvGrpSpPr/>
          <p:nvPr/>
        </p:nvGrpSpPr>
        <p:grpSpPr>
          <a:xfrm>
            <a:off x="8112224" y="2348880"/>
            <a:ext cx="3384378" cy="3850055"/>
            <a:chOff x="0" y="0"/>
            <a:chExt cx="3384376" cy="3850053"/>
          </a:xfrm>
        </p:grpSpPr>
        <p:sp>
          <p:nvSpPr>
            <p:cNvPr id="914" name="Shape 914"/>
            <p:cNvSpPr/>
            <p:nvPr/>
          </p:nvSpPr>
          <p:spPr>
            <a:xfrm>
              <a:off x="0" y="0"/>
              <a:ext cx="3384376" cy="3850053"/>
            </a:xfrm>
            <a:prstGeom prst="rect">
              <a:avLst/>
            </a:prstGeom>
            <a:noFill/>
            <a:ln w="19050" cap="flat">
              <a:solidFill>
                <a:srgbClr val="CACED0"/>
              </a:solidFill>
              <a:prstDash val="solid"/>
              <a:round/>
            </a:ln>
            <a:effectLst/>
          </p:spPr>
          <p:txBody>
            <a:bodyPr wrap="square" lIns="45719" tIns="45719" rIns="45719" bIns="45719" numCol="1" anchor="t">
              <a:noAutofit/>
            </a:bodyPr>
            <a:lstStyle/>
            <a:p>
              <a:pPr defTabSz="914400">
                <a:defRPr>
                  <a:solidFill>
                    <a:srgbClr val="FFFFFF"/>
                  </a:solidFill>
                  <a:latin typeface="Calibri"/>
                  <a:ea typeface="Calibri"/>
                  <a:cs typeface="Calibri"/>
                  <a:sym typeface="Calibri"/>
                </a:defRPr>
              </a:pPr>
              <a:endParaRPr lang="pl-PL"/>
            </a:p>
          </p:txBody>
        </p:sp>
        <p:sp>
          <p:nvSpPr>
            <p:cNvPr id="915" name="Shape 915"/>
            <p:cNvSpPr/>
            <p:nvPr/>
          </p:nvSpPr>
          <p:spPr>
            <a:xfrm>
              <a:off x="0" y="0"/>
              <a:ext cx="3384376" cy="353942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marL="342900" indent="-342900" defTabSz="914400">
                <a:buSzPct val="100000"/>
                <a:buFontTx/>
                <a:buAutoNum type="arabicPeriod"/>
                <a:defRPr sz="1400" b="1">
                  <a:latin typeface="+mn-lt"/>
                  <a:ea typeface="+mn-ea"/>
                  <a:cs typeface="+mn-cs"/>
                  <a:sym typeface="Arial"/>
                </a:defRPr>
              </a:pPr>
              <a:r>
                <a:rPr lang="pl-PL" sz="1400" b="1" dirty="0">
                  <a:sym typeface="Arial"/>
                </a:rPr>
                <a:t>Przygotowanie i wdrożenie modelu współpracy z WZJ wraz z nowymi zasadami finansowania</a:t>
              </a:r>
              <a:endParaRPr lang="pl-PL" dirty="0">
                <a:solidFill>
                  <a:srgbClr val="FFFFFF"/>
                </a:solidFill>
                <a:latin typeface="Calibri"/>
                <a:ea typeface="Calibri"/>
                <a:cs typeface="Calibri"/>
                <a:sym typeface="Calibri"/>
              </a:endParaRPr>
            </a:p>
            <a:p>
              <a:pPr marL="342900" indent="-342900" defTabSz="914400">
                <a:buSzPct val="100000"/>
                <a:buAutoNum type="arabicPeriod"/>
                <a:defRPr sz="1400" b="1">
                  <a:latin typeface="+mn-lt"/>
                  <a:ea typeface="+mn-ea"/>
                  <a:cs typeface="+mn-cs"/>
                  <a:sym typeface="Arial"/>
                </a:defRPr>
              </a:pPr>
              <a:r>
                <a:rPr lang="pl-PL" sz="1400" b="1" dirty="0">
                  <a:sym typeface="Arial"/>
                </a:rPr>
                <a:t>Nowa osoba w PZJ odpowiedzialna za kontakt i koordynację działań z WZJ</a:t>
              </a:r>
            </a:p>
            <a:p>
              <a:pPr marL="342900" indent="-342900" defTabSz="914400">
                <a:buSzPct val="100000"/>
                <a:buAutoNum type="arabicPeriod"/>
                <a:defRPr sz="1400" b="1">
                  <a:latin typeface="+mn-lt"/>
                  <a:ea typeface="+mn-ea"/>
                  <a:cs typeface="+mn-cs"/>
                  <a:sym typeface="Arial"/>
                </a:defRPr>
              </a:pPr>
              <a:r>
                <a:rPr lang="pl-PL" dirty="0"/>
                <a:t>Pełen dostęp do systemów informatycznych PZJ dla WZJ (</a:t>
              </a:r>
              <a:r>
                <a:rPr lang="pl-PL" dirty="0" err="1"/>
                <a:t>Artemor</a:t>
              </a:r>
              <a:r>
                <a:rPr lang="pl-PL" dirty="0"/>
                <a:t> i inne)</a:t>
              </a:r>
            </a:p>
            <a:p>
              <a:pPr marL="342900" indent="-342900" defTabSz="914400">
                <a:buSzPct val="100000"/>
                <a:buFontTx/>
                <a:buAutoNum type="arabicPeriod"/>
                <a:defRPr sz="1400" b="1">
                  <a:latin typeface="+mn-lt"/>
                  <a:ea typeface="+mn-ea"/>
                  <a:cs typeface="+mn-cs"/>
                  <a:sym typeface="Arial"/>
                </a:defRPr>
              </a:pPr>
              <a:r>
                <a:rPr lang="pl-PL" sz="1400" b="1" dirty="0">
                  <a:sym typeface="Arial"/>
                </a:rPr>
                <a:t>Rozszerzenie działalności i reprezentacji na całe środowisko jeździeckie i zaangażowanie innych interesariuszy w branży jeździeckiej</a:t>
              </a:r>
            </a:p>
            <a:p>
              <a:pPr marL="342900" indent="-342900" defTabSz="914400">
                <a:buSzPct val="100000"/>
                <a:buAutoNum type="arabicPeriod"/>
                <a:defRPr sz="1400" b="1">
                  <a:latin typeface="+mn-lt"/>
                  <a:ea typeface="+mn-ea"/>
                  <a:cs typeface="+mn-cs"/>
                  <a:sym typeface="Arial"/>
                </a:defRPr>
              </a:pPr>
              <a:endParaRPr lang="pl-PL" dirty="0"/>
            </a:p>
            <a:p>
              <a:pPr marL="342900" indent="-342900" defTabSz="914400">
                <a:buSzPct val="100000"/>
                <a:buAutoNum type="arabicPeriod"/>
                <a:defRPr sz="1400" b="1">
                  <a:latin typeface="+mn-lt"/>
                  <a:ea typeface="+mn-ea"/>
                  <a:cs typeface="+mn-cs"/>
                  <a:sym typeface="Arial"/>
                </a:defRPr>
              </a:pPr>
              <a:endParaRPr lang="pl-PL" dirty="0"/>
            </a:p>
          </p:txBody>
        </p:sp>
      </p:grpSp>
      <p:grpSp>
        <p:nvGrpSpPr>
          <p:cNvPr id="919" name="Group 919"/>
          <p:cNvGrpSpPr/>
          <p:nvPr/>
        </p:nvGrpSpPr>
        <p:grpSpPr>
          <a:xfrm>
            <a:off x="8112224" y="1912187"/>
            <a:ext cx="3384378" cy="369330"/>
            <a:chOff x="0" y="-4645"/>
            <a:chExt cx="3384376" cy="369329"/>
          </a:xfrm>
        </p:grpSpPr>
        <p:sp>
          <p:nvSpPr>
            <p:cNvPr id="917" name="Shape 917"/>
            <p:cNvSpPr/>
            <p:nvPr/>
          </p:nvSpPr>
          <p:spPr>
            <a:xfrm>
              <a:off x="0" y="-1"/>
              <a:ext cx="3384376" cy="360042"/>
            </a:xfrm>
            <a:prstGeom prst="rect">
              <a:avLst/>
            </a:prstGeom>
            <a:noFill/>
            <a:ln w="25400" cap="flat">
              <a:solidFill>
                <a:srgbClr val="00B050"/>
              </a:solidFill>
              <a:prstDash val="solid"/>
              <a:round/>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lang="pl-PL"/>
            </a:p>
          </p:txBody>
        </p:sp>
        <p:sp>
          <p:nvSpPr>
            <p:cNvPr id="918" name="Shape 918"/>
            <p:cNvSpPr/>
            <p:nvPr/>
          </p:nvSpPr>
          <p:spPr>
            <a:xfrm>
              <a:off x="0" y="-4645"/>
              <a:ext cx="3384376" cy="3693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b="1">
                  <a:latin typeface="Calibri"/>
                  <a:ea typeface="Calibri"/>
                  <a:cs typeface="Calibri"/>
                  <a:sym typeface="Calibri"/>
                </a:defRPr>
              </a:lvl1pPr>
            </a:lstStyle>
            <a:p>
              <a:r>
                <a:rPr lang="pl-PL" dirty="0"/>
                <a:t>Stan docelowy 2025</a:t>
              </a:r>
            </a:p>
          </p:txBody>
        </p:sp>
      </p:grpSp>
      <p:grpSp>
        <p:nvGrpSpPr>
          <p:cNvPr id="922" name="Group 922"/>
          <p:cNvGrpSpPr/>
          <p:nvPr/>
        </p:nvGrpSpPr>
        <p:grpSpPr>
          <a:xfrm>
            <a:off x="695400" y="4336693"/>
            <a:ext cx="3384377" cy="1862242"/>
            <a:chOff x="0" y="0"/>
            <a:chExt cx="3384376" cy="1862240"/>
          </a:xfrm>
        </p:grpSpPr>
        <p:sp>
          <p:nvSpPr>
            <p:cNvPr id="920" name="Shape 920"/>
            <p:cNvSpPr/>
            <p:nvPr/>
          </p:nvSpPr>
          <p:spPr>
            <a:xfrm>
              <a:off x="0" y="0"/>
              <a:ext cx="3384376" cy="1862240"/>
            </a:xfrm>
            <a:prstGeom prst="rect">
              <a:avLst/>
            </a:prstGeom>
            <a:noFill/>
            <a:ln w="19050" cap="flat">
              <a:solidFill>
                <a:srgbClr val="CACED0"/>
              </a:solidFill>
              <a:prstDash val="solid"/>
              <a:round/>
            </a:ln>
            <a:effectLst/>
          </p:spPr>
          <p:txBody>
            <a:bodyPr wrap="square" lIns="45719" tIns="45719" rIns="45719" bIns="45719" numCol="1" anchor="t">
              <a:noAutofit/>
            </a:bodyPr>
            <a:lstStyle/>
            <a:p>
              <a:pPr defTabSz="914400">
                <a:defRPr sz="1400" b="1">
                  <a:latin typeface="+mn-lt"/>
                  <a:ea typeface="+mn-ea"/>
                  <a:cs typeface="+mn-cs"/>
                  <a:sym typeface="Arial"/>
                </a:defRPr>
              </a:pPr>
              <a:endParaRPr lang="pl-PL"/>
            </a:p>
          </p:txBody>
        </p:sp>
        <p:sp>
          <p:nvSpPr>
            <p:cNvPr id="921" name="Shape 921"/>
            <p:cNvSpPr/>
            <p:nvPr/>
          </p:nvSpPr>
          <p:spPr>
            <a:xfrm>
              <a:off x="0" y="0"/>
              <a:ext cx="3384376" cy="52321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marL="342900" indent="-342900" defTabSz="914400">
                <a:buSzPct val="100000"/>
                <a:buAutoNum type="arabicPeriod"/>
                <a:defRPr sz="1200" b="1">
                  <a:latin typeface="+mn-lt"/>
                  <a:ea typeface="+mn-ea"/>
                  <a:cs typeface="+mn-cs"/>
                  <a:sym typeface="Arial"/>
                </a:defRPr>
              </a:pPr>
              <a:r>
                <a:rPr lang="pl-PL" sz="1400" dirty="0"/>
                <a:t>Członkowie PZJ – WZJ </a:t>
              </a:r>
            </a:p>
            <a:p>
              <a:pPr marL="342900" indent="-342900" defTabSz="914400">
                <a:buSzPct val="100000"/>
                <a:buAutoNum type="arabicPeriod"/>
                <a:defRPr sz="1200" b="1">
                  <a:latin typeface="+mn-lt"/>
                  <a:ea typeface="+mn-ea"/>
                  <a:cs typeface="+mn-cs"/>
                  <a:sym typeface="Arial"/>
                </a:defRPr>
              </a:pPr>
              <a:r>
                <a:rPr lang="pl-PL" sz="1400" dirty="0"/>
                <a:t>Kluby Jeździeckie</a:t>
              </a:r>
              <a:endParaRPr lang="pl-PL" sz="1400" dirty="0">
                <a:solidFill>
                  <a:srgbClr val="FFFFFF"/>
                </a:solidFill>
                <a:latin typeface="Calibri"/>
                <a:ea typeface="Calibri"/>
                <a:cs typeface="Calibri"/>
                <a:sym typeface="Calibri"/>
              </a:endParaRPr>
            </a:p>
          </p:txBody>
        </p:sp>
      </p:grpSp>
      <p:grpSp>
        <p:nvGrpSpPr>
          <p:cNvPr id="925" name="Group 925"/>
          <p:cNvGrpSpPr/>
          <p:nvPr/>
        </p:nvGrpSpPr>
        <p:grpSpPr>
          <a:xfrm>
            <a:off x="695400" y="3897007"/>
            <a:ext cx="3384377" cy="369330"/>
            <a:chOff x="0" y="-4645"/>
            <a:chExt cx="3384376" cy="369329"/>
          </a:xfrm>
        </p:grpSpPr>
        <p:sp>
          <p:nvSpPr>
            <p:cNvPr id="923" name="Shape 923"/>
            <p:cNvSpPr/>
            <p:nvPr/>
          </p:nvSpPr>
          <p:spPr>
            <a:xfrm>
              <a:off x="0" y="-1"/>
              <a:ext cx="3384376" cy="360042"/>
            </a:xfrm>
            <a:prstGeom prst="rect">
              <a:avLst/>
            </a:prstGeom>
            <a:noFill/>
            <a:ln w="25400" cap="flat">
              <a:solidFill>
                <a:srgbClr val="0070C0"/>
              </a:solidFill>
              <a:prstDash val="solid"/>
              <a:round/>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lang="pl-PL"/>
            </a:p>
          </p:txBody>
        </p:sp>
        <p:sp>
          <p:nvSpPr>
            <p:cNvPr id="924" name="Shape 924"/>
            <p:cNvSpPr/>
            <p:nvPr/>
          </p:nvSpPr>
          <p:spPr>
            <a:xfrm>
              <a:off x="0" y="-4645"/>
              <a:ext cx="3384376" cy="3693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b="1">
                  <a:latin typeface="Calibri"/>
                  <a:ea typeface="Calibri"/>
                  <a:cs typeface="Calibri"/>
                  <a:sym typeface="Calibri"/>
                </a:defRPr>
              </a:lvl1pPr>
            </a:lstStyle>
            <a:p>
              <a:r>
                <a:rPr lang="pl-PL"/>
                <a:t>Zaangażowani interesariusze</a:t>
              </a:r>
            </a:p>
          </p:txBody>
        </p:sp>
      </p:grpSp>
      <p:sp>
        <p:nvSpPr>
          <p:cNvPr id="30" name="Shape 330">
            <a:extLst>
              <a:ext uri="{FF2B5EF4-FFF2-40B4-BE49-F238E27FC236}">
                <a16:creationId xmlns:a16="http://schemas.microsoft.com/office/drawing/2014/main" id="{881A22CD-1093-42A9-85FA-5268FDEA4BBF}"/>
              </a:ext>
            </a:extLst>
          </p:cNvPr>
          <p:cNvSpPr/>
          <p:nvPr/>
        </p:nvSpPr>
        <p:spPr>
          <a:xfrm>
            <a:off x="609600" y="6610424"/>
            <a:ext cx="7920002" cy="24622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defTabSz="914400">
              <a:defRPr sz="1000">
                <a:solidFill>
                  <a:srgbClr val="888888"/>
                </a:solidFill>
                <a:latin typeface="Arial Narrow"/>
                <a:ea typeface="Arial Narrow"/>
                <a:cs typeface="Arial Narrow"/>
                <a:sym typeface="Arial Narrow"/>
              </a:defRPr>
            </a:lvl1pPr>
          </a:lstStyle>
          <a:p>
            <a:r>
              <a:rPr lang="pl-PL" dirty="0"/>
              <a:t>Strategia Rozwoju Polskiego Jeździectwa 2021-2025 | Wrzesień 2021 r.</a:t>
            </a:r>
          </a:p>
        </p:txBody>
      </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5" name="Shape 975"/>
          <p:cNvSpPr>
            <a:spLocks noGrp="1"/>
          </p:cNvSpPr>
          <p:nvPr>
            <p:ph type="sldNum" sz="quarter" idx="2"/>
          </p:nvPr>
        </p:nvSpPr>
        <p:spPr>
          <a:xfrm>
            <a:off x="11349005" y="6415804"/>
            <a:ext cx="233395" cy="246221"/>
          </a:xfrm>
          <a:prstGeom prst="rect">
            <a:avLst/>
          </a:prstGeom>
          <a:extLst>
            <a:ext uri="{C572A759-6A51-4108-AA02-DFA0A04FC94B}">
              <ma14:wrappingTextBoxFlag xmlns:ma14="http://schemas.microsoft.com/office/mac/drawingml/2011/main" xmlns="" val="1"/>
            </a:ext>
          </a:extLst>
        </p:spPr>
        <p:txBody>
          <a:bodyPr/>
          <a:lstStyle>
            <a:lvl1pPr defTabSz="914400"/>
          </a:lstStyle>
          <a:p>
            <a:fld id="{86CB4B4D-7CA3-9044-876B-883B54F8677D}" type="slidenum">
              <a:rPr lang="pl-PL"/>
              <a:t>33</a:t>
            </a:fld>
            <a:endParaRPr lang="pl-PL"/>
          </a:p>
        </p:txBody>
      </p:sp>
      <p:sp>
        <p:nvSpPr>
          <p:cNvPr id="976" name="Shape 976"/>
          <p:cNvSpPr>
            <a:spLocks noGrp="1"/>
          </p:cNvSpPr>
          <p:nvPr>
            <p:ph type="title"/>
          </p:nvPr>
        </p:nvSpPr>
        <p:spPr>
          <a:xfrm>
            <a:off x="609600" y="274638"/>
            <a:ext cx="11463064" cy="778099"/>
          </a:xfrm>
          <a:prstGeom prst="rect">
            <a:avLst/>
          </a:prstGeom>
        </p:spPr>
        <p:txBody>
          <a:bodyPr>
            <a:noAutofit/>
          </a:bodyPr>
          <a:lstStyle/>
          <a:p>
            <a:pPr>
              <a:defRPr sz="2400">
                <a:solidFill>
                  <a:srgbClr val="0070C0"/>
                </a:solidFill>
              </a:defRPr>
            </a:pPr>
            <a:r>
              <a:rPr lang="pl-PL" sz="2800" dirty="0"/>
              <a:t>Cel operacyjny dodatkowy 2</a:t>
            </a:r>
            <a:r>
              <a:rPr lang="pl-PL" sz="2800" dirty="0">
                <a:solidFill>
                  <a:srgbClr val="43B02A"/>
                </a:solidFill>
              </a:rPr>
              <a:t> </a:t>
            </a:r>
            <a:r>
              <a:rPr lang="pl-PL" sz="2800" dirty="0"/>
              <a:t>na lata 2021-2025</a:t>
            </a:r>
            <a:br>
              <a:rPr lang="pl-PL" sz="2800" dirty="0">
                <a:solidFill>
                  <a:srgbClr val="43B02A"/>
                </a:solidFill>
              </a:rPr>
            </a:br>
            <a:r>
              <a:rPr lang="pl-PL" sz="2800" dirty="0">
                <a:solidFill>
                  <a:srgbClr val="000000"/>
                </a:solidFill>
              </a:rPr>
              <a:t>Informatyzacja PZJ – centralna baza </a:t>
            </a:r>
            <a:r>
              <a:rPr lang="pl-PL" sz="2800" dirty="0">
                <a:solidFill>
                  <a:schemeClr val="tx1"/>
                </a:solidFill>
              </a:rPr>
              <a:t>danych, obsługa on-line, rankingi, aplikacja (1)</a:t>
            </a:r>
          </a:p>
        </p:txBody>
      </p:sp>
      <p:sp>
        <p:nvSpPr>
          <p:cNvPr id="977" name="Shape 977"/>
          <p:cNvSpPr>
            <a:spLocks noGrp="1"/>
          </p:cNvSpPr>
          <p:nvPr>
            <p:ph type="body" sz="quarter" idx="1"/>
          </p:nvPr>
        </p:nvSpPr>
        <p:spPr>
          <a:xfrm>
            <a:off x="609600" y="1298542"/>
            <a:ext cx="10887000" cy="523221"/>
          </a:xfrm>
          <a:prstGeom prst="rect">
            <a:avLst/>
          </a:prstGeom>
        </p:spPr>
        <p:txBody>
          <a:bodyPr/>
          <a:lstStyle/>
          <a:p>
            <a:pPr>
              <a:spcBef>
                <a:spcPts val="300"/>
              </a:spcBef>
              <a:defRPr sz="1400" b="1">
                <a:solidFill>
                  <a:srgbClr val="000000"/>
                </a:solidFill>
              </a:defRPr>
            </a:pPr>
            <a:r>
              <a:rPr lang="pl-PL" dirty="0"/>
              <a:t>Celem PZJ </a:t>
            </a:r>
            <a:r>
              <a:rPr lang="pl-PL" b="0" dirty="0"/>
              <a:t>jest informatyzacja PZJ umożliwiająca interesariuszom PZJ korzystanie z przygotowanych aplikacji, dostępu i płatności on-line oraz elektronicznych wersji i wymiany dokumentów.</a:t>
            </a:r>
          </a:p>
        </p:txBody>
      </p:sp>
      <p:grpSp>
        <p:nvGrpSpPr>
          <p:cNvPr id="980" name="Group 980"/>
          <p:cNvGrpSpPr/>
          <p:nvPr/>
        </p:nvGrpSpPr>
        <p:grpSpPr>
          <a:xfrm>
            <a:off x="695400" y="2348880"/>
            <a:ext cx="3384377" cy="3850055"/>
            <a:chOff x="0" y="0"/>
            <a:chExt cx="3384376" cy="3850053"/>
          </a:xfrm>
        </p:grpSpPr>
        <p:sp>
          <p:nvSpPr>
            <p:cNvPr id="978" name="Shape 978"/>
            <p:cNvSpPr/>
            <p:nvPr/>
          </p:nvSpPr>
          <p:spPr>
            <a:xfrm>
              <a:off x="0" y="0"/>
              <a:ext cx="3384376" cy="3850053"/>
            </a:xfrm>
            <a:prstGeom prst="rect">
              <a:avLst/>
            </a:prstGeom>
            <a:noFill/>
            <a:ln w="19050" cap="flat">
              <a:solidFill>
                <a:srgbClr val="CACED0"/>
              </a:solidFill>
              <a:prstDash val="solid"/>
              <a:round/>
            </a:ln>
            <a:effectLst/>
          </p:spPr>
          <p:txBody>
            <a:bodyPr wrap="square" lIns="45719" tIns="45719" rIns="45719" bIns="45719" numCol="1" anchor="t">
              <a:noAutofit/>
            </a:bodyPr>
            <a:lstStyle/>
            <a:p>
              <a:pPr defTabSz="914400">
                <a:defRPr>
                  <a:solidFill>
                    <a:srgbClr val="FFFFFF"/>
                  </a:solidFill>
                  <a:latin typeface="Calibri"/>
                  <a:ea typeface="Calibri"/>
                  <a:cs typeface="Calibri"/>
                  <a:sym typeface="Calibri"/>
                </a:defRPr>
              </a:pPr>
              <a:endParaRPr lang="pl-PL"/>
            </a:p>
          </p:txBody>
        </p:sp>
        <p:sp>
          <p:nvSpPr>
            <p:cNvPr id="979" name="Shape 979"/>
            <p:cNvSpPr/>
            <p:nvPr/>
          </p:nvSpPr>
          <p:spPr>
            <a:xfrm>
              <a:off x="0" y="0"/>
              <a:ext cx="3384376" cy="289309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marL="342900" indent="-342900" defTabSz="914400">
                <a:buSzPct val="100000"/>
                <a:buFontTx/>
                <a:buAutoNum type="arabicPeriod"/>
                <a:defRPr sz="1400" b="1">
                  <a:latin typeface="+mn-lt"/>
                  <a:ea typeface="+mn-ea"/>
                  <a:cs typeface="+mn-cs"/>
                  <a:sym typeface="Arial"/>
                </a:defRPr>
              </a:pPr>
              <a:r>
                <a:rPr lang="pl-PL" dirty="0"/>
                <a:t>Brak obsługi i płatności on-line dla klientów</a:t>
              </a:r>
              <a:endParaRPr lang="pl-PL" dirty="0">
                <a:solidFill>
                  <a:srgbClr val="FF0000"/>
                </a:solidFill>
              </a:endParaRPr>
            </a:p>
            <a:p>
              <a:pPr marL="342900" indent="-342900" defTabSz="914400">
                <a:buSzPct val="100000"/>
                <a:buAutoNum type="arabicPeriod"/>
                <a:defRPr sz="1400" b="1">
                  <a:latin typeface="+mn-lt"/>
                  <a:ea typeface="+mn-ea"/>
                  <a:cs typeface="+mn-cs"/>
                  <a:sym typeface="Arial"/>
                </a:defRPr>
              </a:pPr>
              <a:r>
                <a:rPr lang="pl-PL" dirty="0"/>
                <a:t>Bardzo długi i pracochłonny czas wystawiania licencji ogólnopolskich i międzynarodowych</a:t>
              </a:r>
              <a:endParaRPr lang="pl-PL" dirty="0">
                <a:solidFill>
                  <a:srgbClr val="FFFFFF"/>
                </a:solidFill>
                <a:latin typeface="Calibri"/>
                <a:ea typeface="Calibri"/>
                <a:cs typeface="Calibri"/>
                <a:sym typeface="Calibri"/>
              </a:endParaRPr>
            </a:p>
            <a:p>
              <a:pPr marL="342900" indent="-342900" defTabSz="914400">
                <a:buSzPct val="100000"/>
                <a:buAutoNum type="arabicPeriod"/>
                <a:defRPr sz="1400" b="1">
                  <a:latin typeface="+mn-lt"/>
                  <a:ea typeface="+mn-ea"/>
                  <a:cs typeface="+mn-cs"/>
                  <a:sym typeface="Arial"/>
                </a:defRPr>
              </a:pPr>
              <a:r>
                <a:rPr lang="pl-PL" dirty="0"/>
                <a:t>Brak centralnej bazy danych o wynikach zawodników i koni</a:t>
              </a:r>
              <a:endParaRPr lang="pl-PL" dirty="0">
                <a:solidFill>
                  <a:srgbClr val="FFFFFF"/>
                </a:solidFill>
                <a:latin typeface="Calibri"/>
                <a:ea typeface="Calibri"/>
                <a:cs typeface="Calibri"/>
                <a:sym typeface="Calibri"/>
              </a:endParaRPr>
            </a:p>
            <a:p>
              <a:pPr marL="342900" indent="-342900" defTabSz="914400">
                <a:buSzPct val="100000"/>
                <a:buAutoNum type="arabicPeriod"/>
                <a:defRPr sz="1400" b="1">
                  <a:latin typeface="+mn-lt"/>
                  <a:ea typeface="+mn-ea"/>
                  <a:cs typeface="+mn-cs"/>
                  <a:sym typeface="Arial"/>
                </a:defRPr>
              </a:pPr>
              <a:r>
                <a:rPr lang="pl-PL" dirty="0"/>
                <a:t>Brak systemu rankingów regionalnych (poza prowadzonymi przez WZJ)</a:t>
              </a:r>
              <a:endParaRPr lang="pl-PL" dirty="0">
                <a:solidFill>
                  <a:srgbClr val="FFFFFF"/>
                </a:solidFill>
                <a:latin typeface="Calibri"/>
                <a:ea typeface="Calibri"/>
                <a:cs typeface="Calibri"/>
                <a:sym typeface="Calibri"/>
              </a:endParaRPr>
            </a:p>
            <a:p>
              <a:pPr marL="342900" indent="-342900" defTabSz="914400">
                <a:buSzPct val="100000"/>
                <a:buAutoNum type="arabicPeriod"/>
                <a:defRPr sz="1400" b="1">
                  <a:latin typeface="+mn-lt"/>
                  <a:ea typeface="+mn-ea"/>
                  <a:cs typeface="+mn-cs"/>
                  <a:sym typeface="Arial"/>
                </a:defRPr>
              </a:pPr>
              <a:r>
                <a:rPr lang="pl-PL" dirty="0"/>
                <a:t>Dokumentacja papierowa zamiast wersji elektronicznej</a:t>
              </a:r>
            </a:p>
          </p:txBody>
        </p:sp>
      </p:grpSp>
      <p:grpSp>
        <p:nvGrpSpPr>
          <p:cNvPr id="983" name="Group 983"/>
          <p:cNvGrpSpPr/>
          <p:nvPr/>
        </p:nvGrpSpPr>
        <p:grpSpPr>
          <a:xfrm>
            <a:off x="695400" y="1912187"/>
            <a:ext cx="3384377" cy="369330"/>
            <a:chOff x="0" y="-4645"/>
            <a:chExt cx="3384376" cy="369329"/>
          </a:xfrm>
        </p:grpSpPr>
        <p:sp>
          <p:nvSpPr>
            <p:cNvPr id="981" name="Shape 981"/>
            <p:cNvSpPr/>
            <p:nvPr/>
          </p:nvSpPr>
          <p:spPr>
            <a:xfrm>
              <a:off x="0" y="-1"/>
              <a:ext cx="3384376" cy="360042"/>
            </a:xfrm>
            <a:prstGeom prst="rect">
              <a:avLst/>
            </a:prstGeom>
            <a:noFill/>
            <a:ln w="25400" cap="flat">
              <a:solidFill>
                <a:srgbClr val="FF0000"/>
              </a:solidFill>
              <a:prstDash val="solid"/>
              <a:round/>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lang="pl-PL"/>
            </a:p>
          </p:txBody>
        </p:sp>
        <p:sp>
          <p:nvSpPr>
            <p:cNvPr id="982" name="Shape 982"/>
            <p:cNvSpPr/>
            <p:nvPr/>
          </p:nvSpPr>
          <p:spPr>
            <a:xfrm>
              <a:off x="0" y="-4645"/>
              <a:ext cx="3384376" cy="3693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b="1">
                  <a:latin typeface="Calibri"/>
                  <a:ea typeface="Calibri"/>
                  <a:cs typeface="Calibri"/>
                  <a:sym typeface="Calibri"/>
                </a:defRPr>
              </a:lvl1pPr>
            </a:lstStyle>
            <a:p>
              <a:r>
                <a:rPr lang="pl-PL" dirty="0">
                  <a:latin typeface="Corbel"/>
                  <a:ea typeface="Corbel"/>
                  <a:cs typeface="Corbel"/>
                  <a:sym typeface="Corbel"/>
                </a:rPr>
                <a:t>Diagnoza sytuacji / możliwości</a:t>
              </a:r>
            </a:p>
          </p:txBody>
        </p:sp>
      </p:grpSp>
      <p:grpSp>
        <p:nvGrpSpPr>
          <p:cNvPr id="986" name="Group 986"/>
          <p:cNvGrpSpPr/>
          <p:nvPr/>
        </p:nvGrpSpPr>
        <p:grpSpPr>
          <a:xfrm>
            <a:off x="4367807" y="2348880"/>
            <a:ext cx="7128794" cy="3850055"/>
            <a:chOff x="0" y="0"/>
            <a:chExt cx="7128792" cy="3850053"/>
          </a:xfrm>
        </p:grpSpPr>
        <p:sp>
          <p:nvSpPr>
            <p:cNvPr id="984" name="Shape 984"/>
            <p:cNvSpPr/>
            <p:nvPr/>
          </p:nvSpPr>
          <p:spPr>
            <a:xfrm>
              <a:off x="0" y="0"/>
              <a:ext cx="7128792" cy="3850053"/>
            </a:xfrm>
            <a:prstGeom prst="rect">
              <a:avLst/>
            </a:prstGeom>
            <a:noFill/>
            <a:ln w="19050" cap="flat">
              <a:solidFill>
                <a:srgbClr val="CACED0"/>
              </a:solidFill>
              <a:prstDash val="solid"/>
              <a:round/>
            </a:ln>
            <a:effectLst/>
          </p:spPr>
          <p:txBody>
            <a:bodyPr wrap="square" lIns="45719" tIns="45719" rIns="45719" bIns="45719" numCol="1" anchor="t">
              <a:noAutofit/>
            </a:bodyPr>
            <a:lstStyle/>
            <a:p>
              <a:pPr defTabSz="914400">
                <a:defRPr sz="1400" b="1">
                  <a:latin typeface="+mn-lt"/>
                  <a:ea typeface="+mn-ea"/>
                  <a:cs typeface="+mn-cs"/>
                  <a:sym typeface="Arial"/>
                </a:defRPr>
              </a:pPr>
              <a:endParaRPr lang="pl-PL"/>
            </a:p>
          </p:txBody>
        </p:sp>
        <p:sp>
          <p:nvSpPr>
            <p:cNvPr id="985" name="Shape 985"/>
            <p:cNvSpPr/>
            <p:nvPr/>
          </p:nvSpPr>
          <p:spPr>
            <a:xfrm>
              <a:off x="0" y="0"/>
              <a:ext cx="7128792" cy="181587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marL="342900" indent="-342900" defTabSz="914400">
                <a:buSzPct val="100000"/>
                <a:buAutoNum type="arabicPeriod"/>
                <a:defRPr sz="1400" b="1">
                  <a:latin typeface="+mn-lt"/>
                  <a:ea typeface="+mn-ea"/>
                  <a:cs typeface="+mn-cs"/>
                  <a:sym typeface="Arial"/>
                </a:defRPr>
              </a:pPr>
              <a:r>
                <a:rPr lang="pl-PL" dirty="0"/>
                <a:t>Wdrożenie systemu płatności on-line.</a:t>
              </a:r>
              <a:endParaRPr lang="pl-PL" dirty="0">
                <a:solidFill>
                  <a:srgbClr val="FF0000"/>
                </a:solidFill>
              </a:endParaRPr>
            </a:p>
            <a:p>
              <a:pPr marL="342900" indent="-342900" defTabSz="914400">
                <a:buSzPct val="100000"/>
                <a:buAutoNum type="arabicPeriod"/>
                <a:defRPr sz="1400" b="1">
                  <a:latin typeface="+mn-lt"/>
                  <a:ea typeface="+mn-ea"/>
                  <a:cs typeface="+mn-cs"/>
                  <a:sym typeface="Arial"/>
                </a:defRPr>
              </a:pPr>
              <a:r>
                <a:rPr lang="pl-PL" dirty="0"/>
                <a:t>Tworzenie centralnej bazy zawodów i wyników umożliwiającej tworzenie analiz i rankingów zawodników (lub współpraca z już istniejącymi)</a:t>
              </a:r>
              <a:endParaRPr lang="pl-PL" dirty="0">
                <a:solidFill>
                  <a:srgbClr val="FFFFFF"/>
                </a:solidFill>
                <a:latin typeface="Calibri"/>
                <a:ea typeface="Calibri"/>
                <a:cs typeface="Calibri"/>
                <a:sym typeface="Calibri"/>
              </a:endParaRPr>
            </a:p>
            <a:p>
              <a:pPr marL="342900" indent="-342900" defTabSz="914400">
                <a:buSzPct val="100000"/>
                <a:buAutoNum type="arabicPeriod"/>
                <a:defRPr sz="1400" b="1">
                  <a:latin typeface="+mn-lt"/>
                  <a:ea typeface="+mn-ea"/>
                  <a:cs typeface="+mn-cs"/>
                  <a:sym typeface="Arial"/>
                </a:defRPr>
              </a:pPr>
              <a:r>
                <a:rPr lang="pl-PL" dirty="0"/>
                <a:t>Automatyzacja i skrócenie procesu wydawania licencji na poziomie PZJ i WZJ</a:t>
              </a:r>
              <a:endParaRPr lang="pl-PL" dirty="0">
                <a:solidFill>
                  <a:srgbClr val="FFFFFF"/>
                </a:solidFill>
                <a:latin typeface="Calibri"/>
                <a:ea typeface="Calibri"/>
                <a:cs typeface="Calibri"/>
                <a:sym typeface="Calibri"/>
              </a:endParaRPr>
            </a:p>
            <a:p>
              <a:pPr marL="342900" indent="-342900" defTabSz="914400">
                <a:buSzPct val="100000"/>
                <a:buAutoNum type="arabicPeriod"/>
                <a:defRPr sz="1400" b="1">
                  <a:latin typeface="+mn-lt"/>
                  <a:ea typeface="+mn-ea"/>
                  <a:cs typeface="+mn-cs"/>
                  <a:sym typeface="Arial"/>
                </a:defRPr>
              </a:pPr>
              <a:r>
                <a:rPr lang="pl-PL" dirty="0"/>
                <a:t>Digitalizacja wszystkich dokumentów i sprawozdań papierowych poprzez wdrożenie jednego systemu dla osób oficjalnych, zawodników, klubów i organizatorów imprez (elektroniczna wymiana danych).</a:t>
              </a:r>
              <a:endParaRPr lang="pl-PL" dirty="0">
                <a:solidFill>
                  <a:srgbClr val="FFFFFF"/>
                </a:solidFill>
                <a:latin typeface="Calibri"/>
                <a:ea typeface="Calibri"/>
                <a:cs typeface="Calibri"/>
                <a:sym typeface="Calibri"/>
              </a:endParaRPr>
            </a:p>
            <a:p>
              <a:pPr marL="342900" indent="-342900" defTabSz="914400">
                <a:buSzPct val="100000"/>
                <a:buAutoNum type="arabicPeriod"/>
                <a:defRPr sz="1400" b="1">
                  <a:latin typeface="+mn-lt"/>
                  <a:ea typeface="+mn-ea"/>
                  <a:cs typeface="+mn-cs"/>
                  <a:sym typeface="Arial"/>
                </a:defRPr>
              </a:pPr>
              <a:endParaRPr lang="pl-PL" dirty="0">
                <a:solidFill>
                  <a:srgbClr val="FF0000"/>
                </a:solidFill>
                <a:latin typeface="Calibri"/>
                <a:ea typeface="Calibri"/>
                <a:cs typeface="Calibri"/>
                <a:sym typeface="Calibri"/>
              </a:endParaRPr>
            </a:p>
          </p:txBody>
        </p:sp>
      </p:grpSp>
      <p:grpSp>
        <p:nvGrpSpPr>
          <p:cNvPr id="989" name="Group 989"/>
          <p:cNvGrpSpPr/>
          <p:nvPr/>
        </p:nvGrpSpPr>
        <p:grpSpPr>
          <a:xfrm>
            <a:off x="4367807" y="1912187"/>
            <a:ext cx="7128794" cy="369330"/>
            <a:chOff x="0" y="-4645"/>
            <a:chExt cx="7128792" cy="369329"/>
          </a:xfrm>
        </p:grpSpPr>
        <p:sp>
          <p:nvSpPr>
            <p:cNvPr id="987" name="Shape 987"/>
            <p:cNvSpPr/>
            <p:nvPr/>
          </p:nvSpPr>
          <p:spPr>
            <a:xfrm>
              <a:off x="0" y="-1"/>
              <a:ext cx="7128792" cy="360042"/>
            </a:xfrm>
            <a:prstGeom prst="rect">
              <a:avLst/>
            </a:prstGeom>
            <a:noFill/>
            <a:ln w="25400" cap="flat">
              <a:solidFill>
                <a:srgbClr val="00B050"/>
              </a:solidFill>
              <a:prstDash val="solid"/>
              <a:round/>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lang="pl-PL"/>
            </a:p>
          </p:txBody>
        </p:sp>
        <p:sp>
          <p:nvSpPr>
            <p:cNvPr id="988" name="Shape 988"/>
            <p:cNvSpPr/>
            <p:nvPr/>
          </p:nvSpPr>
          <p:spPr>
            <a:xfrm>
              <a:off x="0" y="-4645"/>
              <a:ext cx="7128792" cy="3693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b="1">
                  <a:latin typeface="Calibri"/>
                  <a:ea typeface="Calibri"/>
                  <a:cs typeface="Calibri"/>
                  <a:sym typeface="Calibri"/>
                </a:defRPr>
              </a:lvl1pPr>
            </a:lstStyle>
            <a:p>
              <a:r>
                <a:rPr lang="pl-PL"/>
                <a:t>Propozycja działań</a:t>
              </a:r>
            </a:p>
          </p:txBody>
        </p:sp>
      </p:grpSp>
      <p:sp>
        <p:nvSpPr>
          <p:cNvPr id="18" name="Shape 330">
            <a:extLst>
              <a:ext uri="{FF2B5EF4-FFF2-40B4-BE49-F238E27FC236}">
                <a16:creationId xmlns:a16="http://schemas.microsoft.com/office/drawing/2014/main" id="{0773057C-DA21-4C60-9F14-D9F513952DA3}"/>
              </a:ext>
            </a:extLst>
          </p:cNvPr>
          <p:cNvSpPr/>
          <p:nvPr/>
        </p:nvSpPr>
        <p:spPr>
          <a:xfrm>
            <a:off x="609600" y="6610424"/>
            <a:ext cx="7920002" cy="24622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defTabSz="914400">
              <a:defRPr sz="1000">
                <a:solidFill>
                  <a:srgbClr val="888888"/>
                </a:solidFill>
                <a:latin typeface="Arial Narrow"/>
                <a:ea typeface="Arial Narrow"/>
                <a:cs typeface="Arial Narrow"/>
                <a:sym typeface="Arial Narrow"/>
              </a:defRPr>
            </a:lvl1pPr>
          </a:lstStyle>
          <a:p>
            <a:r>
              <a:rPr lang="pl-PL" dirty="0"/>
              <a:t>Strategia Rozwoju Polskiego Jeździectwa 2021-2025 | Wrzesień 2021 r.</a:t>
            </a:r>
          </a:p>
        </p:txBody>
      </p:sp>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5" name="Shape 995"/>
          <p:cNvSpPr>
            <a:spLocks noGrp="1"/>
          </p:cNvSpPr>
          <p:nvPr>
            <p:ph type="sldNum" sz="quarter" idx="2"/>
          </p:nvPr>
        </p:nvSpPr>
        <p:spPr>
          <a:xfrm>
            <a:off x="11336997" y="6425421"/>
            <a:ext cx="245403" cy="226986"/>
          </a:xfrm>
          <a:prstGeom prst="rect">
            <a:avLst/>
          </a:prstGeom>
          <a:extLst>
            <a:ext uri="{C572A759-6A51-4108-AA02-DFA0A04FC94B}">
              <ma14:wrappingTextBoxFlag xmlns:ma14="http://schemas.microsoft.com/office/mac/drawingml/2011/main" xmlns="" val="1"/>
            </a:ext>
          </a:extLst>
        </p:spPr>
        <p:txBody>
          <a:bodyPr/>
          <a:lstStyle>
            <a:lvl1pPr defTabSz="914400"/>
          </a:lstStyle>
          <a:p>
            <a:fld id="{86CB4B4D-7CA3-9044-876B-883B54F8677D}" type="slidenum">
              <a:t>34</a:t>
            </a:fld>
            <a:endParaRPr/>
          </a:p>
        </p:txBody>
      </p:sp>
      <p:sp>
        <p:nvSpPr>
          <p:cNvPr id="996" name="Shape 996"/>
          <p:cNvSpPr>
            <a:spLocks noGrp="1"/>
          </p:cNvSpPr>
          <p:nvPr>
            <p:ph type="title"/>
          </p:nvPr>
        </p:nvSpPr>
        <p:spPr>
          <a:xfrm>
            <a:off x="609600" y="274638"/>
            <a:ext cx="11463064" cy="778099"/>
          </a:xfrm>
          <a:prstGeom prst="rect">
            <a:avLst/>
          </a:prstGeom>
        </p:spPr>
        <p:txBody>
          <a:bodyPr>
            <a:noAutofit/>
          </a:bodyPr>
          <a:lstStyle/>
          <a:p>
            <a:pPr>
              <a:defRPr sz="2300">
                <a:solidFill>
                  <a:srgbClr val="0070C0"/>
                </a:solidFill>
              </a:defRPr>
            </a:pPr>
            <a:r>
              <a:rPr lang="pl-PL" sz="2800" noProof="0" dirty="0"/>
              <a:t>Cel </a:t>
            </a:r>
            <a:r>
              <a:rPr lang="pl-PL" sz="2800" dirty="0"/>
              <a:t>operacyjny </a:t>
            </a:r>
            <a:r>
              <a:rPr lang="pl-PL" sz="2800" noProof="0" dirty="0"/>
              <a:t>dodatkowy 2</a:t>
            </a:r>
            <a:r>
              <a:rPr lang="pl-PL" sz="2800" noProof="0" dirty="0">
                <a:solidFill>
                  <a:srgbClr val="43B02A"/>
                </a:solidFill>
              </a:rPr>
              <a:t> </a:t>
            </a:r>
            <a:r>
              <a:rPr lang="pl-PL" sz="2800" dirty="0"/>
              <a:t>na lata 2021-2025</a:t>
            </a:r>
            <a:br>
              <a:rPr lang="pl-PL" sz="2800" noProof="0" dirty="0">
                <a:solidFill>
                  <a:srgbClr val="43B02A"/>
                </a:solidFill>
              </a:rPr>
            </a:br>
            <a:r>
              <a:rPr lang="pl-PL" sz="2800" noProof="0" dirty="0">
                <a:solidFill>
                  <a:srgbClr val="000000"/>
                </a:solidFill>
              </a:rPr>
              <a:t>Informatyzacja PZJ – centralna </a:t>
            </a:r>
            <a:r>
              <a:rPr lang="pl-PL" sz="2800" noProof="0" dirty="0">
                <a:solidFill>
                  <a:schemeClr val="tx1"/>
                </a:solidFill>
              </a:rPr>
              <a:t>baza </a:t>
            </a:r>
            <a:r>
              <a:rPr lang="pl-PL" sz="2800" dirty="0">
                <a:solidFill>
                  <a:schemeClr val="tx1"/>
                </a:solidFill>
              </a:rPr>
              <a:t>danych, obsługa on-line, rankingi, aplikacja (2)</a:t>
            </a:r>
          </a:p>
        </p:txBody>
      </p:sp>
      <p:grpSp>
        <p:nvGrpSpPr>
          <p:cNvPr id="1000" name="Group 1000"/>
          <p:cNvGrpSpPr/>
          <p:nvPr/>
        </p:nvGrpSpPr>
        <p:grpSpPr>
          <a:xfrm>
            <a:off x="695400" y="2348881"/>
            <a:ext cx="3384377" cy="1328132"/>
            <a:chOff x="0" y="0"/>
            <a:chExt cx="3384376" cy="1328130"/>
          </a:xfrm>
        </p:grpSpPr>
        <p:sp>
          <p:nvSpPr>
            <p:cNvPr id="998" name="Shape 998"/>
            <p:cNvSpPr/>
            <p:nvPr/>
          </p:nvSpPr>
          <p:spPr>
            <a:xfrm>
              <a:off x="0" y="0"/>
              <a:ext cx="3384376" cy="1328130"/>
            </a:xfrm>
            <a:prstGeom prst="rect">
              <a:avLst/>
            </a:prstGeom>
            <a:noFill/>
            <a:ln w="19050" cap="flat">
              <a:solidFill>
                <a:srgbClr val="CACED0"/>
              </a:solidFill>
              <a:prstDash val="solid"/>
              <a:round/>
            </a:ln>
            <a:effectLst/>
          </p:spPr>
          <p:txBody>
            <a:bodyPr wrap="square" lIns="45719" tIns="45719" rIns="45719" bIns="45719" numCol="1" anchor="t">
              <a:noAutofit/>
            </a:bodyPr>
            <a:lstStyle/>
            <a:p>
              <a:pPr defTabSz="914400">
                <a:defRPr>
                  <a:solidFill>
                    <a:srgbClr val="FFFFFF"/>
                  </a:solidFill>
                  <a:latin typeface="Calibri"/>
                  <a:ea typeface="Calibri"/>
                  <a:cs typeface="Calibri"/>
                  <a:sym typeface="Calibri"/>
                </a:defRPr>
              </a:pPr>
              <a:endParaRPr/>
            </a:p>
          </p:txBody>
        </p:sp>
        <p:sp>
          <p:nvSpPr>
            <p:cNvPr id="999" name="Shape 999"/>
            <p:cNvSpPr/>
            <p:nvPr/>
          </p:nvSpPr>
          <p:spPr>
            <a:xfrm>
              <a:off x="0" y="0"/>
              <a:ext cx="3384376" cy="52321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marL="342900" indent="-342900" defTabSz="914400">
                <a:buSzPct val="100000"/>
                <a:buAutoNum type="arabicPeriod"/>
                <a:defRPr sz="1400" b="1">
                  <a:latin typeface="+mn-lt"/>
                  <a:ea typeface="+mn-ea"/>
                  <a:cs typeface="+mn-cs"/>
                  <a:sym typeface="Arial"/>
                </a:defRPr>
              </a:pPr>
              <a:r>
                <a:rPr sz="1400" b="1" dirty="0">
                  <a:latin typeface="+mn-lt"/>
                  <a:ea typeface="+mn-ea"/>
                  <a:cs typeface="+mn-cs"/>
                </a:rPr>
                <a:t>Prezes Zarządu PZJ</a:t>
              </a:r>
              <a:endParaRPr lang="pl-PL" sz="1400" b="1" dirty="0">
                <a:latin typeface="+mn-lt"/>
                <a:ea typeface="+mn-ea"/>
                <a:cs typeface="+mn-cs"/>
              </a:endParaRPr>
            </a:p>
            <a:p>
              <a:pPr marL="342900" indent="-342900" defTabSz="914400">
                <a:buSzPct val="100000"/>
                <a:buAutoNum type="arabicPeriod"/>
                <a:defRPr sz="1400" b="1">
                  <a:latin typeface="+mn-lt"/>
                  <a:ea typeface="+mn-ea"/>
                  <a:cs typeface="+mn-cs"/>
                  <a:sym typeface="Arial"/>
                </a:defRPr>
              </a:pPr>
              <a:r>
                <a:rPr lang="pl-PL" sz="1400" b="1" dirty="0">
                  <a:latin typeface="+mn-lt"/>
                  <a:ea typeface="+mn-ea"/>
                  <a:cs typeface="+mn-cs"/>
                  <a:sym typeface="Calibri"/>
                </a:rPr>
                <a:t>Biuro Związku</a:t>
              </a:r>
              <a:endParaRPr sz="1400" b="1" dirty="0">
                <a:latin typeface="+mn-lt"/>
                <a:ea typeface="+mn-ea"/>
                <a:cs typeface="+mn-cs"/>
                <a:sym typeface="Calibri"/>
              </a:endParaRPr>
            </a:p>
          </p:txBody>
        </p:sp>
      </p:grpSp>
      <p:grpSp>
        <p:nvGrpSpPr>
          <p:cNvPr id="1003" name="Group 1003"/>
          <p:cNvGrpSpPr/>
          <p:nvPr/>
        </p:nvGrpSpPr>
        <p:grpSpPr>
          <a:xfrm>
            <a:off x="695400" y="1916832"/>
            <a:ext cx="3384376" cy="360041"/>
            <a:chOff x="0" y="0"/>
            <a:chExt cx="3384375" cy="360040"/>
          </a:xfrm>
        </p:grpSpPr>
        <p:sp>
          <p:nvSpPr>
            <p:cNvPr id="1001" name="Shape 1001"/>
            <p:cNvSpPr/>
            <p:nvPr/>
          </p:nvSpPr>
          <p:spPr>
            <a:xfrm>
              <a:off x="0" y="-1"/>
              <a:ext cx="3384376" cy="360042"/>
            </a:xfrm>
            <a:prstGeom prst="rect">
              <a:avLst/>
            </a:prstGeom>
            <a:noFill/>
            <a:ln w="25400" cap="flat">
              <a:solidFill>
                <a:srgbClr val="0070C0"/>
              </a:solidFill>
              <a:prstDash val="solid"/>
              <a:round/>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a:p>
          </p:txBody>
        </p:sp>
        <p:sp>
          <p:nvSpPr>
            <p:cNvPr id="1002" name="Shape 1002"/>
            <p:cNvSpPr/>
            <p:nvPr/>
          </p:nvSpPr>
          <p:spPr>
            <a:xfrm>
              <a:off x="0" y="949"/>
              <a:ext cx="3384376" cy="3581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b="1">
                  <a:latin typeface="Calibri"/>
                  <a:ea typeface="Calibri"/>
                  <a:cs typeface="Calibri"/>
                  <a:sym typeface="Calibri"/>
                </a:defRPr>
              </a:lvl1pPr>
            </a:lstStyle>
            <a:p>
              <a:r>
                <a:t>Osoby odpowiedzialne</a:t>
              </a:r>
            </a:p>
          </p:txBody>
        </p:sp>
      </p:grpSp>
      <p:grpSp>
        <p:nvGrpSpPr>
          <p:cNvPr id="1006" name="Group 1006"/>
          <p:cNvGrpSpPr/>
          <p:nvPr/>
        </p:nvGrpSpPr>
        <p:grpSpPr>
          <a:xfrm>
            <a:off x="4367807" y="2348880"/>
            <a:ext cx="3384378" cy="3850055"/>
            <a:chOff x="0" y="0"/>
            <a:chExt cx="3384376" cy="3850053"/>
          </a:xfrm>
        </p:grpSpPr>
        <p:sp>
          <p:nvSpPr>
            <p:cNvPr id="1004" name="Shape 1004"/>
            <p:cNvSpPr/>
            <p:nvPr/>
          </p:nvSpPr>
          <p:spPr>
            <a:xfrm>
              <a:off x="0" y="0"/>
              <a:ext cx="3384376" cy="3850053"/>
            </a:xfrm>
            <a:prstGeom prst="rect">
              <a:avLst/>
            </a:prstGeom>
            <a:noFill/>
            <a:ln w="19050" cap="flat">
              <a:solidFill>
                <a:srgbClr val="CACED0"/>
              </a:solidFill>
              <a:prstDash val="solid"/>
              <a:round/>
            </a:ln>
            <a:effectLst/>
          </p:spPr>
          <p:txBody>
            <a:bodyPr wrap="square" lIns="45719" tIns="45719" rIns="45719" bIns="45719" numCol="1" anchor="t">
              <a:noAutofit/>
            </a:bodyPr>
            <a:lstStyle/>
            <a:p>
              <a:pPr defTabSz="914400">
                <a:defRPr>
                  <a:solidFill>
                    <a:srgbClr val="FFFFFF"/>
                  </a:solidFill>
                  <a:latin typeface="Calibri"/>
                  <a:ea typeface="Calibri"/>
                  <a:cs typeface="Calibri"/>
                  <a:sym typeface="Calibri"/>
                </a:defRPr>
              </a:pPr>
              <a:endParaRPr/>
            </a:p>
          </p:txBody>
        </p:sp>
        <p:sp>
          <p:nvSpPr>
            <p:cNvPr id="1005" name="Shape 1005"/>
            <p:cNvSpPr/>
            <p:nvPr/>
          </p:nvSpPr>
          <p:spPr>
            <a:xfrm>
              <a:off x="0" y="0"/>
              <a:ext cx="3384376" cy="52321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marL="342900" indent="-342900" defTabSz="914400">
                <a:buSzPct val="100000"/>
                <a:buAutoNum type="arabicPeriod"/>
                <a:defRPr sz="1400" b="1">
                  <a:latin typeface="+mn-lt"/>
                  <a:ea typeface="+mn-ea"/>
                  <a:cs typeface="+mn-cs"/>
                  <a:sym typeface="Arial"/>
                </a:defRPr>
              </a:lvl1pPr>
            </a:lstStyle>
            <a:p>
              <a:r>
                <a:rPr lang="pl-PL" dirty="0"/>
                <a:t>Do przeprowadzenia audyt i plan rozwoju w tym obszarze</a:t>
              </a:r>
              <a:endParaRPr dirty="0"/>
            </a:p>
          </p:txBody>
        </p:sp>
      </p:grpSp>
      <p:grpSp>
        <p:nvGrpSpPr>
          <p:cNvPr id="1009" name="Group 1009"/>
          <p:cNvGrpSpPr/>
          <p:nvPr/>
        </p:nvGrpSpPr>
        <p:grpSpPr>
          <a:xfrm>
            <a:off x="4367807" y="1912187"/>
            <a:ext cx="3384378" cy="369330"/>
            <a:chOff x="0" y="-4645"/>
            <a:chExt cx="3384376" cy="369329"/>
          </a:xfrm>
        </p:grpSpPr>
        <p:sp>
          <p:nvSpPr>
            <p:cNvPr id="1007" name="Shape 1007"/>
            <p:cNvSpPr/>
            <p:nvPr/>
          </p:nvSpPr>
          <p:spPr>
            <a:xfrm>
              <a:off x="0" y="-1"/>
              <a:ext cx="3384376" cy="360042"/>
            </a:xfrm>
            <a:prstGeom prst="rect">
              <a:avLst/>
            </a:prstGeom>
            <a:noFill/>
            <a:ln w="25400" cap="flat">
              <a:solidFill>
                <a:srgbClr val="FFC000"/>
              </a:solidFill>
              <a:prstDash val="solid"/>
              <a:round/>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a:p>
          </p:txBody>
        </p:sp>
        <p:sp>
          <p:nvSpPr>
            <p:cNvPr id="1008" name="Shape 1008"/>
            <p:cNvSpPr/>
            <p:nvPr/>
          </p:nvSpPr>
          <p:spPr>
            <a:xfrm>
              <a:off x="0" y="-4645"/>
              <a:ext cx="3384376" cy="3693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b="1">
                  <a:latin typeface="Calibri"/>
                  <a:ea typeface="Calibri"/>
                  <a:cs typeface="Calibri"/>
                  <a:sym typeface="Calibri"/>
                </a:defRPr>
              </a:lvl1pPr>
            </a:lstStyle>
            <a:p>
              <a:r>
                <a:rPr lang="pl-PL" dirty="0"/>
                <a:t>Stan wyjściowy 2020</a:t>
              </a:r>
              <a:endParaRPr dirty="0"/>
            </a:p>
          </p:txBody>
        </p:sp>
      </p:grpSp>
      <p:grpSp>
        <p:nvGrpSpPr>
          <p:cNvPr id="1012" name="Group 1012"/>
          <p:cNvGrpSpPr/>
          <p:nvPr/>
        </p:nvGrpSpPr>
        <p:grpSpPr>
          <a:xfrm>
            <a:off x="8112224" y="2348880"/>
            <a:ext cx="3384378" cy="3850055"/>
            <a:chOff x="0" y="0"/>
            <a:chExt cx="3384376" cy="3850053"/>
          </a:xfrm>
        </p:grpSpPr>
        <p:sp>
          <p:nvSpPr>
            <p:cNvPr id="1010" name="Shape 1010"/>
            <p:cNvSpPr/>
            <p:nvPr/>
          </p:nvSpPr>
          <p:spPr>
            <a:xfrm>
              <a:off x="0" y="0"/>
              <a:ext cx="3384376" cy="3850053"/>
            </a:xfrm>
            <a:prstGeom prst="rect">
              <a:avLst/>
            </a:prstGeom>
            <a:noFill/>
            <a:ln w="19050" cap="flat">
              <a:solidFill>
                <a:srgbClr val="CACED0"/>
              </a:solidFill>
              <a:prstDash val="solid"/>
              <a:round/>
            </a:ln>
            <a:effectLst/>
          </p:spPr>
          <p:txBody>
            <a:bodyPr wrap="square" lIns="45719" tIns="45719" rIns="45719" bIns="45719" numCol="1" anchor="t">
              <a:noAutofit/>
            </a:bodyPr>
            <a:lstStyle/>
            <a:p>
              <a:pPr defTabSz="914400">
                <a:defRPr>
                  <a:solidFill>
                    <a:srgbClr val="FFFFFF"/>
                  </a:solidFill>
                  <a:latin typeface="Calibri"/>
                  <a:ea typeface="Calibri"/>
                  <a:cs typeface="Calibri"/>
                  <a:sym typeface="Calibri"/>
                </a:defRPr>
              </a:pPr>
              <a:endParaRPr/>
            </a:p>
          </p:txBody>
        </p:sp>
        <p:sp>
          <p:nvSpPr>
            <p:cNvPr id="1011" name="Shape 1011"/>
            <p:cNvSpPr/>
            <p:nvPr/>
          </p:nvSpPr>
          <p:spPr>
            <a:xfrm>
              <a:off x="0" y="0"/>
              <a:ext cx="3384376" cy="289309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marL="342900" indent="-342900" defTabSz="914400">
                <a:buSzPct val="100000"/>
                <a:buAutoNum type="arabicPeriod"/>
                <a:defRPr sz="1400" b="1">
                  <a:latin typeface="+mn-lt"/>
                  <a:ea typeface="+mn-ea"/>
                  <a:cs typeface="+mn-cs"/>
                  <a:sym typeface="Arial"/>
                </a:defRPr>
              </a:lvl1pPr>
            </a:lstStyle>
            <a:p>
              <a:pPr>
                <a:defRPr sz="1400" b="1">
                  <a:latin typeface="+mn-lt"/>
                  <a:ea typeface="+mn-ea"/>
                  <a:cs typeface="+mn-cs"/>
                  <a:sym typeface="Arial"/>
                </a:defRPr>
              </a:pPr>
              <a:r>
                <a:rPr lang="pl-PL" dirty="0"/>
                <a:t>Wdrożenie systemu płatności on-line dla zawodników i organizatorów.</a:t>
              </a:r>
              <a:endParaRPr lang="pl-PL" dirty="0">
                <a:solidFill>
                  <a:srgbClr val="FF0000"/>
                </a:solidFill>
                <a:latin typeface="Calibri"/>
                <a:ea typeface="Calibri"/>
                <a:cs typeface="Calibri"/>
                <a:sym typeface="Calibri"/>
              </a:endParaRPr>
            </a:p>
            <a:p>
              <a:pPr>
                <a:defRPr sz="1400" b="1">
                  <a:latin typeface="+mn-lt"/>
                  <a:ea typeface="+mn-ea"/>
                  <a:cs typeface="+mn-cs"/>
                  <a:sym typeface="Arial"/>
                </a:defRPr>
              </a:pPr>
              <a:r>
                <a:rPr lang="pl-PL" dirty="0"/>
                <a:t>Centralnej bazy zawodów i wyników wraz z rankingami</a:t>
              </a:r>
              <a:endParaRPr lang="pl-PL" dirty="0">
                <a:solidFill>
                  <a:srgbClr val="FFFFFF"/>
                </a:solidFill>
                <a:latin typeface="Calibri"/>
                <a:ea typeface="Calibri"/>
                <a:cs typeface="Calibri"/>
                <a:sym typeface="Calibri"/>
              </a:endParaRPr>
            </a:p>
            <a:p>
              <a:pPr>
                <a:defRPr sz="1400" b="1">
                  <a:latin typeface="+mn-lt"/>
                  <a:ea typeface="+mn-ea"/>
                  <a:cs typeface="+mn-cs"/>
                  <a:sym typeface="Arial"/>
                </a:defRPr>
              </a:pPr>
              <a:r>
                <a:rPr lang="pl-PL" dirty="0"/>
                <a:t>Automatyzacja i skrócenie procesu wydawania licencji do 48 godzin</a:t>
              </a:r>
              <a:endParaRPr lang="pl-PL" dirty="0">
                <a:solidFill>
                  <a:srgbClr val="FFFFFF"/>
                </a:solidFill>
                <a:latin typeface="Calibri"/>
                <a:ea typeface="Calibri"/>
                <a:cs typeface="Calibri"/>
                <a:sym typeface="Calibri"/>
              </a:endParaRPr>
            </a:p>
            <a:p>
              <a:pPr>
                <a:defRPr sz="1400" b="1">
                  <a:latin typeface="+mn-lt"/>
                  <a:ea typeface="+mn-ea"/>
                  <a:cs typeface="+mn-cs"/>
                  <a:sym typeface="Arial"/>
                </a:defRPr>
              </a:pPr>
              <a:r>
                <a:rPr lang="pl-PL" dirty="0"/>
                <a:t>Wprowadzenie aplikacji i elektronicznych wersji wszystkich dokumentów i sprawozdań dla osób oficjalnych, zawodników, klubów i organizatorów imprez.</a:t>
              </a:r>
              <a:endParaRPr lang="pl-PL" dirty="0">
                <a:solidFill>
                  <a:srgbClr val="FFFFFF"/>
                </a:solidFill>
                <a:latin typeface="Calibri"/>
                <a:ea typeface="Calibri"/>
                <a:cs typeface="Calibri"/>
                <a:sym typeface="Calibri"/>
              </a:endParaRPr>
            </a:p>
          </p:txBody>
        </p:sp>
      </p:grpSp>
      <p:grpSp>
        <p:nvGrpSpPr>
          <p:cNvPr id="1015" name="Group 1015"/>
          <p:cNvGrpSpPr/>
          <p:nvPr/>
        </p:nvGrpSpPr>
        <p:grpSpPr>
          <a:xfrm>
            <a:off x="8112224" y="1912187"/>
            <a:ext cx="3384378" cy="369330"/>
            <a:chOff x="0" y="-4645"/>
            <a:chExt cx="3384376" cy="369329"/>
          </a:xfrm>
        </p:grpSpPr>
        <p:sp>
          <p:nvSpPr>
            <p:cNvPr id="1013" name="Shape 1013"/>
            <p:cNvSpPr/>
            <p:nvPr/>
          </p:nvSpPr>
          <p:spPr>
            <a:xfrm>
              <a:off x="0" y="-1"/>
              <a:ext cx="3384376" cy="360042"/>
            </a:xfrm>
            <a:prstGeom prst="rect">
              <a:avLst/>
            </a:prstGeom>
            <a:noFill/>
            <a:ln w="25400" cap="flat">
              <a:solidFill>
                <a:srgbClr val="00B050"/>
              </a:solidFill>
              <a:prstDash val="solid"/>
              <a:round/>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a:p>
          </p:txBody>
        </p:sp>
        <p:sp>
          <p:nvSpPr>
            <p:cNvPr id="1014" name="Shape 1014"/>
            <p:cNvSpPr/>
            <p:nvPr/>
          </p:nvSpPr>
          <p:spPr>
            <a:xfrm>
              <a:off x="0" y="-4645"/>
              <a:ext cx="3384376" cy="3693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b="1">
                  <a:latin typeface="Calibri"/>
                  <a:ea typeface="Calibri"/>
                  <a:cs typeface="Calibri"/>
                  <a:sym typeface="Calibri"/>
                </a:defRPr>
              </a:lvl1pPr>
            </a:lstStyle>
            <a:p>
              <a:r>
                <a:rPr lang="pl-PL" dirty="0"/>
                <a:t>Stan docelowy 2025</a:t>
              </a:r>
              <a:endParaRPr dirty="0"/>
            </a:p>
          </p:txBody>
        </p:sp>
      </p:grpSp>
      <p:grpSp>
        <p:nvGrpSpPr>
          <p:cNvPr id="1018" name="Group 1018"/>
          <p:cNvGrpSpPr/>
          <p:nvPr/>
        </p:nvGrpSpPr>
        <p:grpSpPr>
          <a:xfrm>
            <a:off x="695400" y="4336693"/>
            <a:ext cx="3384377" cy="1862242"/>
            <a:chOff x="0" y="0"/>
            <a:chExt cx="3384376" cy="1862240"/>
          </a:xfrm>
        </p:grpSpPr>
        <p:sp>
          <p:nvSpPr>
            <p:cNvPr id="1016" name="Shape 1016"/>
            <p:cNvSpPr/>
            <p:nvPr/>
          </p:nvSpPr>
          <p:spPr>
            <a:xfrm>
              <a:off x="0" y="0"/>
              <a:ext cx="3384376" cy="1862240"/>
            </a:xfrm>
            <a:prstGeom prst="rect">
              <a:avLst/>
            </a:prstGeom>
            <a:noFill/>
            <a:ln w="19050" cap="flat">
              <a:solidFill>
                <a:srgbClr val="CACED0"/>
              </a:solidFill>
              <a:prstDash val="solid"/>
              <a:round/>
            </a:ln>
            <a:effectLst/>
          </p:spPr>
          <p:txBody>
            <a:bodyPr wrap="square" lIns="45719" tIns="45719" rIns="45719" bIns="45719" numCol="1" anchor="t">
              <a:noAutofit/>
            </a:bodyPr>
            <a:lstStyle/>
            <a:p>
              <a:pPr defTabSz="914400">
                <a:defRPr sz="1400" b="1">
                  <a:latin typeface="+mn-lt"/>
                  <a:ea typeface="+mn-ea"/>
                  <a:cs typeface="+mn-cs"/>
                  <a:sym typeface="Arial"/>
                </a:defRPr>
              </a:pPr>
              <a:endParaRPr/>
            </a:p>
          </p:txBody>
        </p:sp>
        <p:sp>
          <p:nvSpPr>
            <p:cNvPr id="1017" name="Shape 1017"/>
            <p:cNvSpPr/>
            <p:nvPr/>
          </p:nvSpPr>
          <p:spPr>
            <a:xfrm>
              <a:off x="0" y="0"/>
              <a:ext cx="3384376" cy="67710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marL="342900" indent="-342900" defTabSz="914400">
                <a:buSzPct val="100000"/>
                <a:buFontTx/>
                <a:buAutoNum type="arabicPeriod"/>
                <a:defRPr sz="1200" b="1">
                  <a:latin typeface="+mn-lt"/>
                  <a:ea typeface="+mn-ea"/>
                  <a:cs typeface="+mn-cs"/>
                  <a:sym typeface="Arial"/>
                </a:defRPr>
              </a:pPr>
              <a:r>
                <a:rPr lang="pl-PL" sz="1200" b="1" dirty="0">
                  <a:latin typeface="+mn-lt"/>
                  <a:ea typeface="+mn-ea"/>
                  <a:cs typeface="+mn-cs"/>
                </a:rPr>
                <a:t>W</a:t>
              </a:r>
              <a:r>
                <a:rPr sz="1200" b="1" dirty="0">
                  <a:latin typeface="+mn-lt"/>
                  <a:ea typeface="+mn-ea"/>
                  <a:cs typeface="+mn-cs"/>
                </a:rPr>
                <a:t>ZJ</a:t>
              </a:r>
              <a:endParaRPr lang="pl-PL" sz="1200" b="1" dirty="0">
                <a:latin typeface="+mn-lt"/>
                <a:ea typeface="+mn-ea"/>
                <a:cs typeface="+mn-cs"/>
              </a:endParaRPr>
            </a:p>
            <a:p>
              <a:pPr marL="342900" indent="-342900" defTabSz="914400">
                <a:buSzPct val="100000"/>
                <a:buFontTx/>
                <a:buAutoNum type="arabicPeriod"/>
                <a:defRPr sz="1200" b="1">
                  <a:latin typeface="+mn-lt"/>
                  <a:ea typeface="+mn-ea"/>
                  <a:cs typeface="+mn-cs"/>
                  <a:sym typeface="Arial"/>
                </a:defRPr>
              </a:pPr>
              <a:r>
                <a:rPr lang="pl-PL" sz="1200" b="1" dirty="0">
                  <a:latin typeface="+mn-lt"/>
                  <a:ea typeface="+mn-ea"/>
                  <a:cs typeface="+mn-cs"/>
                  <a:sym typeface="Calibri"/>
                </a:rPr>
                <a:t>Wyspecjalizowane firmy IT</a:t>
              </a:r>
              <a:endParaRPr sz="1200" b="1" dirty="0">
                <a:latin typeface="+mn-lt"/>
                <a:ea typeface="+mn-ea"/>
                <a:cs typeface="+mn-cs"/>
                <a:sym typeface="Calibri"/>
              </a:endParaRPr>
            </a:p>
            <a:p>
              <a:pPr marL="342900" indent="-342900" defTabSz="914400">
                <a:buSzPct val="100000"/>
                <a:buAutoNum type="arabicPeriod"/>
                <a:defRPr sz="1400" b="1">
                  <a:latin typeface="+mn-lt"/>
                  <a:ea typeface="+mn-ea"/>
                  <a:cs typeface="+mn-cs"/>
                  <a:sym typeface="Arial"/>
                </a:defRPr>
              </a:pPr>
              <a:endParaRPr dirty="0">
                <a:solidFill>
                  <a:srgbClr val="FFFFFF"/>
                </a:solidFill>
                <a:latin typeface="Calibri"/>
                <a:ea typeface="Calibri"/>
                <a:cs typeface="Calibri"/>
                <a:sym typeface="Calibri"/>
              </a:endParaRPr>
            </a:p>
          </p:txBody>
        </p:sp>
      </p:grpSp>
      <p:grpSp>
        <p:nvGrpSpPr>
          <p:cNvPr id="1021" name="Group 1021"/>
          <p:cNvGrpSpPr/>
          <p:nvPr/>
        </p:nvGrpSpPr>
        <p:grpSpPr>
          <a:xfrm>
            <a:off x="695400" y="3901652"/>
            <a:ext cx="3384376" cy="360041"/>
            <a:chOff x="0" y="0"/>
            <a:chExt cx="3384375" cy="360040"/>
          </a:xfrm>
        </p:grpSpPr>
        <p:sp>
          <p:nvSpPr>
            <p:cNvPr id="1019" name="Shape 1019"/>
            <p:cNvSpPr/>
            <p:nvPr/>
          </p:nvSpPr>
          <p:spPr>
            <a:xfrm>
              <a:off x="0" y="-1"/>
              <a:ext cx="3384376" cy="360042"/>
            </a:xfrm>
            <a:prstGeom prst="rect">
              <a:avLst/>
            </a:prstGeom>
            <a:noFill/>
            <a:ln w="25400" cap="flat">
              <a:solidFill>
                <a:srgbClr val="0070C0"/>
              </a:solidFill>
              <a:prstDash val="solid"/>
              <a:round/>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a:p>
          </p:txBody>
        </p:sp>
        <p:sp>
          <p:nvSpPr>
            <p:cNvPr id="1020" name="Shape 1020"/>
            <p:cNvSpPr/>
            <p:nvPr/>
          </p:nvSpPr>
          <p:spPr>
            <a:xfrm>
              <a:off x="0" y="949"/>
              <a:ext cx="3384376" cy="3581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b="1">
                  <a:latin typeface="Calibri"/>
                  <a:ea typeface="Calibri"/>
                  <a:cs typeface="Calibri"/>
                  <a:sym typeface="Calibri"/>
                </a:defRPr>
              </a:lvl1pPr>
            </a:lstStyle>
            <a:p>
              <a:r>
                <a:t>Zaangażowani interesariusze</a:t>
              </a:r>
            </a:p>
          </p:txBody>
        </p:sp>
      </p:grpSp>
      <p:sp>
        <p:nvSpPr>
          <p:cNvPr id="32" name="Shape 977">
            <a:extLst>
              <a:ext uri="{FF2B5EF4-FFF2-40B4-BE49-F238E27FC236}">
                <a16:creationId xmlns:a16="http://schemas.microsoft.com/office/drawing/2014/main" id="{719DA289-B836-409F-8268-12E6DD89E091}"/>
              </a:ext>
            </a:extLst>
          </p:cNvPr>
          <p:cNvSpPr>
            <a:spLocks noGrp="1"/>
          </p:cNvSpPr>
          <p:nvPr>
            <p:ph type="body" sz="quarter" idx="1"/>
          </p:nvPr>
        </p:nvSpPr>
        <p:spPr>
          <a:xfrm>
            <a:off x="609600" y="1298542"/>
            <a:ext cx="10887000" cy="523221"/>
          </a:xfrm>
          <a:prstGeom prst="rect">
            <a:avLst/>
          </a:prstGeom>
        </p:spPr>
        <p:txBody>
          <a:bodyPr/>
          <a:lstStyle/>
          <a:p>
            <a:pPr>
              <a:spcBef>
                <a:spcPts val="300"/>
              </a:spcBef>
              <a:defRPr sz="1400" b="1">
                <a:solidFill>
                  <a:srgbClr val="000000"/>
                </a:solidFill>
              </a:defRPr>
            </a:pPr>
            <a:r>
              <a:rPr lang="pl-PL" dirty="0"/>
              <a:t>Celem PZJ </a:t>
            </a:r>
            <a:r>
              <a:rPr lang="pl-PL" b="0" dirty="0"/>
              <a:t>jest informatyzacja PZJ umożliwiająca interesariuszom PZJ korzystanie z przygotowanych aplikacji, dostępu i płatności on-line oraz elektronicznych wersji i wymiany dokumentów.</a:t>
            </a:r>
          </a:p>
        </p:txBody>
      </p:sp>
      <p:sp>
        <p:nvSpPr>
          <p:cNvPr id="30" name="Shape 330">
            <a:extLst>
              <a:ext uri="{FF2B5EF4-FFF2-40B4-BE49-F238E27FC236}">
                <a16:creationId xmlns:a16="http://schemas.microsoft.com/office/drawing/2014/main" id="{32E9569C-0F40-4FD0-850B-962A8F827C35}"/>
              </a:ext>
            </a:extLst>
          </p:cNvPr>
          <p:cNvSpPr/>
          <p:nvPr/>
        </p:nvSpPr>
        <p:spPr>
          <a:xfrm>
            <a:off x="609600" y="6610424"/>
            <a:ext cx="7920002" cy="24622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defTabSz="914400">
              <a:defRPr sz="1000">
                <a:solidFill>
                  <a:srgbClr val="888888"/>
                </a:solidFill>
                <a:latin typeface="Arial Narrow"/>
                <a:ea typeface="Arial Narrow"/>
                <a:cs typeface="Arial Narrow"/>
                <a:sym typeface="Arial Narrow"/>
              </a:defRPr>
            </a:lvl1pPr>
          </a:lstStyle>
          <a:p>
            <a:r>
              <a:rPr lang="pl-PL" dirty="0"/>
              <a:t>Strategia Rozwoju Polskiego Jeździectwa 2021-2025 | Wrzesień 2021 r.</a:t>
            </a:r>
          </a:p>
        </p:txBody>
      </p:sp>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 name="Shape 928"/>
          <p:cNvSpPr>
            <a:spLocks noGrp="1"/>
          </p:cNvSpPr>
          <p:nvPr>
            <p:ph type="sldNum" sz="quarter" idx="2"/>
          </p:nvPr>
        </p:nvSpPr>
        <p:spPr>
          <a:xfrm>
            <a:off x="11349005" y="6415804"/>
            <a:ext cx="233395" cy="246221"/>
          </a:xfrm>
          <a:prstGeom prst="rect">
            <a:avLst/>
          </a:prstGeom>
          <a:extLst>
            <a:ext uri="{C572A759-6A51-4108-AA02-DFA0A04FC94B}">
              <ma14:wrappingTextBoxFlag xmlns:ma14="http://schemas.microsoft.com/office/mac/drawingml/2011/main" xmlns="" val="1"/>
            </a:ext>
          </a:extLst>
        </p:spPr>
        <p:txBody>
          <a:bodyPr/>
          <a:lstStyle>
            <a:lvl1pPr defTabSz="914400"/>
          </a:lstStyle>
          <a:p>
            <a:fld id="{86CB4B4D-7CA3-9044-876B-883B54F8677D}" type="slidenum">
              <a:rPr lang="pl-PL"/>
              <a:t>35</a:t>
            </a:fld>
            <a:endParaRPr lang="pl-PL"/>
          </a:p>
        </p:txBody>
      </p:sp>
      <p:sp>
        <p:nvSpPr>
          <p:cNvPr id="929" name="Shape 929"/>
          <p:cNvSpPr>
            <a:spLocks noGrp="1"/>
          </p:cNvSpPr>
          <p:nvPr>
            <p:ph type="title"/>
          </p:nvPr>
        </p:nvSpPr>
        <p:spPr>
          <a:xfrm>
            <a:off x="609600" y="274638"/>
            <a:ext cx="11463064" cy="778099"/>
          </a:xfrm>
          <a:prstGeom prst="rect">
            <a:avLst/>
          </a:prstGeom>
        </p:spPr>
        <p:txBody>
          <a:bodyPr>
            <a:noAutofit/>
          </a:bodyPr>
          <a:lstStyle/>
          <a:p>
            <a:pPr>
              <a:defRPr sz="2400">
                <a:solidFill>
                  <a:srgbClr val="0070C0"/>
                </a:solidFill>
              </a:defRPr>
            </a:pPr>
            <a:r>
              <a:rPr lang="pl-PL" sz="2800" dirty="0"/>
              <a:t>Cel operacyjny dodatkowy 3</a:t>
            </a:r>
            <a:r>
              <a:rPr lang="pl-PL" sz="2800" dirty="0">
                <a:solidFill>
                  <a:srgbClr val="43B02A"/>
                </a:solidFill>
              </a:rPr>
              <a:t> </a:t>
            </a:r>
            <a:r>
              <a:rPr lang="pl-PL" sz="2800" dirty="0"/>
              <a:t>na lata 2021-2025</a:t>
            </a:r>
            <a:r>
              <a:rPr lang="pl-PL" sz="2800" dirty="0">
                <a:solidFill>
                  <a:srgbClr val="43B02A"/>
                </a:solidFill>
              </a:rPr>
              <a:t> </a:t>
            </a:r>
            <a:br>
              <a:rPr lang="pl-PL" sz="2800" dirty="0">
                <a:solidFill>
                  <a:srgbClr val="43B02A"/>
                </a:solidFill>
              </a:rPr>
            </a:br>
            <a:r>
              <a:rPr lang="pl-PL" sz="2800" dirty="0">
                <a:solidFill>
                  <a:srgbClr val="000000"/>
                </a:solidFill>
              </a:rPr>
              <a:t>Przygotowanie koncepcji organizacji i finansowania badań antydopingowych (1)</a:t>
            </a:r>
          </a:p>
        </p:txBody>
      </p:sp>
      <p:sp>
        <p:nvSpPr>
          <p:cNvPr id="930" name="Shape 930"/>
          <p:cNvSpPr>
            <a:spLocks noGrp="1"/>
          </p:cNvSpPr>
          <p:nvPr>
            <p:ph type="body" sz="quarter" idx="1"/>
          </p:nvPr>
        </p:nvSpPr>
        <p:spPr>
          <a:xfrm>
            <a:off x="609600" y="1318207"/>
            <a:ext cx="10887000" cy="523221"/>
          </a:xfrm>
          <a:prstGeom prst="rect">
            <a:avLst/>
          </a:prstGeom>
        </p:spPr>
        <p:txBody>
          <a:bodyPr/>
          <a:lstStyle/>
          <a:p>
            <a:pPr>
              <a:spcBef>
                <a:spcPts val="300"/>
              </a:spcBef>
              <a:defRPr sz="1400" b="1">
                <a:solidFill>
                  <a:srgbClr val="000000"/>
                </a:solidFill>
              </a:defRPr>
            </a:pPr>
            <a:r>
              <a:rPr lang="pl-PL" dirty="0"/>
              <a:t>Celem PZJ </a:t>
            </a:r>
            <a:r>
              <a:rPr lang="pl-PL" b="0" dirty="0"/>
              <a:t>jest opracowanie ogólnopolskiego systemu finansowania badań antydopingowych zawodników i koni oraz wdrożenie go w życie</a:t>
            </a:r>
          </a:p>
        </p:txBody>
      </p:sp>
      <p:grpSp>
        <p:nvGrpSpPr>
          <p:cNvPr id="933" name="Group 933"/>
          <p:cNvGrpSpPr/>
          <p:nvPr/>
        </p:nvGrpSpPr>
        <p:grpSpPr>
          <a:xfrm>
            <a:off x="695400" y="2348880"/>
            <a:ext cx="3384377" cy="3850055"/>
            <a:chOff x="0" y="0"/>
            <a:chExt cx="3384376" cy="3850053"/>
          </a:xfrm>
        </p:grpSpPr>
        <p:sp>
          <p:nvSpPr>
            <p:cNvPr id="931" name="Shape 931"/>
            <p:cNvSpPr/>
            <p:nvPr/>
          </p:nvSpPr>
          <p:spPr>
            <a:xfrm>
              <a:off x="0" y="0"/>
              <a:ext cx="3384376" cy="3850053"/>
            </a:xfrm>
            <a:prstGeom prst="rect">
              <a:avLst/>
            </a:prstGeom>
            <a:noFill/>
            <a:ln w="19050" cap="flat">
              <a:solidFill>
                <a:srgbClr val="CACED0"/>
              </a:solidFill>
              <a:prstDash val="solid"/>
              <a:round/>
            </a:ln>
            <a:effectLst/>
          </p:spPr>
          <p:txBody>
            <a:bodyPr wrap="square" lIns="45719" tIns="45719" rIns="45719" bIns="45719" numCol="1" anchor="t">
              <a:noAutofit/>
            </a:bodyPr>
            <a:lstStyle/>
            <a:p>
              <a:pPr defTabSz="914400">
                <a:defRPr sz="1400" b="1">
                  <a:latin typeface="+mn-lt"/>
                  <a:ea typeface="+mn-ea"/>
                  <a:cs typeface="+mn-cs"/>
                  <a:sym typeface="Arial"/>
                </a:defRPr>
              </a:pPr>
              <a:endParaRPr lang="pl-PL"/>
            </a:p>
          </p:txBody>
        </p:sp>
        <p:sp>
          <p:nvSpPr>
            <p:cNvPr id="932" name="Shape 932"/>
            <p:cNvSpPr/>
            <p:nvPr/>
          </p:nvSpPr>
          <p:spPr>
            <a:xfrm>
              <a:off x="0" y="0"/>
              <a:ext cx="3384376" cy="26776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marL="342900" indent="-342900" defTabSz="914400">
                <a:buSzPct val="100000"/>
                <a:buAutoNum type="arabicPeriod"/>
                <a:defRPr sz="1400" b="1">
                  <a:latin typeface="+mn-lt"/>
                  <a:ea typeface="+mn-ea"/>
                  <a:cs typeface="+mn-cs"/>
                  <a:sym typeface="Arial"/>
                </a:defRPr>
              </a:pPr>
              <a:r>
                <a:rPr lang="pl-PL" dirty="0">
                  <a:solidFill>
                    <a:schemeClr val="tx1"/>
                  </a:solidFill>
                </a:rPr>
                <a:t>Konieczność stworzenia modelu finansowania badań antydopingowych na poziomie regionalnym i ogólnopolskim</a:t>
              </a:r>
              <a:endParaRPr lang="pl-PL" dirty="0">
                <a:solidFill>
                  <a:schemeClr val="tx1"/>
                </a:solidFill>
                <a:latin typeface="Calibri"/>
                <a:ea typeface="Calibri"/>
                <a:cs typeface="Calibri"/>
                <a:sym typeface="Calibri"/>
              </a:endParaRPr>
            </a:p>
            <a:p>
              <a:pPr marL="342900" indent="-342900" defTabSz="914400">
                <a:buSzPct val="100000"/>
                <a:buAutoNum type="arabicPeriod"/>
                <a:defRPr sz="1400" b="1">
                  <a:latin typeface="+mn-lt"/>
                  <a:ea typeface="+mn-ea"/>
                  <a:cs typeface="+mn-cs"/>
                  <a:sym typeface="Arial"/>
                </a:defRPr>
              </a:pPr>
              <a:r>
                <a:rPr lang="pl-PL" dirty="0">
                  <a:solidFill>
                    <a:schemeClr val="tx1"/>
                  </a:solidFill>
                </a:rPr>
                <a:t>Brak szkoleń i akcji edukacyjnych dla zawodników, rodziców, trenerów i sędziów</a:t>
              </a:r>
            </a:p>
            <a:p>
              <a:pPr marL="342900" indent="-342900" defTabSz="914400">
                <a:buSzPct val="100000"/>
                <a:buAutoNum type="arabicPeriod"/>
                <a:defRPr sz="1400" b="1">
                  <a:latin typeface="+mn-lt"/>
                  <a:ea typeface="+mn-ea"/>
                  <a:cs typeface="+mn-cs"/>
                  <a:sym typeface="Arial"/>
                </a:defRPr>
              </a:pPr>
              <a:r>
                <a:rPr lang="pl-PL" dirty="0">
                  <a:solidFill>
                    <a:schemeClr val="tx1"/>
                  </a:solidFill>
                </a:rPr>
                <a:t>Brak aktualnych informacji na temat kosztów całego systemu, sposobu wydatkowania tych funduszy oraz efektów przeprowadzanych badań</a:t>
              </a:r>
            </a:p>
          </p:txBody>
        </p:sp>
      </p:grpSp>
      <p:grpSp>
        <p:nvGrpSpPr>
          <p:cNvPr id="936" name="Group 936"/>
          <p:cNvGrpSpPr/>
          <p:nvPr/>
        </p:nvGrpSpPr>
        <p:grpSpPr>
          <a:xfrm>
            <a:off x="695400" y="1912187"/>
            <a:ext cx="3384377" cy="369330"/>
            <a:chOff x="0" y="-4645"/>
            <a:chExt cx="3384376" cy="369329"/>
          </a:xfrm>
        </p:grpSpPr>
        <p:sp>
          <p:nvSpPr>
            <p:cNvPr id="934" name="Shape 934"/>
            <p:cNvSpPr/>
            <p:nvPr/>
          </p:nvSpPr>
          <p:spPr>
            <a:xfrm>
              <a:off x="0" y="-1"/>
              <a:ext cx="3384376" cy="360042"/>
            </a:xfrm>
            <a:prstGeom prst="rect">
              <a:avLst/>
            </a:prstGeom>
            <a:noFill/>
            <a:ln w="25400" cap="flat">
              <a:solidFill>
                <a:srgbClr val="FF0000"/>
              </a:solidFill>
              <a:prstDash val="solid"/>
              <a:round/>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lang="pl-PL"/>
            </a:p>
          </p:txBody>
        </p:sp>
        <p:sp>
          <p:nvSpPr>
            <p:cNvPr id="935" name="Shape 935"/>
            <p:cNvSpPr/>
            <p:nvPr/>
          </p:nvSpPr>
          <p:spPr>
            <a:xfrm>
              <a:off x="0" y="-4645"/>
              <a:ext cx="3384376" cy="3693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b="1">
                  <a:latin typeface="Calibri"/>
                  <a:ea typeface="Calibri"/>
                  <a:cs typeface="Calibri"/>
                  <a:sym typeface="Calibri"/>
                </a:defRPr>
              </a:lvl1pPr>
            </a:lstStyle>
            <a:p>
              <a:r>
                <a:rPr lang="pl-PL" dirty="0">
                  <a:latin typeface="Corbel"/>
                  <a:ea typeface="Corbel"/>
                  <a:cs typeface="Corbel"/>
                  <a:sym typeface="Corbel"/>
                </a:rPr>
                <a:t>Diagnoza sytuacji / możliwości</a:t>
              </a:r>
            </a:p>
          </p:txBody>
        </p:sp>
      </p:grpSp>
      <p:grpSp>
        <p:nvGrpSpPr>
          <p:cNvPr id="939" name="Group 939"/>
          <p:cNvGrpSpPr/>
          <p:nvPr/>
        </p:nvGrpSpPr>
        <p:grpSpPr>
          <a:xfrm>
            <a:off x="4367807" y="2348880"/>
            <a:ext cx="7128794" cy="3850055"/>
            <a:chOff x="0" y="0"/>
            <a:chExt cx="7128792" cy="3850053"/>
          </a:xfrm>
        </p:grpSpPr>
        <p:sp>
          <p:nvSpPr>
            <p:cNvPr id="937" name="Shape 937"/>
            <p:cNvSpPr/>
            <p:nvPr/>
          </p:nvSpPr>
          <p:spPr>
            <a:xfrm>
              <a:off x="0" y="0"/>
              <a:ext cx="7128792" cy="3850053"/>
            </a:xfrm>
            <a:prstGeom prst="rect">
              <a:avLst/>
            </a:prstGeom>
            <a:noFill/>
            <a:ln w="19050" cap="flat">
              <a:solidFill>
                <a:srgbClr val="CACED0"/>
              </a:solidFill>
              <a:prstDash val="solid"/>
              <a:round/>
            </a:ln>
            <a:effectLst/>
          </p:spPr>
          <p:txBody>
            <a:bodyPr wrap="square" lIns="45719" tIns="45719" rIns="45719" bIns="45719" numCol="1" anchor="t">
              <a:noAutofit/>
            </a:bodyPr>
            <a:lstStyle/>
            <a:p>
              <a:pPr defTabSz="914400">
                <a:defRPr sz="1400" b="1">
                  <a:latin typeface="+mn-lt"/>
                  <a:ea typeface="+mn-ea"/>
                  <a:cs typeface="+mn-cs"/>
                  <a:sym typeface="Arial"/>
                </a:defRPr>
              </a:pPr>
              <a:endParaRPr lang="pl-PL"/>
            </a:p>
          </p:txBody>
        </p:sp>
        <p:sp>
          <p:nvSpPr>
            <p:cNvPr id="938" name="Shape 938"/>
            <p:cNvSpPr/>
            <p:nvPr/>
          </p:nvSpPr>
          <p:spPr>
            <a:xfrm>
              <a:off x="0" y="0"/>
              <a:ext cx="7128792" cy="246220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marL="342900" indent="-342900" defTabSz="914400">
                <a:buSzPct val="100000"/>
                <a:buFontTx/>
                <a:buAutoNum type="arabicPeriod"/>
                <a:defRPr sz="1400" b="1">
                  <a:latin typeface="+mn-lt"/>
                  <a:ea typeface="+mn-ea"/>
                  <a:cs typeface="+mn-cs"/>
                  <a:sym typeface="Arial"/>
                </a:defRPr>
              </a:pPr>
              <a:r>
                <a:rPr lang="pl-PL" sz="1400" b="1" dirty="0">
                  <a:latin typeface="+mn-lt"/>
                  <a:ea typeface="+mn-ea"/>
                  <a:cs typeface="+mn-cs"/>
                </a:rPr>
                <a:t>Opracowanie ogólnopolskiego systemu finansowania badań antydopingowych zawodników i koni (np. poprzez część składki z opłat licencyjnych, za udział w zawodach, inne modele)</a:t>
              </a:r>
            </a:p>
            <a:p>
              <a:pPr marL="342900" indent="-342900" defTabSz="914400">
                <a:buSzPct val="100000"/>
                <a:buFontTx/>
                <a:buAutoNum type="arabicPeriod"/>
                <a:defRPr sz="1400" b="1">
                  <a:latin typeface="+mn-lt"/>
                  <a:ea typeface="+mn-ea"/>
                  <a:cs typeface="+mn-cs"/>
                  <a:sym typeface="Arial"/>
                </a:defRPr>
              </a:pPr>
              <a:r>
                <a:rPr lang="pl-PL" sz="1400" b="1" dirty="0">
                  <a:sym typeface="Arial"/>
                </a:rPr>
                <a:t>Przygotowanie materiałów informacyjnych dla zawodników, rodziców, trenerów i sędziów</a:t>
              </a:r>
              <a:endParaRPr lang="pl-PL" sz="1400" b="1" dirty="0">
                <a:solidFill>
                  <a:srgbClr val="FF0000"/>
                </a:solidFill>
                <a:sym typeface="Calibri"/>
              </a:endParaRPr>
            </a:p>
            <a:p>
              <a:pPr marL="342900" indent="-342900" defTabSz="914400">
                <a:buSzPct val="100000"/>
                <a:buFontTx/>
                <a:buAutoNum type="arabicPeriod"/>
                <a:defRPr sz="1400" b="1">
                  <a:latin typeface="+mn-lt"/>
                  <a:ea typeface="+mn-ea"/>
                  <a:cs typeface="+mn-cs"/>
                  <a:sym typeface="Arial"/>
                </a:defRPr>
              </a:pPr>
              <a:r>
                <a:rPr lang="pl-PL" sz="1400" b="1" dirty="0">
                  <a:latin typeface="+mn-lt"/>
                  <a:ea typeface="+mn-ea"/>
                  <a:cs typeface="+mn-cs"/>
                  <a:sym typeface="Calibri"/>
                </a:rPr>
                <a:t>Opracowanie przejrzystej dla właściciela konia, zawodnika i organizatora procedury przeprowadzenia badań antydopingowych</a:t>
              </a:r>
              <a:endParaRPr lang="pl-PL" sz="1400" b="1" dirty="0">
                <a:solidFill>
                  <a:srgbClr val="FF0000"/>
                </a:solidFill>
                <a:latin typeface="+mn-lt"/>
                <a:ea typeface="+mn-ea"/>
                <a:cs typeface="+mn-cs"/>
                <a:sym typeface="Calibri"/>
              </a:endParaRPr>
            </a:p>
            <a:p>
              <a:pPr marL="342900" indent="-342900" defTabSz="914400">
                <a:buSzPct val="100000"/>
                <a:buFontTx/>
                <a:buAutoNum type="arabicPeriod"/>
                <a:defRPr sz="1400" b="1">
                  <a:latin typeface="+mn-lt"/>
                  <a:ea typeface="+mn-ea"/>
                  <a:cs typeface="+mn-cs"/>
                  <a:sym typeface="Arial"/>
                </a:defRPr>
              </a:pPr>
              <a:r>
                <a:rPr lang="pl-PL" sz="1400" b="1" dirty="0">
                  <a:latin typeface="+mn-lt"/>
                  <a:ea typeface="+mn-ea"/>
                  <a:cs typeface="+mn-cs"/>
                </a:rPr>
                <a:t>Prowadzenie szkoleń dla osób oficjalnych, właścicieli koni, zawodników, trenerów, klubów – skoordynowane działania edukacyjne</a:t>
              </a:r>
            </a:p>
            <a:p>
              <a:pPr marL="342900" indent="-342900" defTabSz="914400">
                <a:buSzPct val="100000"/>
                <a:buFontTx/>
                <a:buAutoNum type="arabicPeriod"/>
                <a:defRPr sz="1400" b="1">
                  <a:latin typeface="+mn-lt"/>
                  <a:ea typeface="+mn-ea"/>
                  <a:cs typeface="+mn-cs"/>
                  <a:sym typeface="Arial"/>
                </a:defRPr>
              </a:pPr>
              <a:r>
                <a:rPr lang="pl-PL" sz="1400" b="1" dirty="0">
                  <a:latin typeface="+mn-lt"/>
                  <a:ea typeface="+mn-ea"/>
                  <a:cs typeface="+mn-cs"/>
                </a:rPr>
                <a:t>Rozszerzenie kontroli na zawodach regionalnych i ogólnopolskich wraz z systemem informacji i statystyk</a:t>
              </a:r>
            </a:p>
          </p:txBody>
        </p:sp>
      </p:grpSp>
      <p:grpSp>
        <p:nvGrpSpPr>
          <p:cNvPr id="942" name="Group 942"/>
          <p:cNvGrpSpPr/>
          <p:nvPr/>
        </p:nvGrpSpPr>
        <p:grpSpPr>
          <a:xfrm>
            <a:off x="4367807" y="1912187"/>
            <a:ext cx="7128794" cy="369330"/>
            <a:chOff x="0" y="-4645"/>
            <a:chExt cx="7128792" cy="369329"/>
          </a:xfrm>
        </p:grpSpPr>
        <p:sp>
          <p:nvSpPr>
            <p:cNvPr id="940" name="Shape 940"/>
            <p:cNvSpPr/>
            <p:nvPr/>
          </p:nvSpPr>
          <p:spPr>
            <a:xfrm>
              <a:off x="0" y="-1"/>
              <a:ext cx="7128792" cy="360042"/>
            </a:xfrm>
            <a:prstGeom prst="rect">
              <a:avLst/>
            </a:prstGeom>
            <a:noFill/>
            <a:ln w="25400" cap="flat">
              <a:solidFill>
                <a:srgbClr val="00B050"/>
              </a:solidFill>
              <a:prstDash val="solid"/>
              <a:round/>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lang="pl-PL"/>
            </a:p>
          </p:txBody>
        </p:sp>
        <p:sp>
          <p:nvSpPr>
            <p:cNvPr id="941" name="Shape 941"/>
            <p:cNvSpPr/>
            <p:nvPr/>
          </p:nvSpPr>
          <p:spPr>
            <a:xfrm>
              <a:off x="0" y="-4645"/>
              <a:ext cx="7128792" cy="3693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b="1">
                  <a:latin typeface="Calibri"/>
                  <a:ea typeface="Calibri"/>
                  <a:cs typeface="Calibri"/>
                  <a:sym typeface="Calibri"/>
                </a:defRPr>
              </a:lvl1pPr>
            </a:lstStyle>
            <a:p>
              <a:r>
                <a:rPr lang="pl-PL"/>
                <a:t>Propozycja działań</a:t>
              </a:r>
            </a:p>
          </p:txBody>
        </p:sp>
      </p:grpSp>
      <p:sp>
        <p:nvSpPr>
          <p:cNvPr id="18" name="Shape 330">
            <a:extLst>
              <a:ext uri="{FF2B5EF4-FFF2-40B4-BE49-F238E27FC236}">
                <a16:creationId xmlns:a16="http://schemas.microsoft.com/office/drawing/2014/main" id="{8AB2D114-9221-47F4-8155-49EDDF358103}"/>
              </a:ext>
            </a:extLst>
          </p:cNvPr>
          <p:cNvSpPr/>
          <p:nvPr/>
        </p:nvSpPr>
        <p:spPr>
          <a:xfrm>
            <a:off x="609600" y="6610424"/>
            <a:ext cx="7920002" cy="24622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defTabSz="914400">
              <a:defRPr sz="1000">
                <a:solidFill>
                  <a:srgbClr val="888888"/>
                </a:solidFill>
                <a:latin typeface="Arial Narrow"/>
                <a:ea typeface="Arial Narrow"/>
                <a:cs typeface="Arial Narrow"/>
                <a:sym typeface="Arial Narrow"/>
              </a:defRPr>
            </a:lvl1pPr>
          </a:lstStyle>
          <a:p>
            <a:r>
              <a:rPr lang="pl-PL" dirty="0"/>
              <a:t>Strategia Rozwoju Polskiego Jeździectwa 2021-2025 | Wrzesień 2021 r.</a:t>
            </a:r>
          </a:p>
        </p:txBody>
      </p:sp>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5" name="Shape 945"/>
          <p:cNvSpPr>
            <a:spLocks noGrp="1"/>
          </p:cNvSpPr>
          <p:nvPr>
            <p:ph type="sldNum" sz="quarter" idx="2"/>
          </p:nvPr>
        </p:nvSpPr>
        <p:spPr>
          <a:xfrm>
            <a:off x="11349005" y="6415804"/>
            <a:ext cx="233395" cy="246221"/>
          </a:xfrm>
          <a:prstGeom prst="rect">
            <a:avLst/>
          </a:prstGeom>
          <a:extLst>
            <a:ext uri="{C572A759-6A51-4108-AA02-DFA0A04FC94B}">
              <ma14:wrappingTextBoxFlag xmlns:ma14="http://schemas.microsoft.com/office/mac/drawingml/2011/main" xmlns="" val="1"/>
            </a:ext>
          </a:extLst>
        </p:spPr>
        <p:txBody>
          <a:bodyPr/>
          <a:lstStyle>
            <a:lvl1pPr defTabSz="914400"/>
          </a:lstStyle>
          <a:p>
            <a:fld id="{86CB4B4D-7CA3-9044-876B-883B54F8677D}" type="slidenum">
              <a:rPr lang="pl-PL"/>
              <a:t>36</a:t>
            </a:fld>
            <a:endParaRPr lang="pl-PL"/>
          </a:p>
        </p:txBody>
      </p:sp>
      <p:sp>
        <p:nvSpPr>
          <p:cNvPr id="946" name="Shape 946"/>
          <p:cNvSpPr>
            <a:spLocks noGrp="1"/>
          </p:cNvSpPr>
          <p:nvPr>
            <p:ph type="title"/>
          </p:nvPr>
        </p:nvSpPr>
        <p:spPr>
          <a:xfrm>
            <a:off x="609600" y="274638"/>
            <a:ext cx="11319048" cy="778099"/>
          </a:xfrm>
          <a:prstGeom prst="rect">
            <a:avLst/>
          </a:prstGeom>
        </p:spPr>
        <p:txBody>
          <a:bodyPr>
            <a:noAutofit/>
          </a:bodyPr>
          <a:lstStyle/>
          <a:p>
            <a:pPr>
              <a:defRPr sz="2300">
                <a:solidFill>
                  <a:srgbClr val="0070C0"/>
                </a:solidFill>
              </a:defRPr>
            </a:pPr>
            <a:r>
              <a:rPr lang="pl-PL" sz="2800" dirty="0"/>
              <a:t>Cel operacyjny dodatkowy 3</a:t>
            </a:r>
            <a:r>
              <a:rPr lang="pl-PL" sz="2800" dirty="0">
                <a:solidFill>
                  <a:srgbClr val="43B02A"/>
                </a:solidFill>
              </a:rPr>
              <a:t> </a:t>
            </a:r>
            <a:r>
              <a:rPr lang="pl-PL" sz="2800" dirty="0"/>
              <a:t>na lata 2021-2025</a:t>
            </a:r>
            <a:br>
              <a:rPr lang="pl-PL" sz="2800" dirty="0">
                <a:solidFill>
                  <a:srgbClr val="43B02A"/>
                </a:solidFill>
              </a:rPr>
            </a:br>
            <a:r>
              <a:rPr lang="pl-PL" sz="2800" dirty="0">
                <a:solidFill>
                  <a:srgbClr val="000000"/>
                </a:solidFill>
              </a:rPr>
              <a:t>Przygotowanie koncepcji organizacji i finansowania badań antydopingowych (2)</a:t>
            </a:r>
          </a:p>
        </p:txBody>
      </p:sp>
      <p:sp>
        <p:nvSpPr>
          <p:cNvPr id="947" name="Shape 947"/>
          <p:cNvSpPr>
            <a:spLocks noGrp="1"/>
          </p:cNvSpPr>
          <p:nvPr>
            <p:ph type="body" sz="quarter" idx="1"/>
          </p:nvPr>
        </p:nvSpPr>
        <p:spPr>
          <a:xfrm>
            <a:off x="609599" y="1298542"/>
            <a:ext cx="10887000" cy="523221"/>
          </a:xfrm>
          <a:prstGeom prst="rect">
            <a:avLst/>
          </a:prstGeom>
        </p:spPr>
        <p:txBody>
          <a:bodyPr/>
          <a:lstStyle/>
          <a:p>
            <a:pPr>
              <a:spcBef>
                <a:spcPts val="300"/>
              </a:spcBef>
              <a:defRPr sz="1400" b="1">
                <a:solidFill>
                  <a:srgbClr val="000000"/>
                </a:solidFill>
              </a:defRPr>
            </a:pPr>
            <a:r>
              <a:rPr lang="pl-PL" dirty="0"/>
              <a:t>Celem PZJ </a:t>
            </a:r>
            <a:r>
              <a:rPr lang="pl-PL" b="0" dirty="0"/>
              <a:t>jest opracowanie ogólnopolskiego systemu finansowania badań antydopingowych zawodników i koni oraz wdrożenie go w życie</a:t>
            </a:r>
          </a:p>
        </p:txBody>
      </p:sp>
      <p:grpSp>
        <p:nvGrpSpPr>
          <p:cNvPr id="950" name="Group 950"/>
          <p:cNvGrpSpPr/>
          <p:nvPr/>
        </p:nvGrpSpPr>
        <p:grpSpPr>
          <a:xfrm>
            <a:off x="695400" y="2348881"/>
            <a:ext cx="3384377" cy="1328132"/>
            <a:chOff x="0" y="0"/>
            <a:chExt cx="3384376" cy="1328130"/>
          </a:xfrm>
        </p:grpSpPr>
        <p:sp>
          <p:nvSpPr>
            <p:cNvPr id="948" name="Shape 948"/>
            <p:cNvSpPr/>
            <p:nvPr/>
          </p:nvSpPr>
          <p:spPr>
            <a:xfrm>
              <a:off x="0" y="0"/>
              <a:ext cx="3384376" cy="1328130"/>
            </a:xfrm>
            <a:prstGeom prst="rect">
              <a:avLst/>
            </a:prstGeom>
            <a:noFill/>
            <a:ln w="19050" cap="flat">
              <a:solidFill>
                <a:srgbClr val="CACED0"/>
              </a:solidFill>
              <a:prstDash val="solid"/>
              <a:round/>
            </a:ln>
            <a:effectLst/>
          </p:spPr>
          <p:txBody>
            <a:bodyPr wrap="square" lIns="45719" tIns="45719" rIns="45719" bIns="45719" numCol="1" anchor="t">
              <a:noAutofit/>
            </a:bodyPr>
            <a:lstStyle/>
            <a:p>
              <a:pPr defTabSz="914400">
                <a:defRPr>
                  <a:solidFill>
                    <a:srgbClr val="FFFFFF"/>
                  </a:solidFill>
                  <a:latin typeface="Calibri"/>
                  <a:ea typeface="Calibri"/>
                  <a:cs typeface="Calibri"/>
                  <a:sym typeface="Calibri"/>
                </a:defRPr>
              </a:pPr>
              <a:endParaRPr lang="pl-PL"/>
            </a:p>
          </p:txBody>
        </p:sp>
        <p:sp>
          <p:nvSpPr>
            <p:cNvPr id="949" name="Shape 949"/>
            <p:cNvSpPr/>
            <p:nvPr/>
          </p:nvSpPr>
          <p:spPr>
            <a:xfrm>
              <a:off x="0" y="0"/>
              <a:ext cx="3384376" cy="52321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marL="342900" indent="-342900" defTabSz="914400">
                <a:buSzPct val="100000"/>
                <a:buAutoNum type="arabicPeriod"/>
                <a:defRPr sz="1400" b="1">
                  <a:latin typeface="+mn-lt"/>
                  <a:ea typeface="+mn-ea"/>
                  <a:cs typeface="+mn-cs"/>
                  <a:sym typeface="Arial"/>
                </a:defRPr>
              </a:pPr>
              <a:r>
                <a:rPr lang="pl-PL" dirty="0"/>
                <a:t>Członek zarządu ds. sportu</a:t>
              </a:r>
            </a:p>
            <a:p>
              <a:pPr marL="342900" indent="-342900" defTabSz="914400">
                <a:buSzPct val="100000"/>
                <a:buAutoNum type="arabicPeriod"/>
                <a:defRPr sz="1400" b="1">
                  <a:latin typeface="+mn-lt"/>
                  <a:ea typeface="+mn-ea"/>
                  <a:cs typeface="+mn-cs"/>
                  <a:sym typeface="Arial"/>
                </a:defRPr>
              </a:pPr>
              <a:r>
                <a:rPr lang="pl-PL" dirty="0"/>
                <a:t>Komisja Weterynaryjna</a:t>
              </a:r>
            </a:p>
          </p:txBody>
        </p:sp>
      </p:grpSp>
      <p:grpSp>
        <p:nvGrpSpPr>
          <p:cNvPr id="953" name="Group 953"/>
          <p:cNvGrpSpPr/>
          <p:nvPr/>
        </p:nvGrpSpPr>
        <p:grpSpPr>
          <a:xfrm>
            <a:off x="695400" y="1912187"/>
            <a:ext cx="3384377" cy="369330"/>
            <a:chOff x="0" y="-4645"/>
            <a:chExt cx="3384376" cy="369329"/>
          </a:xfrm>
        </p:grpSpPr>
        <p:sp>
          <p:nvSpPr>
            <p:cNvPr id="951" name="Shape 951"/>
            <p:cNvSpPr/>
            <p:nvPr/>
          </p:nvSpPr>
          <p:spPr>
            <a:xfrm>
              <a:off x="0" y="-1"/>
              <a:ext cx="3384376" cy="360042"/>
            </a:xfrm>
            <a:prstGeom prst="rect">
              <a:avLst/>
            </a:prstGeom>
            <a:noFill/>
            <a:ln w="25400" cap="flat">
              <a:solidFill>
                <a:srgbClr val="0070C0"/>
              </a:solidFill>
              <a:prstDash val="solid"/>
              <a:round/>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lang="pl-PL"/>
            </a:p>
          </p:txBody>
        </p:sp>
        <p:sp>
          <p:nvSpPr>
            <p:cNvPr id="952" name="Shape 952"/>
            <p:cNvSpPr/>
            <p:nvPr/>
          </p:nvSpPr>
          <p:spPr>
            <a:xfrm>
              <a:off x="0" y="-4645"/>
              <a:ext cx="3384376" cy="3693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b="1">
                  <a:latin typeface="Calibri"/>
                  <a:ea typeface="Calibri"/>
                  <a:cs typeface="Calibri"/>
                  <a:sym typeface="Calibri"/>
                </a:defRPr>
              </a:lvl1pPr>
            </a:lstStyle>
            <a:p>
              <a:r>
                <a:rPr lang="pl-PL"/>
                <a:t>Osoby odpowiedzialne</a:t>
              </a:r>
            </a:p>
          </p:txBody>
        </p:sp>
      </p:grpSp>
      <p:grpSp>
        <p:nvGrpSpPr>
          <p:cNvPr id="956" name="Group 956"/>
          <p:cNvGrpSpPr/>
          <p:nvPr/>
        </p:nvGrpSpPr>
        <p:grpSpPr>
          <a:xfrm>
            <a:off x="4367807" y="2348880"/>
            <a:ext cx="3384378" cy="4080096"/>
            <a:chOff x="0" y="0"/>
            <a:chExt cx="3384376" cy="3850053"/>
          </a:xfrm>
        </p:grpSpPr>
        <p:sp>
          <p:nvSpPr>
            <p:cNvPr id="954" name="Shape 954"/>
            <p:cNvSpPr/>
            <p:nvPr/>
          </p:nvSpPr>
          <p:spPr>
            <a:xfrm>
              <a:off x="0" y="0"/>
              <a:ext cx="3384376" cy="3850053"/>
            </a:xfrm>
            <a:prstGeom prst="rect">
              <a:avLst/>
            </a:prstGeom>
            <a:noFill/>
            <a:ln w="19050" cap="flat">
              <a:solidFill>
                <a:srgbClr val="CACED0"/>
              </a:solidFill>
              <a:prstDash val="solid"/>
              <a:round/>
            </a:ln>
            <a:effectLst/>
          </p:spPr>
          <p:txBody>
            <a:bodyPr wrap="square" lIns="45719" tIns="45719" rIns="45719" bIns="45719" numCol="1" anchor="t">
              <a:noAutofit/>
            </a:bodyPr>
            <a:lstStyle/>
            <a:p>
              <a:pPr defTabSz="914400">
                <a:defRPr>
                  <a:solidFill>
                    <a:srgbClr val="FFFFFF"/>
                  </a:solidFill>
                  <a:latin typeface="Calibri"/>
                  <a:ea typeface="Calibri"/>
                  <a:cs typeface="Calibri"/>
                  <a:sym typeface="Calibri"/>
                </a:defRPr>
              </a:pPr>
              <a:endParaRPr lang="pl-PL"/>
            </a:p>
          </p:txBody>
        </p:sp>
        <p:sp>
          <p:nvSpPr>
            <p:cNvPr id="955" name="Shape 955"/>
            <p:cNvSpPr/>
            <p:nvPr/>
          </p:nvSpPr>
          <p:spPr>
            <a:xfrm>
              <a:off x="0" y="0"/>
              <a:ext cx="3384376" cy="160043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marL="342900" indent="-342900" defTabSz="914400">
                <a:buSzPct val="100000"/>
                <a:buAutoNum type="arabicPeriod"/>
                <a:defRPr sz="1400" b="1">
                  <a:latin typeface="+mn-lt"/>
                  <a:ea typeface="+mn-ea"/>
                  <a:cs typeface="+mn-cs"/>
                  <a:sym typeface="Arial"/>
                </a:defRPr>
              </a:lvl1pPr>
            </a:lstStyle>
            <a:p>
              <a:r>
                <a:rPr lang="pl-PL" dirty="0">
                  <a:solidFill>
                    <a:schemeClr val="tx1"/>
                  </a:solidFill>
                </a:rPr>
                <a:t>Nieprecyzyjny system finansowania badań antydopingowych</a:t>
              </a:r>
            </a:p>
            <a:p>
              <a:r>
                <a:rPr lang="pl-PL" dirty="0"/>
                <a:t>Brak działań edukacyjnych</a:t>
              </a:r>
            </a:p>
            <a:p>
              <a:r>
                <a:rPr lang="pl-PL" dirty="0">
                  <a:solidFill>
                    <a:schemeClr val="tx1"/>
                  </a:solidFill>
                </a:rPr>
                <a:t>Brak aktualnych informacji na temat kosztów i wyników przeprowadzanych badań</a:t>
              </a:r>
            </a:p>
          </p:txBody>
        </p:sp>
      </p:grpSp>
      <p:grpSp>
        <p:nvGrpSpPr>
          <p:cNvPr id="959" name="Group 959"/>
          <p:cNvGrpSpPr/>
          <p:nvPr/>
        </p:nvGrpSpPr>
        <p:grpSpPr>
          <a:xfrm>
            <a:off x="4367807" y="1912187"/>
            <a:ext cx="3384378" cy="369330"/>
            <a:chOff x="0" y="-4645"/>
            <a:chExt cx="3384376" cy="369329"/>
          </a:xfrm>
        </p:grpSpPr>
        <p:sp>
          <p:nvSpPr>
            <p:cNvPr id="957" name="Shape 957"/>
            <p:cNvSpPr/>
            <p:nvPr/>
          </p:nvSpPr>
          <p:spPr>
            <a:xfrm>
              <a:off x="0" y="-1"/>
              <a:ext cx="3384376" cy="360042"/>
            </a:xfrm>
            <a:prstGeom prst="rect">
              <a:avLst/>
            </a:prstGeom>
            <a:noFill/>
            <a:ln w="25400" cap="flat">
              <a:solidFill>
                <a:srgbClr val="FFC000"/>
              </a:solidFill>
              <a:prstDash val="solid"/>
              <a:round/>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lang="pl-PL"/>
            </a:p>
          </p:txBody>
        </p:sp>
        <p:sp>
          <p:nvSpPr>
            <p:cNvPr id="958" name="Shape 958"/>
            <p:cNvSpPr/>
            <p:nvPr/>
          </p:nvSpPr>
          <p:spPr>
            <a:xfrm>
              <a:off x="0" y="-4645"/>
              <a:ext cx="3384376" cy="3693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b="1">
                  <a:latin typeface="Calibri"/>
                  <a:ea typeface="Calibri"/>
                  <a:cs typeface="Calibri"/>
                  <a:sym typeface="Calibri"/>
                </a:defRPr>
              </a:lvl1pPr>
            </a:lstStyle>
            <a:p>
              <a:r>
                <a:rPr lang="pl-PL" dirty="0"/>
                <a:t>Stan wyjściowy 2020</a:t>
              </a:r>
            </a:p>
          </p:txBody>
        </p:sp>
      </p:grpSp>
      <p:grpSp>
        <p:nvGrpSpPr>
          <p:cNvPr id="962" name="Group 962"/>
          <p:cNvGrpSpPr/>
          <p:nvPr/>
        </p:nvGrpSpPr>
        <p:grpSpPr>
          <a:xfrm>
            <a:off x="8112224" y="2348879"/>
            <a:ext cx="3384378" cy="4080095"/>
            <a:chOff x="0" y="0"/>
            <a:chExt cx="3384376" cy="3850053"/>
          </a:xfrm>
        </p:grpSpPr>
        <p:sp>
          <p:nvSpPr>
            <p:cNvPr id="960" name="Shape 960"/>
            <p:cNvSpPr/>
            <p:nvPr/>
          </p:nvSpPr>
          <p:spPr>
            <a:xfrm>
              <a:off x="0" y="0"/>
              <a:ext cx="3384376" cy="3850053"/>
            </a:xfrm>
            <a:prstGeom prst="rect">
              <a:avLst/>
            </a:prstGeom>
            <a:noFill/>
            <a:ln w="19050" cap="flat">
              <a:solidFill>
                <a:srgbClr val="CACED0"/>
              </a:solidFill>
              <a:prstDash val="solid"/>
              <a:round/>
            </a:ln>
            <a:effectLst/>
          </p:spPr>
          <p:txBody>
            <a:bodyPr wrap="square" lIns="45719" tIns="45719" rIns="45719" bIns="45719" numCol="1" anchor="t">
              <a:noAutofit/>
            </a:bodyPr>
            <a:lstStyle/>
            <a:p>
              <a:pPr defTabSz="914400">
                <a:defRPr>
                  <a:solidFill>
                    <a:srgbClr val="FFFFFF"/>
                  </a:solidFill>
                  <a:latin typeface="Calibri"/>
                  <a:ea typeface="Calibri"/>
                  <a:cs typeface="Calibri"/>
                  <a:sym typeface="Calibri"/>
                </a:defRPr>
              </a:pPr>
              <a:endParaRPr lang="pl-PL"/>
            </a:p>
          </p:txBody>
        </p:sp>
        <p:sp>
          <p:nvSpPr>
            <p:cNvPr id="961" name="Shape 961"/>
            <p:cNvSpPr/>
            <p:nvPr/>
          </p:nvSpPr>
          <p:spPr>
            <a:xfrm>
              <a:off x="0" y="0"/>
              <a:ext cx="3384376" cy="267765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marL="342900" indent="-342900" defTabSz="914400">
                <a:buSzPct val="100000"/>
                <a:buAutoNum type="arabicPeriod"/>
                <a:defRPr sz="1400" b="1">
                  <a:latin typeface="+mn-lt"/>
                  <a:ea typeface="+mn-ea"/>
                  <a:cs typeface="+mn-cs"/>
                  <a:sym typeface="Arial"/>
                </a:defRPr>
              </a:lvl1pPr>
            </a:lstStyle>
            <a:p>
              <a:pPr>
                <a:defRPr sz="1400" b="1">
                  <a:latin typeface="+mn-lt"/>
                  <a:ea typeface="+mn-ea"/>
                  <a:cs typeface="+mn-cs"/>
                  <a:sym typeface="Arial"/>
                </a:defRPr>
              </a:pPr>
              <a:r>
                <a:rPr lang="pl-PL" dirty="0"/>
                <a:t>Przyjęty i wdrożony nowy system finansowania badań antydopingowych zawodników i koni</a:t>
              </a:r>
            </a:p>
            <a:p>
              <a:pPr>
                <a:defRPr sz="1400" b="1">
                  <a:latin typeface="+mn-lt"/>
                  <a:ea typeface="+mn-ea"/>
                  <a:cs typeface="+mn-cs"/>
                  <a:sym typeface="Arial"/>
                </a:defRPr>
              </a:pPr>
              <a:r>
                <a:rPr lang="pl-PL" dirty="0"/>
                <a:t>Przyjęta i wdrożona </a:t>
              </a:r>
              <a:r>
                <a:rPr lang="pl-PL" dirty="0">
                  <a:sym typeface="Calibri"/>
                </a:rPr>
                <a:t>procedura przeprowadzenia badań antydopingowych</a:t>
              </a:r>
            </a:p>
            <a:p>
              <a:pPr>
                <a:defRPr sz="1400" b="1">
                  <a:latin typeface="+mn-lt"/>
                  <a:ea typeface="+mn-ea"/>
                  <a:cs typeface="+mn-cs"/>
                  <a:sym typeface="Arial"/>
                </a:defRPr>
              </a:pPr>
              <a:r>
                <a:rPr lang="pl-PL" dirty="0"/>
                <a:t>Przygotowane materiały informacyjne</a:t>
              </a:r>
              <a:endParaRPr lang="pl-PL" dirty="0">
                <a:sym typeface="Calibri"/>
              </a:endParaRPr>
            </a:p>
            <a:p>
              <a:pPr>
                <a:defRPr sz="1400" b="1">
                  <a:latin typeface="+mn-lt"/>
                  <a:ea typeface="+mn-ea"/>
                  <a:cs typeface="+mn-cs"/>
                  <a:sym typeface="Arial"/>
                </a:defRPr>
              </a:pPr>
              <a:r>
                <a:rPr lang="pl-PL" dirty="0"/>
                <a:t>Wdrożony cykl szkoleń</a:t>
              </a:r>
            </a:p>
            <a:p>
              <a:pPr>
                <a:defRPr sz="1400" b="1">
                  <a:latin typeface="+mn-lt"/>
                  <a:ea typeface="+mn-ea"/>
                  <a:cs typeface="+mn-cs"/>
                  <a:sym typeface="Arial"/>
                </a:defRPr>
              </a:pPr>
              <a:r>
                <a:rPr lang="pl-PL" dirty="0"/>
                <a:t>Wdrożony system informacji i statystyk</a:t>
              </a:r>
            </a:p>
          </p:txBody>
        </p:sp>
      </p:grpSp>
      <p:grpSp>
        <p:nvGrpSpPr>
          <p:cNvPr id="965" name="Group 965"/>
          <p:cNvGrpSpPr/>
          <p:nvPr/>
        </p:nvGrpSpPr>
        <p:grpSpPr>
          <a:xfrm>
            <a:off x="8112224" y="1912187"/>
            <a:ext cx="3384378" cy="369330"/>
            <a:chOff x="0" y="-4645"/>
            <a:chExt cx="3384376" cy="369329"/>
          </a:xfrm>
        </p:grpSpPr>
        <p:sp>
          <p:nvSpPr>
            <p:cNvPr id="963" name="Shape 963"/>
            <p:cNvSpPr/>
            <p:nvPr/>
          </p:nvSpPr>
          <p:spPr>
            <a:xfrm>
              <a:off x="0" y="-1"/>
              <a:ext cx="3384376" cy="360042"/>
            </a:xfrm>
            <a:prstGeom prst="rect">
              <a:avLst/>
            </a:prstGeom>
            <a:noFill/>
            <a:ln w="25400" cap="flat">
              <a:solidFill>
                <a:srgbClr val="00B050"/>
              </a:solidFill>
              <a:prstDash val="solid"/>
              <a:round/>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lang="pl-PL"/>
            </a:p>
          </p:txBody>
        </p:sp>
        <p:sp>
          <p:nvSpPr>
            <p:cNvPr id="964" name="Shape 964"/>
            <p:cNvSpPr/>
            <p:nvPr/>
          </p:nvSpPr>
          <p:spPr>
            <a:xfrm>
              <a:off x="0" y="-4645"/>
              <a:ext cx="3384376" cy="3693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b="1">
                  <a:latin typeface="Calibri"/>
                  <a:ea typeface="Calibri"/>
                  <a:cs typeface="Calibri"/>
                  <a:sym typeface="Calibri"/>
                </a:defRPr>
              </a:lvl1pPr>
            </a:lstStyle>
            <a:p>
              <a:r>
                <a:rPr lang="pl-PL" dirty="0"/>
                <a:t>Stan docelowy 2025</a:t>
              </a:r>
            </a:p>
          </p:txBody>
        </p:sp>
      </p:grpSp>
      <p:grpSp>
        <p:nvGrpSpPr>
          <p:cNvPr id="968" name="Group 968"/>
          <p:cNvGrpSpPr/>
          <p:nvPr/>
        </p:nvGrpSpPr>
        <p:grpSpPr>
          <a:xfrm>
            <a:off x="695400" y="4161208"/>
            <a:ext cx="3384377" cy="2586109"/>
            <a:chOff x="0" y="0"/>
            <a:chExt cx="3384376" cy="2123654"/>
          </a:xfrm>
        </p:grpSpPr>
        <p:sp>
          <p:nvSpPr>
            <p:cNvPr id="966" name="Shape 966"/>
            <p:cNvSpPr/>
            <p:nvPr/>
          </p:nvSpPr>
          <p:spPr>
            <a:xfrm>
              <a:off x="0" y="0"/>
              <a:ext cx="3384376" cy="1862240"/>
            </a:xfrm>
            <a:prstGeom prst="rect">
              <a:avLst/>
            </a:prstGeom>
            <a:noFill/>
            <a:ln w="19050" cap="flat">
              <a:solidFill>
                <a:srgbClr val="CACED0"/>
              </a:solidFill>
              <a:prstDash val="solid"/>
              <a:round/>
            </a:ln>
            <a:effectLst/>
          </p:spPr>
          <p:txBody>
            <a:bodyPr wrap="square" lIns="45719" tIns="45719" rIns="45719" bIns="45719" numCol="1" anchor="t">
              <a:noAutofit/>
            </a:bodyPr>
            <a:lstStyle/>
            <a:p>
              <a:pPr defTabSz="914400">
                <a:defRPr sz="1400" b="1">
                  <a:latin typeface="+mn-lt"/>
                  <a:ea typeface="+mn-ea"/>
                  <a:cs typeface="+mn-cs"/>
                  <a:sym typeface="Arial"/>
                </a:defRPr>
              </a:pPr>
              <a:endParaRPr lang="pl-PL"/>
            </a:p>
          </p:txBody>
        </p:sp>
        <p:sp>
          <p:nvSpPr>
            <p:cNvPr id="967" name="Shape 967"/>
            <p:cNvSpPr/>
            <p:nvPr/>
          </p:nvSpPr>
          <p:spPr>
            <a:xfrm>
              <a:off x="0" y="0"/>
              <a:ext cx="3384376" cy="212365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marL="342900" indent="-342900" defTabSz="914400">
                <a:buSzPct val="100000"/>
                <a:buFontTx/>
                <a:buAutoNum type="arabicPeriod"/>
                <a:defRPr sz="1200" b="1">
                  <a:latin typeface="+mn-lt"/>
                  <a:ea typeface="+mn-ea"/>
                  <a:cs typeface="+mn-cs"/>
                  <a:sym typeface="Arial"/>
                </a:defRPr>
              </a:pPr>
              <a:r>
                <a:rPr lang="pl-PL" sz="1200" b="1" dirty="0">
                  <a:solidFill>
                    <a:schemeClr val="tx1"/>
                  </a:solidFill>
                  <a:sym typeface="Arial"/>
                </a:rPr>
                <a:t>Ministerstwo Kultury, Dziedzictwa Narodowego i Sportu </a:t>
              </a:r>
            </a:p>
            <a:p>
              <a:pPr marL="342900" indent="-342900" defTabSz="914400">
                <a:buSzPct val="100000"/>
                <a:buFontTx/>
                <a:buAutoNum type="arabicPeriod"/>
                <a:defRPr sz="1200" b="1">
                  <a:latin typeface="+mn-lt"/>
                  <a:ea typeface="+mn-ea"/>
                  <a:cs typeface="+mn-cs"/>
                  <a:sym typeface="Arial"/>
                </a:defRPr>
              </a:pPr>
              <a:r>
                <a:rPr lang="pl-PL" sz="1200" b="1" dirty="0">
                  <a:solidFill>
                    <a:schemeClr val="tx1"/>
                  </a:solidFill>
                  <a:latin typeface="+mn-lt"/>
                  <a:ea typeface="+mn-ea"/>
                  <a:cs typeface="+mn-cs"/>
                </a:rPr>
                <a:t>PKOL i Polski Komitet Parao</a:t>
              </a:r>
              <a:r>
                <a:rPr lang="pl-PL" sz="1200" b="1" dirty="0">
                  <a:latin typeface="+mn-lt"/>
                  <a:ea typeface="+mn-ea"/>
                  <a:cs typeface="+mn-cs"/>
                </a:rPr>
                <a:t>limpijski</a:t>
              </a:r>
              <a:endParaRPr lang="pl-PL" sz="1200" b="1" dirty="0">
                <a:latin typeface="+mn-lt"/>
                <a:ea typeface="+mn-ea"/>
                <a:cs typeface="+mn-cs"/>
                <a:sym typeface="Calibri"/>
              </a:endParaRPr>
            </a:p>
            <a:p>
              <a:pPr marL="342900" indent="-342900" defTabSz="914400">
                <a:buSzPct val="100000"/>
                <a:buFontTx/>
                <a:buAutoNum type="arabicPeriod"/>
                <a:defRPr sz="1200" b="1">
                  <a:latin typeface="+mn-lt"/>
                  <a:ea typeface="+mn-ea"/>
                  <a:cs typeface="+mn-cs"/>
                  <a:sym typeface="Arial"/>
                </a:defRPr>
              </a:pPr>
              <a:r>
                <a:rPr lang="pl-PL" sz="1200" b="1" dirty="0">
                  <a:latin typeface="+mn-lt"/>
                  <a:ea typeface="+mn-ea"/>
                  <a:cs typeface="+mn-cs"/>
                </a:rPr>
                <a:t>Polska Agencja Antydopingowa „</a:t>
              </a:r>
              <a:r>
                <a:rPr lang="pl-PL" sz="1200" b="1" dirty="0" err="1">
                  <a:latin typeface="+mn-lt"/>
                  <a:ea typeface="+mn-ea"/>
                  <a:cs typeface="+mn-cs"/>
                </a:rPr>
                <a:t>Polada</a:t>
              </a:r>
              <a:r>
                <a:rPr lang="pl-PL" sz="1200" b="1" dirty="0">
                  <a:latin typeface="+mn-lt"/>
                  <a:ea typeface="+mn-ea"/>
                  <a:cs typeface="+mn-cs"/>
                </a:rPr>
                <a:t>”</a:t>
              </a:r>
              <a:endParaRPr lang="pl-PL" sz="1200" b="1" dirty="0">
                <a:latin typeface="+mn-lt"/>
                <a:ea typeface="+mn-ea"/>
                <a:cs typeface="+mn-cs"/>
                <a:sym typeface="Calibri"/>
              </a:endParaRPr>
            </a:p>
            <a:p>
              <a:pPr marL="342900" indent="-342900" defTabSz="914400">
                <a:buSzPct val="100000"/>
                <a:buFontTx/>
                <a:buAutoNum type="arabicPeriod"/>
                <a:defRPr sz="1200" b="1">
                  <a:latin typeface="+mn-lt"/>
                  <a:ea typeface="+mn-ea"/>
                  <a:cs typeface="+mn-cs"/>
                  <a:sym typeface="Arial"/>
                </a:defRPr>
              </a:pPr>
              <a:r>
                <a:rPr lang="pl-PL" sz="1200" b="1" dirty="0">
                  <a:latin typeface="+mn-lt"/>
                  <a:ea typeface="+mn-ea"/>
                  <a:cs typeface="+mn-cs"/>
                </a:rPr>
                <a:t>FEI</a:t>
              </a:r>
              <a:endParaRPr lang="pl-PL" sz="1200" b="1" dirty="0">
                <a:latin typeface="+mn-lt"/>
                <a:ea typeface="+mn-ea"/>
                <a:cs typeface="+mn-cs"/>
                <a:sym typeface="Calibri"/>
              </a:endParaRPr>
            </a:p>
            <a:p>
              <a:pPr marL="342900" indent="-342900" defTabSz="914400">
                <a:buSzPct val="100000"/>
                <a:buFontTx/>
                <a:buAutoNum type="arabicPeriod"/>
                <a:defRPr sz="1200" b="1">
                  <a:latin typeface="+mn-lt"/>
                  <a:ea typeface="+mn-ea"/>
                  <a:cs typeface="+mn-cs"/>
                  <a:sym typeface="Arial"/>
                </a:defRPr>
              </a:pPr>
              <a:r>
                <a:rPr lang="pl-PL" sz="1200" b="1" dirty="0">
                  <a:latin typeface="+mn-lt"/>
                  <a:ea typeface="+mn-ea"/>
                  <a:cs typeface="+mn-cs"/>
                </a:rPr>
                <a:t>WZJ - Kadry Wojewódzkie</a:t>
              </a:r>
              <a:endParaRPr lang="pl-PL" sz="1200" b="1" dirty="0">
                <a:latin typeface="+mn-lt"/>
                <a:ea typeface="+mn-ea"/>
                <a:cs typeface="+mn-cs"/>
                <a:sym typeface="Calibri"/>
              </a:endParaRPr>
            </a:p>
            <a:p>
              <a:pPr marL="342900" indent="-342900" defTabSz="914400">
                <a:buSzPct val="100000"/>
                <a:buFontTx/>
                <a:buAutoNum type="arabicPeriod"/>
                <a:defRPr sz="1200" b="1">
                  <a:latin typeface="+mn-lt"/>
                  <a:ea typeface="+mn-ea"/>
                  <a:cs typeface="+mn-cs"/>
                  <a:sym typeface="Arial"/>
                </a:defRPr>
              </a:pPr>
              <a:r>
                <a:rPr lang="pl-PL" sz="1200" b="1" dirty="0">
                  <a:latin typeface="+mn-lt"/>
                  <a:ea typeface="+mn-ea"/>
                  <a:cs typeface="+mn-cs"/>
                </a:rPr>
                <a:t>Kluby Jeździeckie i Trenerzy</a:t>
              </a:r>
              <a:endParaRPr lang="pl-PL" sz="1200" b="1" dirty="0">
                <a:latin typeface="+mn-lt"/>
                <a:ea typeface="+mn-ea"/>
                <a:cs typeface="+mn-cs"/>
                <a:sym typeface="Calibri"/>
              </a:endParaRPr>
            </a:p>
            <a:p>
              <a:pPr marL="342900" indent="-342900" defTabSz="914400">
                <a:buSzPct val="100000"/>
                <a:buFontTx/>
                <a:buAutoNum type="arabicPeriod"/>
                <a:defRPr sz="1200" b="1">
                  <a:latin typeface="+mn-lt"/>
                  <a:ea typeface="+mn-ea"/>
                  <a:cs typeface="+mn-cs"/>
                  <a:sym typeface="Arial"/>
                </a:defRPr>
              </a:pPr>
              <a:r>
                <a:rPr lang="pl-PL" sz="1200" b="1" dirty="0">
                  <a:latin typeface="+mn-lt"/>
                  <a:ea typeface="+mn-ea"/>
                  <a:cs typeface="+mn-cs"/>
                </a:rPr>
                <a:t>Lekarze Weterynarii</a:t>
              </a:r>
              <a:endParaRPr lang="pl-PL" sz="1200" b="1" dirty="0">
                <a:latin typeface="+mn-lt"/>
                <a:ea typeface="+mn-ea"/>
                <a:cs typeface="+mn-cs"/>
                <a:sym typeface="Calibri"/>
              </a:endParaRPr>
            </a:p>
            <a:p>
              <a:pPr marL="342900" indent="-342900" defTabSz="914400">
                <a:buSzPct val="100000"/>
                <a:buFontTx/>
                <a:buAutoNum type="arabicPeriod"/>
                <a:defRPr sz="1200" b="1">
                  <a:latin typeface="+mn-lt"/>
                  <a:ea typeface="+mn-ea"/>
                  <a:cs typeface="+mn-cs"/>
                  <a:sym typeface="Arial"/>
                </a:defRPr>
              </a:pPr>
              <a:r>
                <a:rPr lang="pl-PL" sz="1200" b="1" dirty="0">
                  <a:latin typeface="+mn-lt"/>
                  <a:ea typeface="+mn-ea"/>
                  <a:cs typeface="+mn-cs"/>
                </a:rPr>
                <a:t>Organizatorzy Imprez</a:t>
              </a:r>
              <a:endParaRPr lang="pl-PL" sz="1200" b="1" dirty="0">
                <a:latin typeface="+mn-lt"/>
                <a:ea typeface="+mn-ea"/>
                <a:cs typeface="+mn-cs"/>
                <a:sym typeface="Calibri"/>
              </a:endParaRPr>
            </a:p>
            <a:p>
              <a:pPr marL="342900" indent="-342900" defTabSz="914400">
                <a:buSzPct val="100000"/>
                <a:buFontTx/>
                <a:buAutoNum type="arabicPeriod"/>
                <a:defRPr sz="1200" b="1">
                  <a:latin typeface="+mn-lt"/>
                  <a:ea typeface="+mn-ea"/>
                  <a:cs typeface="+mn-cs"/>
                  <a:sym typeface="Arial"/>
                </a:defRPr>
              </a:pPr>
              <a:r>
                <a:rPr lang="pl-PL" sz="1200" b="1" dirty="0">
                  <a:latin typeface="+mn-lt"/>
                  <a:ea typeface="+mn-ea"/>
                  <a:cs typeface="+mn-cs"/>
                  <a:sym typeface="Calibri"/>
                </a:rPr>
                <a:t>Właściciele koni i zawodnicy</a:t>
              </a:r>
            </a:p>
          </p:txBody>
        </p:sp>
      </p:grpSp>
      <p:grpSp>
        <p:nvGrpSpPr>
          <p:cNvPr id="971" name="Group 971"/>
          <p:cNvGrpSpPr/>
          <p:nvPr/>
        </p:nvGrpSpPr>
        <p:grpSpPr>
          <a:xfrm>
            <a:off x="695400" y="3721523"/>
            <a:ext cx="3384377" cy="369330"/>
            <a:chOff x="0" y="-4645"/>
            <a:chExt cx="3384376" cy="369329"/>
          </a:xfrm>
        </p:grpSpPr>
        <p:sp>
          <p:nvSpPr>
            <p:cNvPr id="969" name="Shape 969"/>
            <p:cNvSpPr/>
            <p:nvPr/>
          </p:nvSpPr>
          <p:spPr>
            <a:xfrm>
              <a:off x="0" y="-1"/>
              <a:ext cx="3384376" cy="360042"/>
            </a:xfrm>
            <a:prstGeom prst="rect">
              <a:avLst/>
            </a:prstGeom>
            <a:noFill/>
            <a:ln w="25400" cap="flat">
              <a:solidFill>
                <a:srgbClr val="0070C0"/>
              </a:solidFill>
              <a:prstDash val="solid"/>
              <a:round/>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lang="pl-PL"/>
            </a:p>
          </p:txBody>
        </p:sp>
        <p:sp>
          <p:nvSpPr>
            <p:cNvPr id="970" name="Shape 970"/>
            <p:cNvSpPr/>
            <p:nvPr/>
          </p:nvSpPr>
          <p:spPr>
            <a:xfrm>
              <a:off x="0" y="-4645"/>
              <a:ext cx="3384376" cy="3693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b="1">
                  <a:latin typeface="Calibri"/>
                  <a:ea typeface="Calibri"/>
                  <a:cs typeface="Calibri"/>
                  <a:sym typeface="Calibri"/>
                </a:defRPr>
              </a:lvl1pPr>
            </a:lstStyle>
            <a:p>
              <a:r>
                <a:rPr lang="pl-PL"/>
                <a:t>Zaangażowani interesariusze</a:t>
              </a:r>
            </a:p>
          </p:txBody>
        </p:sp>
      </p:grpSp>
      <p:sp>
        <p:nvSpPr>
          <p:cNvPr id="30" name="Shape 330">
            <a:extLst>
              <a:ext uri="{FF2B5EF4-FFF2-40B4-BE49-F238E27FC236}">
                <a16:creationId xmlns:a16="http://schemas.microsoft.com/office/drawing/2014/main" id="{FF41AD3A-1432-43EE-A22F-F4FC93A51558}"/>
              </a:ext>
            </a:extLst>
          </p:cNvPr>
          <p:cNvSpPr/>
          <p:nvPr/>
        </p:nvSpPr>
        <p:spPr>
          <a:xfrm>
            <a:off x="609600" y="6610424"/>
            <a:ext cx="7920002" cy="24622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defTabSz="914400">
              <a:defRPr sz="1000">
                <a:solidFill>
                  <a:srgbClr val="888888"/>
                </a:solidFill>
                <a:latin typeface="Arial Narrow"/>
                <a:ea typeface="Arial Narrow"/>
                <a:cs typeface="Arial Narrow"/>
                <a:sym typeface="Arial Narrow"/>
              </a:defRPr>
            </a:lvl1pPr>
          </a:lstStyle>
          <a:p>
            <a:r>
              <a:rPr lang="pl-PL" dirty="0"/>
              <a:t>Strategia Rozwoju Polskiego Jeździectwa 2021-2025 | Wrzesień 2021 r.</a:t>
            </a:r>
          </a:p>
        </p:txBody>
      </p:sp>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 name="Shape 1024"/>
          <p:cNvSpPr>
            <a:spLocks noGrp="1"/>
          </p:cNvSpPr>
          <p:nvPr>
            <p:ph type="sldNum" sz="quarter" idx="2"/>
          </p:nvPr>
        </p:nvSpPr>
        <p:spPr>
          <a:xfrm>
            <a:off x="11349005" y="6415804"/>
            <a:ext cx="233395" cy="246221"/>
          </a:xfrm>
          <a:prstGeom prst="rect">
            <a:avLst/>
          </a:prstGeom>
          <a:extLst>
            <a:ext uri="{C572A759-6A51-4108-AA02-DFA0A04FC94B}">
              <ma14:wrappingTextBoxFlag xmlns:ma14="http://schemas.microsoft.com/office/mac/drawingml/2011/main" xmlns="" val="1"/>
            </a:ext>
          </a:extLst>
        </p:spPr>
        <p:txBody>
          <a:bodyPr/>
          <a:lstStyle>
            <a:lvl1pPr defTabSz="914400"/>
          </a:lstStyle>
          <a:p>
            <a:fld id="{86CB4B4D-7CA3-9044-876B-883B54F8677D}" type="slidenum">
              <a:rPr lang="pl-PL"/>
              <a:t>37</a:t>
            </a:fld>
            <a:endParaRPr lang="pl-PL"/>
          </a:p>
        </p:txBody>
      </p:sp>
      <p:sp>
        <p:nvSpPr>
          <p:cNvPr id="1025" name="Shape 1025"/>
          <p:cNvSpPr>
            <a:spLocks noGrp="1"/>
          </p:cNvSpPr>
          <p:nvPr>
            <p:ph type="title"/>
          </p:nvPr>
        </p:nvSpPr>
        <p:spPr>
          <a:xfrm>
            <a:off x="609600" y="274638"/>
            <a:ext cx="11247040" cy="778099"/>
          </a:xfrm>
          <a:prstGeom prst="rect">
            <a:avLst/>
          </a:prstGeom>
        </p:spPr>
        <p:txBody>
          <a:bodyPr>
            <a:noAutofit/>
          </a:bodyPr>
          <a:lstStyle/>
          <a:p>
            <a:pPr defTabSz="896111">
              <a:defRPr sz="2352">
                <a:solidFill>
                  <a:srgbClr val="0070C0"/>
                </a:solidFill>
              </a:defRPr>
            </a:pPr>
            <a:r>
              <a:rPr lang="pl-PL" sz="2800" dirty="0"/>
              <a:t>Cel operacyjny dodatkowy 4</a:t>
            </a:r>
            <a:r>
              <a:rPr lang="pl-PL" sz="2800" dirty="0">
                <a:solidFill>
                  <a:srgbClr val="43B02A"/>
                </a:solidFill>
              </a:rPr>
              <a:t> </a:t>
            </a:r>
            <a:r>
              <a:rPr lang="pl-PL" sz="2800" dirty="0"/>
              <a:t>na lata 2021-2025</a:t>
            </a:r>
            <a:br>
              <a:rPr lang="pl-PL" sz="2800" dirty="0">
                <a:solidFill>
                  <a:srgbClr val="43B02A"/>
                </a:solidFill>
              </a:rPr>
            </a:br>
            <a:r>
              <a:rPr lang="pl-PL" sz="2800" dirty="0">
                <a:solidFill>
                  <a:srgbClr val="000000"/>
                </a:solidFill>
              </a:rPr>
              <a:t>Przygotowanie nowej wersji Statutu (1)</a:t>
            </a:r>
          </a:p>
        </p:txBody>
      </p:sp>
      <p:sp>
        <p:nvSpPr>
          <p:cNvPr id="1026" name="Shape 1026"/>
          <p:cNvSpPr>
            <a:spLocks noGrp="1"/>
          </p:cNvSpPr>
          <p:nvPr>
            <p:ph type="body" sz="quarter" idx="1"/>
          </p:nvPr>
        </p:nvSpPr>
        <p:spPr>
          <a:xfrm>
            <a:off x="609600" y="1121560"/>
            <a:ext cx="10887000" cy="523221"/>
          </a:xfrm>
          <a:prstGeom prst="rect">
            <a:avLst/>
          </a:prstGeom>
        </p:spPr>
        <p:txBody>
          <a:bodyPr/>
          <a:lstStyle/>
          <a:p>
            <a:pPr>
              <a:spcBef>
                <a:spcPts val="300"/>
              </a:spcBef>
              <a:defRPr sz="1400" b="1">
                <a:solidFill>
                  <a:srgbClr val="000000"/>
                </a:solidFill>
              </a:defRPr>
            </a:pPr>
            <a:r>
              <a:rPr lang="pl-PL" dirty="0"/>
              <a:t>Celem PZJ </a:t>
            </a:r>
            <a:r>
              <a:rPr lang="pl-PL" b="0" dirty="0"/>
              <a:t>jest przygotowanie i zatwierdzenie nowej wersji statutu uwzględniającego nowy model organizacji struktur jeździeckich w Polsce, elektroniczne formy komunikacji oraz aktualne normy prawne.</a:t>
            </a:r>
          </a:p>
        </p:txBody>
      </p:sp>
      <p:grpSp>
        <p:nvGrpSpPr>
          <p:cNvPr id="1029" name="Group 1029"/>
          <p:cNvGrpSpPr/>
          <p:nvPr/>
        </p:nvGrpSpPr>
        <p:grpSpPr>
          <a:xfrm>
            <a:off x="695400" y="2348880"/>
            <a:ext cx="3384377" cy="3850055"/>
            <a:chOff x="0" y="0"/>
            <a:chExt cx="3384376" cy="3850053"/>
          </a:xfrm>
        </p:grpSpPr>
        <p:sp>
          <p:nvSpPr>
            <p:cNvPr id="1027" name="Shape 1027"/>
            <p:cNvSpPr/>
            <p:nvPr/>
          </p:nvSpPr>
          <p:spPr>
            <a:xfrm>
              <a:off x="0" y="0"/>
              <a:ext cx="3384376" cy="3850053"/>
            </a:xfrm>
            <a:prstGeom prst="rect">
              <a:avLst/>
            </a:prstGeom>
            <a:noFill/>
            <a:ln w="19050" cap="flat">
              <a:solidFill>
                <a:srgbClr val="CACED0"/>
              </a:solidFill>
              <a:prstDash val="solid"/>
              <a:round/>
            </a:ln>
            <a:effectLst/>
          </p:spPr>
          <p:txBody>
            <a:bodyPr wrap="square" lIns="45719" tIns="45719" rIns="45719" bIns="45719" numCol="1" anchor="t">
              <a:noAutofit/>
            </a:bodyPr>
            <a:lstStyle/>
            <a:p>
              <a:pPr defTabSz="914400">
                <a:defRPr sz="1400" b="1">
                  <a:latin typeface="+mn-lt"/>
                  <a:ea typeface="+mn-ea"/>
                  <a:cs typeface="+mn-cs"/>
                  <a:sym typeface="Arial"/>
                </a:defRPr>
              </a:pPr>
              <a:endParaRPr lang="pl-PL"/>
            </a:p>
          </p:txBody>
        </p:sp>
        <p:sp>
          <p:nvSpPr>
            <p:cNvPr id="1028" name="Shape 1028"/>
            <p:cNvSpPr/>
            <p:nvPr/>
          </p:nvSpPr>
          <p:spPr>
            <a:xfrm>
              <a:off x="0" y="0"/>
              <a:ext cx="3384376" cy="203132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marL="342900" indent="-342900" defTabSz="914400">
                <a:buSzPct val="100000"/>
                <a:buAutoNum type="arabicPeriod"/>
                <a:defRPr sz="1400" b="1">
                  <a:latin typeface="+mn-lt"/>
                  <a:ea typeface="+mn-ea"/>
                  <a:cs typeface="+mn-cs"/>
                  <a:sym typeface="Arial"/>
                </a:defRPr>
              </a:pPr>
              <a:r>
                <a:rPr lang="pl-PL" dirty="0"/>
                <a:t>Nieaktualny stan prawny części członków PZJ (brak zgodności z ustawą o sporcie / innymi regulacjami)</a:t>
              </a:r>
              <a:endParaRPr lang="pl-PL" dirty="0">
                <a:solidFill>
                  <a:srgbClr val="FFFFFF"/>
                </a:solidFill>
                <a:latin typeface="Calibri"/>
                <a:ea typeface="Calibri"/>
                <a:cs typeface="Calibri"/>
                <a:sym typeface="Calibri"/>
              </a:endParaRPr>
            </a:p>
            <a:p>
              <a:pPr marL="342900" indent="-342900" defTabSz="914400">
                <a:buSzPct val="100000"/>
                <a:buAutoNum type="arabicPeriod"/>
                <a:defRPr sz="1400" b="1">
                  <a:latin typeface="+mn-lt"/>
                  <a:ea typeface="+mn-ea"/>
                  <a:cs typeface="+mn-cs"/>
                  <a:sym typeface="Arial"/>
                </a:defRPr>
              </a:pPr>
              <a:r>
                <a:rPr lang="pl-PL" dirty="0"/>
                <a:t>Konieczność adaptacji statutu do nowych przepisów prawnych oraz nowego modelu współpracy z WZJ i organizacji struktur jeździeckich w Polsce</a:t>
              </a:r>
            </a:p>
          </p:txBody>
        </p:sp>
      </p:grpSp>
      <p:grpSp>
        <p:nvGrpSpPr>
          <p:cNvPr id="1032" name="Group 1032"/>
          <p:cNvGrpSpPr/>
          <p:nvPr/>
        </p:nvGrpSpPr>
        <p:grpSpPr>
          <a:xfrm>
            <a:off x="695400" y="1912187"/>
            <a:ext cx="3384377" cy="369330"/>
            <a:chOff x="0" y="-4645"/>
            <a:chExt cx="3384376" cy="369329"/>
          </a:xfrm>
        </p:grpSpPr>
        <p:sp>
          <p:nvSpPr>
            <p:cNvPr id="1030" name="Shape 1030"/>
            <p:cNvSpPr/>
            <p:nvPr/>
          </p:nvSpPr>
          <p:spPr>
            <a:xfrm>
              <a:off x="0" y="-1"/>
              <a:ext cx="3384376" cy="360042"/>
            </a:xfrm>
            <a:prstGeom prst="rect">
              <a:avLst/>
            </a:prstGeom>
            <a:noFill/>
            <a:ln w="25400" cap="flat">
              <a:solidFill>
                <a:srgbClr val="FF0000"/>
              </a:solidFill>
              <a:prstDash val="solid"/>
              <a:round/>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lang="pl-PL"/>
            </a:p>
          </p:txBody>
        </p:sp>
        <p:sp>
          <p:nvSpPr>
            <p:cNvPr id="1031" name="Shape 1031"/>
            <p:cNvSpPr/>
            <p:nvPr/>
          </p:nvSpPr>
          <p:spPr>
            <a:xfrm>
              <a:off x="0" y="-4645"/>
              <a:ext cx="3384376" cy="3693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b="1">
                  <a:latin typeface="Calibri"/>
                  <a:ea typeface="Calibri"/>
                  <a:cs typeface="Calibri"/>
                  <a:sym typeface="Calibri"/>
                </a:defRPr>
              </a:lvl1pPr>
            </a:lstStyle>
            <a:p>
              <a:r>
                <a:rPr lang="pl-PL" dirty="0">
                  <a:latin typeface="Corbel"/>
                  <a:ea typeface="Corbel"/>
                  <a:cs typeface="Corbel"/>
                  <a:sym typeface="Corbel"/>
                </a:rPr>
                <a:t>Diagnoza sytuacji / możliwości</a:t>
              </a:r>
            </a:p>
          </p:txBody>
        </p:sp>
      </p:grpSp>
      <p:grpSp>
        <p:nvGrpSpPr>
          <p:cNvPr id="1035" name="Group 1035"/>
          <p:cNvGrpSpPr/>
          <p:nvPr/>
        </p:nvGrpSpPr>
        <p:grpSpPr>
          <a:xfrm>
            <a:off x="4367807" y="2348880"/>
            <a:ext cx="7128794" cy="3850055"/>
            <a:chOff x="0" y="0"/>
            <a:chExt cx="7128792" cy="3850053"/>
          </a:xfrm>
        </p:grpSpPr>
        <p:sp>
          <p:nvSpPr>
            <p:cNvPr id="1033" name="Shape 1033"/>
            <p:cNvSpPr/>
            <p:nvPr/>
          </p:nvSpPr>
          <p:spPr>
            <a:xfrm>
              <a:off x="0" y="0"/>
              <a:ext cx="7128792" cy="3850053"/>
            </a:xfrm>
            <a:prstGeom prst="rect">
              <a:avLst/>
            </a:prstGeom>
            <a:noFill/>
            <a:ln w="19050" cap="flat">
              <a:solidFill>
                <a:srgbClr val="CACED0"/>
              </a:solidFill>
              <a:prstDash val="solid"/>
              <a:round/>
            </a:ln>
            <a:effectLst/>
          </p:spPr>
          <p:txBody>
            <a:bodyPr wrap="square" lIns="45719" tIns="45719" rIns="45719" bIns="45719" numCol="1" anchor="t">
              <a:noAutofit/>
            </a:bodyPr>
            <a:lstStyle/>
            <a:p>
              <a:pPr defTabSz="914400">
                <a:defRPr>
                  <a:solidFill>
                    <a:srgbClr val="FFFFFF"/>
                  </a:solidFill>
                  <a:latin typeface="Calibri"/>
                  <a:ea typeface="Calibri"/>
                  <a:cs typeface="Calibri"/>
                  <a:sym typeface="Calibri"/>
                </a:defRPr>
              </a:pPr>
              <a:endParaRPr lang="pl-PL"/>
            </a:p>
          </p:txBody>
        </p:sp>
        <p:sp>
          <p:nvSpPr>
            <p:cNvPr id="1034" name="Shape 1034"/>
            <p:cNvSpPr/>
            <p:nvPr/>
          </p:nvSpPr>
          <p:spPr>
            <a:xfrm>
              <a:off x="0" y="0"/>
              <a:ext cx="7128792" cy="138499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marL="342900" indent="-342900" defTabSz="914400">
                <a:buSzPct val="100000"/>
                <a:buAutoNum type="arabicPeriod"/>
                <a:defRPr sz="1400" b="1">
                  <a:latin typeface="+mn-lt"/>
                  <a:ea typeface="+mn-ea"/>
                  <a:cs typeface="+mn-cs"/>
                  <a:sym typeface="Arial"/>
                </a:defRPr>
              </a:pPr>
              <a:r>
                <a:rPr lang="pl-PL" dirty="0"/>
                <a:t>Przeprowadzenie audytu stanu prawnego członków, przygotowanie planu przejściowego, wsparcie w procesie adaptacji do obowiązujących przepisów prawa</a:t>
              </a:r>
            </a:p>
            <a:p>
              <a:pPr marL="342900" indent="-342900" defTabSz="914400">
                <a:buSzPct val="100000"/>
                <a:buFontTx/>
                <a:buAutoNum type="arabicPeriod"/>
                <a:defRPr sz="1400" b="1">
                  <a:latin typeface="+mn-lt"/>
                  <a:ea typeface="+mn-ea"/>
                  <a:cs typeface="+mn-cs"/>
                  <a:sym typeface="Arial"/>
                </a:defRPr>
              </a:pPr>
              <a:r>
                <a:rPr lang="pl-PL" sz="1400" b="1" dirty="0">
                  <a:sym typeface="Arial"/>
                </a:rPr>
                <a:t>Przygotowanie i rejestracja nowej wersji statutu</a:t>
              </a:r>
            </a:p>
            <a:p>
              <a:pPr marL="342900" indent="-342900" defTabSz="914400">
                <a:buSzPct val="100000"/>
                <a:buFontTx/>
                <a:buAutoNum type="arabicPeriod"/>
                <a:defRPr sz="1400" b="1">
                  <a:latin typeface="+mn-lt"/>
                  <a:ea typeface="+mn-ea"/>
                  <a:cs typeface="+mn-cs"/>
                  <a:sym typeface="Arial"/>
                </a:defRPr>
              </a:pPr>
              <a:r>
                <a:rPr lang="pl-PL" sz="1400" b="1" dirty="0">
                  <a:latin typeface="+mn-lt"/>
                  <a:ea typeface="+mn-ea"/>
                  <a:cs typeface="+mn-cs"/>
                  <a:sym typeface="Arial"/>
                </a:rPr>
                <a:t>Powoływanie przez WZD stałej Komisji Statutowej PZJ</a:t>
              </a:r>
            </a:p>
            <a:p>
              <a:pPr defTabSz="914400">
                <a:buSzPct val="100000"/>
                <a:defRPr sz="1400" b="1">
                  <a:latin typeface="+mn-lt"/>
                  <a:ea typeface="+mn-ea"/>
                  <a:cs typeface="+mn-cs"/>
                  <a:sym typeface="Arial"/>
                </a:defRPr>
              </a:pPr>
              <a:endParaRPr lang="pl-PL" sz="1400" b="1" dirty="0">
                <a:sym typeface="Arial"/>
              </a:endParaRPr>
            </a:p>
          </p:txBody>
        </p:sp>
      </p:grpSp>
      <p:grpSp>
        <p:nvGrpSpPr>
          <p:cNvPr id="1038" name="Group 1038"/>
          <p:cNvGrpSpPr/>
          <p:nvPr/>
        </p:nvGrpSpPr>
        <p:grpSpPr>
          <a:xfrm>
            <a:off x="4367807" y="1912187"/>
            <a:ext cx="7128794" cy="369330"/>
            <a:chOff x="0" y="-4645"/>
            <a:chExt cx="7128792" cy="369329"/>
          </a:xfrm>
        </p:grpSpPr>
        <p:sp>
          <p:nvSpPr>
            <p:cNvPr id="1036" name="Shape 1036"/>
            <p:cNvSpPr/>
            <p:nvPr/>
          </p:nvSpPr>
          <p:spPr>
            <a:xfrm>
              <a:off x="0" y="-1"/>
              <a:ext cx="7128792" cy="360042"/>
            </a:xfrm>
            <a:prstGeom prst="rect">
              <a:avLst/>
            </a:prstGeom>
            <a:noFill/>
            <a:ln w="25400" cap="flat">
              <a:solidFill>
                <a:srgbClr val="00B050"/>
              </a:solidFill>
              <a:prstDash val="solid"/>
              <a:round/>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lang="pl-PL"/>
            </a:p>
          </p:txBody>
        </p:sp>
        <p:sp>
          <p:nvSpPr>
            <p:cNvPr id="1037" name="Shape 1037"/>
            <p:cNvSpPr/>
            <p:nvPr/>
          </p:nvSpPr>
          <p:spPr>
            <a:xfrm>
              <a:off x="0" y="-4645"/>
              <a:ext cx="7128792" cy="3693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b="1">
                  <a:latin typeface="Calibri"/>
                  <a:ea typeface="Calibri"/>
                  <a:cs typeface="Calibri"/>
                  <a:sym typeface="Calibri"/>
                </a:defRPr>
              </a:lvl1pPr>
            </a:lstStyle>
            <a:p>
              <a:r>
                <a:rPr lang="pl-PL"/>
                <a:t>Propozycja działań</a:t>
              </a:r>
            </a:p>
          </p:txBody>
        </p:sp>
      </p:grpSp>
      <p:sp>
        <p:nvSpPr>
          <p:cNvPr id="18" name="Shape 330">
            <a:extLst>
              <a:ext uri="{FF2B5EF4-FFF2-40B4-BE49-F238E27FC236}">
                <a16:creationId xmlns:a16="http://schemas.microsoft.com/office/drawing/2014/main" id="{E35CC2CA-BA0E-422B-AF69-51D8E5AE2405}"/>
              </a:ext>
            </a:extLst>
          </p:cNvPr>
          <p:cNvSpPr/>
          <p:nvPr/>
        </p:nvSpPr>
        <p:spPr>
          <a:xfrm>
            <a:off x="609600" y="6610424"/>
            <a:ext cx="7920002" cy="24622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defTabSz="914400">
              <a:defRPr sz="1000">
                <a:solidFill>
                  <a:srgbClr val="888888"/>
                </a:solidFill>
                <a:latin typeface="Arial Narrow"/>
                <a:ea typeface="Arial Narrow"/>
                <a:cs typeface="Arial Narrow"/>
                <a:sym typeface="Arial Narrow"/>
              </a:defRPr>
            </a:lvl1pPr>
          </a:lstStyle>
          <a:p>
            <a:r>
              <a:rPr lang="pl-PL" dirty="0"/>
              <a:t>Strategia Rozwoju Polskiego Jeździectwa 2021-2025 | Wrzesień 2021 r.</a:t>
            </a:r>
          </a:p>
        </p:txBody>
      </p:sp>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5" name="Shape 1045"/>
          <p:cNvSpPr>
            <a:spLocks noGrp="1"/>
          </p:cNvSpPr>
          <p:nvPr>
            <p:ph type="sldNum" sz="quarter" idx="2"/>
          </p:nvPr>
        </p:nvSpPr>
        <p:spPr>
          <a:xfrm>
            <a:off x="11349005" y="6415804"/>
            <a:ext cx="233395" cy="246221"/>
          </a:xfrm>
          <a:prstGeom prst="rect">
            <a:avLst/>
          </a:prstGeom>
          <a:extLst>
            <a:ext uri="{C572A759-6A51-4108-AA02-DFA0A04FC94B}">
              <ma14:wrappingTextBoxFlag xmlns:ma14="http://schemas.microsoft.com/office/mac/drawingml/2011/main" xmlns="" val="1"/>
            </a:ext>
          </a:extLst>
        </p:spPr>
        <p:txBody>
          <a:bodyPr/>
          <a:lstStyle>
            <a:lvl1pPr defTabSz="914400"/>
          </a:lstStyle>
          <a:p>
            <a:fld id="{86CB4B4D-7CA3-9044-876B-883B54F8677D}" type="slidenum">
              <a:rPr lang="pl-PL"/>
              <a:t>38</a:t>
            </a:fld>
            <a:endParaRPr lang="pl-PL"/>
          </a:p>
        </p:txBody>
      </p:sp>
      <p:sp>
        <p:nvSpPr>
          <p:cNvPr id="1046" name="Shape 1046"/>
          <p:cNvSpPr>
            <a:spLocks noGrp="1"/>
          </p:cNvSpPr>
          <p:nvPr>
            <p:ph type="title"/>
          </p:nvPr>
        </p:nvSpPr>
        <p:spPr>
          <a:prstGeom prst="rect">
            <a:avLst/>
          </a:prstGeom>
        </p:spPr>
        <p:txBody>
          <a:bodyPr>
            <a:noAutofit/>
          </a:bodyPr>
          <a:lstStyle/>
          <a:p>
            <a:pPr defTabSz="896111">
              <a:defRPr sz="2352">
                <a:solidFill>
                  <a:srgbClr val="0070C0"/>
                </a:solidFill>
              </a:defRPr>
            </a:pPr>
            <a:r>
              <a:rPr lang="pl-PL" sz="2800" noProof="0" dirty="0"/>
              <a:t>Cel </a:t>
            </a:r>
            <a:r>
              <a:rPr lang="pl-PL" sz="2800" dirty="0"/>
              <a:t>operacyjny </a:t>
            </a:r>
            <a:r>
              <a:rPr lang="pl-PL" sz="2800" noProof="0" dirty="0"/>
              <a:t>dodatkowy 4</a:t>
            </a:r>
            <a:r>
              <a:rPr lang="pl-PL" sz="2800" noProof="0" dirty="0">
                <a:solidFill>
                  <a:srgbClr val="43B02A"/>
                </a:solidFill>
              </a:rPr>
              <a:t> </a:t>
            </a:r>
            <a:r>
              <a:rPr lang="pl-PL" sz="2800" dirty="0"/>
              <a:t>na lata 2021-2025</a:t>
            </a:r>
            <a:br>
              <a:rPr lang="pl-PL" sz="2800" noProof="0" dirty="0">
                <a:solidFill>
                  <a:srgbClr val="43B02A"/>
                </a:solidFill>
              </a:rPr>
            </a:br>
            <a:r>
              <a:rPr lang="pl-PL" sz="2800" dirty="0">
                <a:solidFill>
                  <a:schemeClr val="tx1"/>
                </a:solidFill>
              </a:rPr>
              <a:t>Przygotowanie nowej wersji Statutu (</a:t>
            </a:r>
            <a:r>
              <a:rPr lang="pl-PL" sz="2800" noProof="0" dirty="0">
                <a:solidFill>
                  <a:schemeClr val="tx1"/>
                </a:solidFill>
              </a:rPr>
              <a:t>2)</a:t>
            </a:r>
          </a:p>
        </p:txBody>
      </p:sp>
      <p:grpSp>
        <p:nvGrpSpPr>
          <p:cNvPr id="1050" name="Group 1050"/>
          <p:cNvGrpSpPr/>
          <p:nvPr/>
        </p:nvGrpSpPr>
        <p:grpSpPr>
          <a:xfrm>
            <a:off x="695400" y="2348881"/>
            <a:ext cx="3384377" cy="1328132"/>
            <a:chOff x="0" y="0"/>
            <a:chExt cx="3384376" cy="1328130"/>
          </a:xfrm>
        </p:grpSpPr>
        <p:sp>
          <p:nvSpPr>
            <p:cNvPr id="1048" name="Shape 1048"/>
            <p:cNvSpPr/>
            <p:nvPr/>
          </p:nvSpPr>
          <p:spPr>
            <a:xfrm>
              <a:off x="0" y="0"/>
              <a:ext cx="3384376" cy="1328130"/>
            </a:xfrm>
            <a:prstGeom prst="rect">
              <a:avLst/>
            </a:prstGeom>
            <a:noFill/>
            <a:ln w="19050" cap="flat">
              <a:solidFill>
                <a:srgbClr val="CACED0"/>
              </a:solidFill>
              <a:prstDash val="solid"/>
              <a:round/>
            </a:ln>
            <a:effectLst/>
          </p:spPr>
          <p:txBody>
            <a:bodyPr wrap="square" lIns="45719" tIns="45719" rIns="45719" bIns="45719" numCol="1" anchor="t">
              <a:noAutofit/>
            </a:bodyPr>
            <a:lstStyle/>
            <a:p>
              <a:pPr defTabSz="914400">
                <a:defRPr>
                  <a:solidFill>
                    <a:srgbClr val="FFFFFF"/>
                  </a:solidFill>
                  <a:latin typeface="Calibri"/>
                  <a:ea typeface="Calibri"/>
                  <a:cs typeface="Calibri"/>
                  <a:sym typeface="Calibri"/>
                </a:defRPr>
              </a:pPr>
              <a:endParaRPr lang="pl-PL"/>
            </a:p>
          </p:txBody>
        </p:sp>
        <p:sp>
          <p:nvSpPr>
            <p:cNvPr id="1049" name="Shape 1049"/>
            <p:cNvSpPr/>
            <p:nvPr/>
          </p:nvSpPr>
          <p:spPr>
            <a:xfrm>
              <a:off x="0" y="0"/>
              <a:ext cx="3384376" cy="52321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marL="342900" indent="-342900" defTabSz="914400">
                <a:buSzPct val="100000"/>
                <a:buAutoNum type="arabicPeriod"/>
                <a:defRPr sz="1400" b="1">
                  <a:latin typeface="+mn-lt"/>
                  <a:ea typeface="+mn-ea"/>
                  <a:cs typeface="+mn-cs"/>
                  <a:sym typeface="Arial"/>
                </a:defRPr>
              </a:pPr>
              <a:r>
                <a:rPr lang="pl-PL" dirty="0"/>
                <a:t>Zarząd PZJ</a:t>
              </a:r>
              <a:endParaRPr lang="pl-PL" dirty="0">
                <a:solidFill>
                  <a:srgbClr val="FFFFFF"/>
                </a:solidFill>
                <a:latin typeface="Calibri"/>
                <a:ea typeface="Calibri"/>
                <a:cs typeface="Calibri"/>
                <a:sym typeface="Calibri"/>
              </a:endParaRPr>
            </a:p>
            <a:p>
              <a:pPr marL="342900" indent="-342900" defTabSz="914400">
                <a:buSzPct val="100000"/>
                <a:buAutoNum type="arabicPeriod"/>
                <a:defRPr sz="1400" b="1">
                  <a:latin typeface="+mn-lt"/>
                  <a:ea typeface="+mn-ea"/>
                  <a:cs typeface="+mn-cs"/>
                  <a:sym typeface="Arial"/>
                </a:defRPr>
              </a:pPr>
              <a:r>
                <a:rPr lang="pl-PL" dirty="0"/>
                <a:t>Komisja Statutowa</a:t>
              </a:r>
            </a:p>
          </p:txBody>
        </p:sp>
      </p:grpSp>
      <p:grpSp>
        <p:nvGrpSpPr>
          <p:cNvPr id="1053" name="Group 1053"/>
          <p:cNvGrpSpPr/>
          <p:nvPr/>
        </p:nvGrpSpPr>
        <p:grpSpPr>
          <a:xfrm>
            <a:off x="695400" y="1912187"/>
            <a:ext cx="3384377" cy="369330"/>
            <a:chOff x="0" y="-4645"/>
            <a:chExt cx="3384376" cy="369329"/>
          </a:xfrm>
        </p:grpSpPr>
        <p:sp>
          <p:nvSpPr>
            <p:cNvPr id="1051" name="Shape 1051"/>
            <p:cNvSpPr/>
            <p:nvPr/>
          </p:nvSpPr>
          <p:spPr>
            <a:xfrm>
              <a:off x="0" y="-1"/>
              <a:ext cx="3384376" cy="360042"/>
            </a:xfrm>
            <a:prstGeom prst="rect">
              <a:avLst/>
            </a:prstGeom>
            <a:noFill/>
            <a:ln w="25400" cap="flat">
              <a:solidFill>
                <a:srgbClr val="0070C0"/>
              </a:solidFill>
              <a:prstDash val="solid"/>
              <a:round/>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lang="pl-PL"/>
            </a:p>
          </p:txBody>
        </p:sp>
        <p:sp>
          <p:nvSpPr>
            <p:cNvPr id="1052" name="Shape 1052"/>
            <p:cNvSpPr/>
            <p:nvPr/>
          </p:nvSpPr>
          <p:spPr>
            <a:xfrm>
              <a:off x="0" y="-4645"/>
              <a:ext cx="3384376" cy="3693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b="1">
                  <a:latin typeface="Calibri"/>
                  <a:ea typeface="Calibri"/>
                  <a:cs typeface="Calibri"/>
                  <a:sym typeface="Calibri"/>
                </a:defRPr>
              </a:lvl1pPr>
            </a:lstStyle>
            <a:p>
              <a:r>
                <a:rPr lang="pl-PL"/>
                <a:t>Osoby odpowiedzialne</a:t>
              </a:r>
            </a:p>
          </p:txBody>
        </p:sp>
      </p:grpSp>
      <p:grpSp>
        <p:nvGrpSpPr>
          <p:cNvPr id="1056" name="Group 1056"/>
          <p:cNvGrpSpPr/>
          <p:nvPr/>
        </p:nvGrpSpPr>
        <p:grpSpPr>
          <a:xfrm>
            <a:off x="4367807" y="2348880"/>
            <a:ext cx="3384378" cy="3850055"/>
            <a:chOff x="0" y="0"/>
            <a:chExt cx="3384376" cy="3850053"/>
          </a:xfrm>
        </p:grpSpPr>
        <p:sp>
          <p:nvSpPr>
            <p:cNvPr id="1054" name="Shape 1054"/>
            <p:cNvSpPr/>
            <p:nvPr/>
          </p:nvSpPr>
          <p:spPr>
            <a:xfrm>
              <a:off x="0" y="0"/>
              <a:ext cx="3384376" cy="3850053"/>
            </a:xfrm>
            <a:prstGeom prst="rect">
              <a:avLst/>
            </a:prstGeom>
            <a:noFill/>
            <a:ln w="19050" cap="flat">
              <a:solidFill>
                <a:srgbClr val="CACED0"/>
              </a:solidFill>
              <a:prstDash val="solid"/>
              <a:round/>
            </a:ln>
            <a:effectLst/>
          </p:spPr>
          <p:txBody>
            <a:bodyPr wrap="square" lIns="45719" tIns="45719" rIns="45719" bIns="45719" numCol="1" anchor="t">
              <a:noAutofit/>
            </a:bodyPr>
            <a:lstStyle/>
            <a:p>
              <a:pPr defTabSz="914400">
                <a:defRPr>
                  <a:solidFill>
                    <a:srgbClr val="FFFFFF"/>
                  </a:solidFill>
                  <a:latin typeface="Calibri"/>
                  <a:ea typeface="Calibri"/>
                  <a:cs typeface="Calibri"/>
                  <a:sym typeface="Calibri"/>
                </a:defRPr>
              </a:pPr>
              <a:endParaRPr lang="pl-PL"/>
            </a:p>
          </p:txBody>
        </p:sp>
        <p:sp>
          <p:nvSpPr>
            <p:cNvPr id="1055" name="Shape 1055"/>
            <p:cNvSpPr/>
            <p:nvPr/>
          </p:nvSpPr>
          <p:spPr>
            <a:xfrm>
              <a:off x="0" y="0"/>
              <a:ext cx="3384376" cy="289309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marL="342900" indent="-342900" defTabSz="914400">
                <a:buSzPct val="100000"/>
                <a:buAutoNum type="arabicPeriod"/>
                <a:defRPr sz="1400" b="1">
                  <a:latin typeface="+mn-lt"/>
                  <a:ea typeface="+mn-ea"/>
                  <a:cs typeface="+mn-cs"/>
                  <a:sym typeface="Arial"/>
                </a:defRPr>
              </a:lvl1pPr>
            </a:lstStyle>
            <a:p>
              <a:r>
                <a:rPr lang="pl-PL" dirty="0">
                  <a:solidFill>
                    <a:schemeClr val="tx1"/>
                  </a:solidFill>
                </a:rPr>
                <a:t>Obecny statut nie odpowiada aktualnym przepisom oraz dynamicznym zmianom w obszarze funkcjonowania  jeździectwa </a:t>
              </a:r>
            </a:p>
            <a:p>
              <a:r>
                <a:rPr lang="pl-PL" dirty="0">
                  <a:solidFill>
                    <a:schemeClr val="tx1"/>
                  </a:solidFill>
                </a:rPr>
                <a:t>Brak weryfikacji dokumentów rejestracyjnych części członków  PZJ pod kątem zgodności z obowiązującymi zapisami prawa</a:t>
              </a:r>
            </a:p>
            <a:p>
              <a:r>
                <a:rPr lang="pl-PL" dirty="0">
                  <a:solidFill>
                    <a:schemeClr val="tx1"/>
                  </a:solidFill>
                </a:rPr>
                <a:t>Rozszerzenie działalności PZJ na całą branżę jeździecką wymagać będzie zmiany statutu</a:t>
              </a:r>
            </a:p>
            <a:p>
              <a:endParaRPr lang="pl-PL" dirty="0"/>
            </a:p>
          </p:txBody>
        </p:sp>
      </p:grpSp>
      <p:grpSp>
        <p:nvGrpSpPr>
          <p:cNvPr id="1059" name="Group 1059"/>
          <p:cNvGrpSpPr/>
          <p:nvPr/>
        </p:nvGrpSpPr>
        <p:grpSpPr>
          <a:xfrm>
            <a:off x="4367807" y="1912187"/>
            <a:ext cx="3384378" cy="369330"/>
            <a:chOff x="0" y="-4645"/>
            <a:chExt cx="3384376" cy="369329"/>
          </a:xfrm>
        </p:grpSpPr>
        <p:sp>
          <p:nvSpPr>
            <p:cNvPr id="1057" name="Shape 1057"/>
            <p:cNvSpPr/>
            <p:nvPr/>
          </p:nvSpPr>
          <p:spPr>
            <a:xfrm>
              <a:off x="0" y="-1"/>
              <a:ext cx="3384376" cy="360042"/>
            </a:xfrm>
            <a:prstGeom prst="rect">
              <a:avLst/>
            </a:prstGeom>
            <a:noFill/>
            <a:ln w="25400" cap="flat">
              <a:solidFill>
                <a:srgbClr val="FFC000"/>
              </a:solidFill>
              <a:prstDash val="solid"/>
              <a:round/>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lang="pl-PL"/>
            </a:p>
          </p:txBody>
        </p:sp>
        <p:sp>
          <p:nvSpPr>
            <p:cNvPr id="1058" name="Shape 1058"/>
            <p:cNvSpPr/>
            <p:nvPr/>
          </p:nvSpPr>
          <p:spPr>
            <a:xfrm>
              <a:off x="0" y="-4645"/>
              <a:ext cx="3384376" cy="3693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b="1">
                  <a:latin typeface="Calibri"/>
                  <a:ea typeface="Calibri"/>
                  <a:cs typeface="Calibri"/>
                  <a:sym typeface="Calibri"/>
                </a:defRPr>
              </a:lvl1pPr>
            </a:lstStyle>
            <a:p>
              <a:r>
                <a:rPr lang="pl-PL" dirty="0"/>
                <a:t>Stan wyjściowy 2020</a:t>
              </a:r>
            </a:p>
          </p:txBody>
        </p:sp>
      </p:grpSp>
      <p:grpSp>
        <p:nvGrpSpPr>
          <p:cNvPr id="1062" name="Group 1062"/>
          <p:cNvGrpSpPr/>
          <p:nvPr/>
        </p:nvGrpSpPr>
        <p:grpSpPr>
          <a:xfrm>
            <a:off x="8112224" y="2348880"/>
            <a:ext cx="3384378" cy="3850055"/>
            <a:chOff x="0" y="0"/>
            <a:chExt cx="3384376" cy="3850053"/>
          </a:xfrm>
        </p:grpSpPr>
        <p:sp>
          <p:nvSpPr>
            <p:cNvPr id="1060" name="Shape 1060"/>
            <p:cNvSpPr/>
            <p:nvPr/>
          </p:nvSpPr>
          <p:spPr>
            <a:xfrm>
              <a:off x="0" y="0"/>
              <a:ext cx="3384376" cy="3850053"/>
            </a:xfrm>
            <a:prstGeom prst="rect">
              <a:avLst/>
            </a:prstGeom>
            <a:noFill/>
            <a:ln w="19050" cap="flat">
              <a:solidFill>
                <a:srgbClr val="CACED0"/>
              </a:solidFill>
              <a:prstDash val="solid"/>
              <a:round/>
            </a:ln>
            <a:effectLst/>
          </p:spPr>
          <p:txBody>
            <a:bodyPr wrap="square" lIns="45719" tIns="45719" rIns="45719" bIns="45719" numCol="1" anchor="t">
              <a:noAutofit/>
            </a:bodyPr>
            <a:lstStyle/>
            <a:p>
              <a:pPr defTabSz="914400">
                <a:defRPr>
                  <a:solidFill>
                    <a:srgbClr val="FFFFFF"/>
                  </a:solidFill>
                  <a:latin typeface="Calibri"/>
                  <a:ea typeface="Calibri"/>
                  <a:cs typeface="Calibri"/>
                  <a:sym typeface="Calibri"/>
                </a:defRPr>
              </a:pPr>
              <a:endParaRPr lang="pl-PL"/>
            </a:p>
          </p:txBody>
        </p:sp>
        <p:sp>
          <p:nvSpPr>
            <p:cNvPr id="1061" name="Shape 1061"/>
            <p:cNvSpPr/>
            <p:nvPr/>
          </p:nvSpPr>
          <p:spPr>
            <a:xfrm>
              <a:off x="0" y="0"/>
              <a:ext cx="3384376" cy="289309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marL="342900" indent="-342900" defTabSz="914400">
                <a:buSzPct val="100000"/>
                <a:buAutoNum type="arabicPeriod"/>
                <a:defRPr sz="1400" b="1">
                  <a:latin typeface="+mn-lt"/>
                  <a:ea typeface="+mn-ea"/>
                  <a:cs typeface="+mn-cs"/>
                  <a:sym typeface="Arial"/>
                </a:defRPr>
              </a:lvl1pPr>
            </a:lstStyle>
            <a:p>
              <a:r>
                <a:rPr lang="pl-PL" dirty="0">
                  <a:solidFill>
                    <a:schemeClr val="tx1"/>
                  </a:solidFill>
                </a:rPr>
                <a:t>Powołanie przez WZD stałej Komisji Statutowej PZJ</a:t>
              </a:r>
            </a:p>
            <a:p>
              <a:r>
                <a:rPr lang="pl-PL" dirty="0">
                  <a:solidFill>
                    <a:schemeClr val="tx1"/>
                  </a:solidFill>
                </a:rPr>
                <a:t>Przyjęty nowy model współpracy z WZJ i organizacji struktur jeździeckich</a:t>
              </a:r>
            </a:p>
            <a:p>
              <a:r>
                <a:rPr lang="pl-PL" dirty="0">
                  <a:solidFill>
                    <a:schemeClr val="tx1"/>
                  </a:solidFill>
                </a:rPr>
                <a:t>Przyjęta Strategia Rozwoju Polskiego Jeździectwa</a:t>
              </a:r>
            </a:p>
            <a:p>
              <a:r>
                <a:rPr lang="pl-PL" dirty="0">
                  <a:solidFill>
                    <a:schemeClr val="tx1"/>
                  </a:solidFill>
                </a:rPr>
                <a:t>Członkowie spełniają kryteria zgodne z przepisami  prawa</a:t>
              </a:r>
            </a:p>
            <a:p>
              <a:r>
                <a:rPr lang="pl-PL" dirty="0">
                  <a:solidFill>
                    <a:schemeClr val="tx1"/>
                  </a:solidFill>
                </a:rPr>
                <a:t>Nowy statut PZJ przyjęty przez WZD i zatwierdzony przez KRS i </a:t>
              </a:r>
              <a:r>
                <a:rPr lang="pl-PL" dirty="0"/>
                <a:t>Ministerstwo Kultury, Dziedzictwa Narodowego i Sportu</a:t>
              </a:r>
              <a:endParaRPr lang="pl-PL" dirty="0">
                <a:solidFill>
                  <a:schemeClr val="tx1"/>
                </a:solidFill>
              </a:endParaRPr>
            </a:p>
          </p:txBody>
        </p:sp>
      </p:grpSp>
      <p:grpSp>
        <p:nvGrpSpPr>
          <p:cNvPr id="1065" name="Group 1065"/>
          <p:cNvGrpSpPr/>
          <p:nvPr/>
        </p:nvGrpSpPr>
        <p:grpSpPr>
          <a:xfrm>
            <a:off x="8112224" y="1912187"/>
            <a:ext cx="3384378" cy="369330"/>
            <a:chOff x="0" y="-4645"/>
            <a:chExt cx="3384376" cy="369329"/>
          </a:xfrm>
        </p:grpSpPr>
        <p:sp>
          <p:nvSpPr>
            <p:cNvPr id="1063" name="Shape 1063"/>
            <p:cNvSpPr/>
            <p:nvPr/>
          </p:nvSpPr>
          <p:spPr>
            <a:xfrm>
              <a:off x="0" y="-1"/>
              <a:ext cx="3384376" cy="360042"/>
            </a:xfrm>
            <a:prstGeom prst="rect">
              <a:avLst/>
            </a:prstGeom>
            <a:noFill/>
            <a:ln w="25400" cap="flat">
              <a:solidFill>
                <a:srgbClr val="00B050"/>
              </a:solidFill>
              <a:prstDash val="solid"/>
              <a:round/>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lang="pl-PL"/>
            </a:p>
          </p:txBody>
        </p:sp>
        <p:sp>
          <p:nvSpPr>
            <p:cNvPr id="1064" name="Shape 1064"/>
            <p:cNvSpPr/>
            <p:nvPr/>
          </p:nvSpPr>
          <p:spPr>
            <a:xfrm>
              <a:off x="0" y="-4645"/>
              <a:ext cx="3384376" cy="3693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b="1">
                  <a:latin typeface="Calibri"/>
                  <a:ea typeface="Calibri"/>
                  <a:cs typeface="Calibri"/>
                  <a:sym typeface="Calibri"/>
                </a:defRPr>
              </a:lvl1pPr>
            </a:lstStyle>
            <a:p>
              <a:r>
                <a:rPr lang="pl-PL" dirty="0"/>
                <a:t>Stan docelowy 2025</a:t>
              </a:r>
            </a:p>
          </p:txBody>
        </p:sp>
      </p:grpSp>
      <p:grpSp>
        <p:nvGrpSpPr>
          <p:cNvPr id="1068" name="Group 1068"/>
          <p:cNvGrpSpPr/>
          <p:nvPr/>
        </p:nvGrpSpPr>
        <p:grpSpPr>
          <a:xfrm>
            <a:off x="695399" y="4336693"/>
            <a:ext cx="3384378" cy="1862242"/>
            <a:chOff x="0" y="0"/>
            <a:chExt cx="3384376" cy="1862240"/>
          </a:xfrm>
        </p:grpSpPr>
        <p:sp>
          <p:nvSpPr>
            <p:cNvPr id="1066" name="Shape 1066"/>
            <p:cNvSpPr/>
            <p:nvPr/>
          </p:nvSpPr>
          <p:spPr>
            <a:xfrm>
              <a:off x="0" y="0"/>
              <a:ext cx="3384376" cy="1862240"/>
            </a:xfrm>
            <a:prstGeom prst="rect">
              <a:avLst/>
            </a:prstGeom>
            <a:noFill/>
            <a:ln w="19050" cap="flat">
              <a:solidFill>
                <a:srgbClr val="CACED0"/>
              </a:solidFill>
              <a:prstDash val="solid"/>
              <a:round/>
            </a:ln>
            <a:effectLst/>
          </p:spPr>
          <p:txBody>
            <a:bodyPr wrap="square" lIns="45719" tIns="45719" rIns="45719" bIns="45719" numCol="1" anchor="t">
              <a:noAutofit/>
            </a:bodyPr>
            <a:lstStyle/>
            <a:p>
              <a:pPr defTabSz="914400">
                <a:defRPr sz="1400" b="1">
                  <a:latin typeface="+mn-lt"/>
                  <a:ea typeface="+mn-ea"/>
                  <a:cs typeface="+mn-cs"/>
                  <a:sym typeface="Arial"/>
                </a:defRPr>
              </a:pPr>
              <a:endParaRPr lang="pl-PL"/>
            </a:p>
          </p:txBody>
        </p:sp>
        <p:sp>
          <p:nvSpPr>
            <p:cNvPr id="1067" name="Shape 1067"/>
            <p:cNvSpPr/>
            <p:nvPr/>
          </p:nvSpPr>
          <p:spPr>
            <a:xfrm>
              <a:off x="0" y="0"/>
              <a:ext cx="3384376" cy="86177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marL="342900" indent="-342900" defTabSz="914400">
                <a:buSzPct val="100000"/>
                <a:buFontTx/>
                <a:buAutoNum type="arabicPeriod"/>
                <a:defRPr sz="1200" b="1">
                  <a:latin typeface="+mn-lt"/>
                  <a:ea typeface="+mn-ea"/>
                  <a:cs typeface="+mn-cs"/>
                  <a:sym typeface="Arial"/>
                </a:defRPr>
              </a:pPr>
              <a:r>
                <a:rPr lang="pl-PL" sz="1200" b="1" dirty="0">
                  <a:latin typeface="+mn-lt"/>
                  <a:ea typeface="+mn-ea"/>
                  <a:cs typeface="+mn-cs"/>
                </a:rPr>
                <a:t>Członkowie PZJ – WZJ i Kluby Jeździeckie</a:t>
              </a:r>
            </a:p>
            <a:p>
              <a:pPr marL="342900" indent="-342900" defTabSz="914400">
                <a:buSzPct val="100000"/>
                <a:buFontTx/>
                <a:buAutoNum type="arabicPeriod"/>
                <a:defRPr sz="1200" b="1">
                  <a:latin typeface="+mn-lt"/>
                  <a:ea typeface="+mn-ea"/>
                  <a:cs typeface="+mn-cs"/>
                  <a:sym typeface="Arial"/>
                </a:defRPr>
              </a:pPr>
              <a:r>
                <a:rPr lang="pl-PL" sz="1200" b="1" dirty="0">
                  <a:latin typeface="+mn-lt"/>
                  <a:ea typeface="+mn-ea"/>
                  <a:cs typeface="+mn-cs"/>
                  <a:sym typeface="Calibri"/>
                </a:rPr>
                <a:t>Doradca prawny</a:t>
              </a:r>
            </a:p>
            <a:p>
              <a:pPr marL="342900" indent="-342900" defTabSz="914400">
                <a:buSzPct val="100000"/>
                <a:buAutoNum type="arabicPeriod"/>
                <a:defRPr sz="1400" b="1">
                  <a:latin typeface="+mn-lt"/>
                  <a:ea typeface="+mn-ea"/>
                  <a:cs typeface="+mn-cs"/>
                  <a:sym typeface="Arial"/>
                </a:defRPr>
              </a:pPr>
              <a:endParaRPr lang="pl-PL" dirty="0">
                <a:solidFill>
                  <a:srgbClr val="FFFFFF"/>
                </a:solidFill>
                <a:latin typeface="Calibri"/>
                <a:ea typeface="Calibri"/>
                <a:cs typeface="Calibri"/>
                <a:sym typeface="Calibri"/>
              </a:endParaRPr>
            </a:p>
          </p:txBody>
        </p:sp>
      </p:grpSp>
      <p:grpSp>
        <p:nvGrpSpPr>
          <p:cNvPr id="1071" name="Group 1071"/>
          <p:cNvGrpSpPr/>
          <p:nvPr/>
        </p:nvGrpSpPr>
        <p:grpSpPr>
          <a:xfrm>
            <a:off x="695400" y="3897007"/>
            <a:ext cx="3384377" cy="369330"/>
            <a:chOff x="0" y="-4645"/>
            <a:chExt cx="3384376" cy="369329"/>
          </a:xfrm>
        </p:grpSpPr>
        <p:sp>
          <p:nvSpPr>
            <p:cNvPr id="1069" name="Shape 1069"/>
            <p:cNvSpPr/>
            <p:nvPr/>
          </p:nvSpPr>
          <p:spPr>
            <a:xfrm>
              <a:off x="0" y="-1"/>
              <a:ext cx="3384376" cy="360042"/>
            </a:xfrm>
            <a:prstGeom prst="rect">
              <a:avLst/>
            </a:prstGeom>
            <a:noFill/>
            <a:ln w="25400" cap="flat">
              <a:solidFill>
                <a:srgbClr val="0070C0"/>
              </a:solidFill>
              <a:prstDash val="solid"/>
              <a:round/>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lang="pl-PL"/>
            </a:p>
          </p:txBody>
        </p:sp>
        <p:sp>
          <p:nvSpPr>
            <p:cNvPr id="1070" name="Shape 1070"/>
            <p:cNvSpPr/>
            <p:nvPr/>
          </p:nvSpPr>
          <p:spPr>
            <a:xfrm>
              <a:off x="0" y="-4645"/>
              <a:ext cx="3384376" cy="3693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b="1">
                  <a:latin typeface="Calibri"/>
                  <a:ea typeface="Calibri"/>
                  <a:cs typeface="Calibri"/>
                  <a:sym typeface="Calibri"/>
                </a:defRPr>
              </a:lvl1pPr>
            </a:lstStyle>
            <a:p>
              <a:r>
                <a:rPr lang="pl-PL"/>
                <a:t>Zaangażowani interesariusze</a:t>
              </a:r>
            </a:p>
          </p:txBody>
        </p:sp>
      </p:grpSp>
      <p:sp>
        <p:nvSpPr>
          <p:cNvPr id="32" name="Shape 1026">
            <a:extLst>
              <a:ext uri="{FF2B5EF4-FFF2-40B4-BE49-F238E27FC236}">
                <a16:creationId xmlns:a16="http://schemas.microsoft.com/office/drawing/2014/main" id="{23561CA6-42FA-4241-AF6B-348207C18106}"/>
              </a:ext>
            </a:extLst>
          </p:cNvPr>
          <p:cNvSpPr>
            <a:spLocks noGrp="1"/>
          </p:cNvSpPr>
          <p:nvPr>
            <p:ph type="body" sz="quarter" idx="1"/>
          </p:nvPr>
        </p:nvSpPr>
        <p:spPr>
          <a:xfrm>
            <a:off x="609600" y="1121560"/>
            <a:ext cx="10887000" cy="523221"/>
          </a:xfrm>
          <a:prstGeom prst="rect">
            <a:avLst/>
          </a:prstGeom>
        </p:spPr>
        <p:txBody>
          <a:bodyPr/>
          <a:lstStyle/>
          <a:p>
            <a:pPr>
              <a:spcBef>
                <a:spcPts val="300"/>
              </a:spcBef>
              <a:defRPr sz="1400" b="1">
                <a:solidFill>
                  <a:srgbClr val="000000"/>
                </a:solidFill>
              </a:defRPr>
            </a:pPr>
            <a:r>
              <a:rPr lang="pl-PL" dirty="0"/>
              <a:t>Celem PZJ </a:t>
            </a:r>
            <a:r>
              <a:rPr lang="pl-PL" b="0" dirty="0"/>
              <a:t>jest przygotowanie i zatwierdzenie nowej wersji statutu uwzględniającego nowy model organizacji struktur jeździeckich w Polsce, elektroniczne formy komunikacji oraz aktualne normy prawne.</a:t>
            </a:r>
          </a:p>
        </p:txBody>
      </p:sp>
      <p:sp>
        <p:nvSpPr>
          <p:cNvPr id="30" name="Shape 330">
            <a:extLst>
              <a:ext uri="{FF2B5EF4-FFF2-40B4-BE49-F238E27FC236}">
                <a16:creationId xmlns:a16="http://schemas.microsoft.com/office/drawing/2014/main" id="{41625A72-AFD5-41A6-AC57-F1ACC84F1ACE}"/>
              </a:ext>
            </a:extLst>
          </p:cNvPr>
          <p:cNvSpPr/>
          <p:nvPr/>
        </p:nvSpPr>
        <p:spPr>
          <a:xfrm>
            <a:off x="609600" y="6610424"/>
            <a:ext cx="7920002" cy="24622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defTabSz="914400">
              <a:defRPr sz="1000">
                <a:solidFill>
                  <a:srgbClr val="888888"/>
                </a:solidFill>
                <a:latin typeface="Arial Narrow"/>
                <a:ea typeface="Arial Narrow"/>
                <a:cs typeface="Arial Narrow"/>
                <a:sym typeface="Arial Narrow"/>
              </a:defRPr>
            </a:lvl1pPr>
          </a:lstStyle>
          <a:p>
            <a:r>
              <a:rPr lang="pl-PL" dirty="0"/>
              <a:t>Strategia Rozwoju Polskiego Jeździectwa 2021-2025 | Wrzesień 2021 r.</a:t>
            </a:r>
          </a:p>
        </p:txBody>
      </p:sp>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4" name="Shape 1074"/>
          <p:cNvSpPr>
            <a:spLocks noGrp="1"/>
          </p:cNvSpPr>
          <p:nvPr>
            <p:ph type="sldNum" sz="quarter" idx="2"/>
          </p:nvPr>
        </p:nvSpPr>
        <p:spPr>
          <a:xfrm>
            <a:off x="11349005" y="6415804"/>
            <a:ext cx="233395" cy="246221"/>
          </a:xfrm>
          <a:prstGeom prst="rect">
            <a:avLst/>
          </a:prstGeom>
          <a:extLst>
            <a:ext uri="{C572A759-6A51-4108-AA02-DFA0A04FC94B}">
              <ma14:wrappingTextBoxFlag xmlns:ma14="http://schemas.microsoft.com/office/mac/drawingml/2011/main" xmlns="" val="1"/>
            </a:ext>
          </a:extLst>
        </p:spPr>
        <p:txBody>
          <a:bodyPr/>
          <a:lstStyle>
            <a:lvl1pPr defTabSz="914400"/>
          </a:lstStyle>
          <a:p>
            <a:fld id="{86CB4B4D-7CA3-9044-876B-883B54F8677D}" type="slidenum">
              <a:rPr lang="pl-PL"/>
              <a:t>39</a:t>
            </a:fld>
            <a:endParaRPr lang="pl-PL"/>
          </a:p>
        </p:txBody>
      </p:sp>
      <p:sp>
        <p:nvSpPr>
          <p:cNvPr id="1075" name="Shape 1075"/>
          <p:cNvSpPr/>
          <p:nvPr/>
        </p:nvSpPr>
        <p:spPr>
          <a:xfrm>
            <a:off x="490835" y="2534762"/>
            <a:ext cx="5596316" cy="37523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lnSpcReduction="10000"/>
          </a:bodyPr>
          <a:lstStyle>
            <a:lvl1pPr defTabSz="914400">
              <a:defRPr sz="2000" b="1">
                <a:latin typeface="+mn-lt"/>
                <a:ea typeface="+mn-ea"/>
                <a:cs typeface="+mn-cs"/>
                <a:sym typeface="Arial"/>
              </a:defRPr>
            </a:lvl1pPr>
          </a:lstStyle>
          <a:p>
            <a:r>
              <a:rPr lang="pl-PL"/>
              <a:t>SKŁAD KOMISJI:</a:t>
            </a:r>
          </a:p>
        </p:txBody>
      </p:sp>
      <p:sp>
        <p:nvSpPr>
          <p:cNvPr id="1076" name="Shape 1076"/>
          <p:cNvSpPr/>
          <p:nvPr/>
        </p:nvSpPr>
        <p:spPr>
          <a:xfrm>
            <a:off x="8737600" y="6415804"/>
            <a:ext cx="2844800" cy="24622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lgn="r" defTabSz="914400">
              <a:defRPr sz="1000">
                <a:solidFill>
                  <a:srgbClr val="888888"/>
                </a:solidFill>
                <a:latin typeface="+mn-lt"/>
                <a:ea typeface="+mn-ea"/>
                <a:cs typeface="+mn-cs"/>
                <a:sym typeface="Arial"/>
              </a:defRPr>
            </a:lvl1pPr>
          </a:lstStyle>
          <a:p>
            <a:r>
              <a:rPr lang="pl-PL"/>
              <a:t>30</a:t>
            </a:r>
          </a:p>
        </p:txBody>
      </p:sp>
      <p:pic>
        <p:nvPicPr>
          <p:cNvPr id="1077" name="image5.jpg" descr="C:\Users\Michał\Desktop\W-MZJ 2017\logo_WMZJ_nowe_ver2015.jpg"/>
          <p:cNvPicPr>
            <a:picLocks noChangeAspect="1"/>
          </p:cNvPicPr>
          <p:nvPr/>
        </p:nvPicPr>
        <p:blipFill>
          <a:blip r:embed="rId2"/>
          <a:stretch>
            <a:fillRect/>
          </a:stretch>
        </p:blipFill>
        <p:spPr>
          <a:xfrm>
            <a:off x="10646378" y="4020558"/>
            <a:ext cx="1018543" cy="860389"/>
          </a:xfrm>
          <a:prstGeom prst="rect">
            <a:avLst/>
          </a:prstGeom>
          <a:ln w="12700">
            <a:miter lim="400000"/>
          </a:ln>
        </p:spPr>
      </p:pic>
      <p:pic>
        <p:nvPicPr>
          <p:cNvPr id="1078" name="image39.png"/>
          <p:cNvPicPr>
            <a:picLocks noChangeAspect="1"/>
          </p:cNvPicPr>
          <p:nvPr/>
        </p:nvPicPr>
        <p:blipFill>
          <a:blip r:embed="rId3"/>
          <a:stretch>
            <a:fillRect/>
          </a:stretch>
        </p:blipFill>
        <p:spPr>
          <a:xfrm>
            <a:off x="10715143" y="5240620"/>
            <a:ext cx="881012" cy="965258"/>
          </a:xfrm>
          <a:prstGeom prst="rect">
            <a:avLst/>
          </a:prstGeom>
          <a:ln w="12700">
            <a:miter lim="400000"/>
          </a:ln>
        </p:spPr>
      </p:pic>
      <p:pic>
        <p:nvPicPr>
          <p:cNvPr id="1079" name="image40.png"/>
          <p:cNvPicPr>
            <a:picLocks noChangeAspect="1"/>
          </p:cNvPicPr>
          <p:nvPr/>
        </p:nvPicPr>
        <p:blipFill>
          <a:blip r:embed="rId4"/>
          <a:stretch>
            <a:fillRect/>
          </a:stretch>
        </p:blipFill>
        <p:spPr>
          <a:xfrm>
            <a:off x="10655141" y="2914232"/>
            <a:ext cx="842192" cy="717730"/>
          </a:xfrm>
          <a:prstGeom prst="rect">
            <a:avLst/>
          </a:prstGeom>
          <a:ln w="12700">
            <a:miter lim="400000"/>
          </a:ln>
        </p:spPr>
      </p:pic>
      <p:pic>
        <p:nvPicPr>
          <p:cNvPr id="1080" name="image7.png"/>
          <p:cNvPicPr>
            <a:picLocks noChangeAspect="1"/>
          </p:cNvPicPr>
          <p:nvPr/>
        </p:nvPicPr>
        <p:blipFill>
          <a:blip r:embed="rId5"/>
          <a:stretch>
            <a:fillRect/>
          </a:stretch>
        </p:blipFill>
        <p:spPr>
          <a:xfrm>
            <a:off x="10813760" y="1632039"/>
            <a:ext cx="712672" cy="882355"/>
          </a:xfrm>
          <a:prstGeom prst="rect">
            <a:avLst/>
          </a:prstGeom>
          <a:ln w="12700">
            <a:miter lim="400000"/>
          </a:ln>
        </p:spPr>
      </p:pic>
      <p:pic>
        <p:nvPicPr>
          <p:cNvPr id="1081" name="image8.jpg" descr="Znalezione obrazy dla zapytania śląski związek jeździecki logo"/>
          <p:cNvPicPr>
            <a:picLocks noChangeAspect="1"/>
          </p:cNvPicPr>
          <p:nvPr/>
        </p:nvPicPr>
        <p:blipFill>
          <a:blip r:embed="rId6"/>
          <a:stretch>
            <a:fillRect/>
          </a:stretch>
        </p:blipFill>
        <p:spPr>
          <a:xfrm>
            <a:off x="10715143" y="592329"/>
            <a:ext cx="890643" cy="890642"/>
          </a:xfrm>
          <a:prstGeom prst="rect">
            <a:avLst/>
          </a:prstGeom>
          <a:ln w="12700">
            <a:miter lim="400000"/>
          </a:ln>
        </p:spPr>
      </p:pic>
      <p:pic>
        <p:nvPicPr>
          <p:cNvPr id="1082" name="image9.jpg" descr="Znalezione obrazy dla zapytania pomorski związek jeździecki logo"/>
          <p:cNvPicPr>
            <a:picLocks noChangeAspect="1"/>
          </p:cNvPicPr>
          <p:nvPr/>
        </p:nvPicPr>
        <p:blipFill>
          <a:blip r:embed="rId7"/>
          <a:stretch>
            <a:fillRect/>
          </a:stretch>
        </p:blipFill>
        <p:spPr>
          <a:xfrm>
            <a:off x="8061990" y="5261602"/>
            <a:ext cx="979166" cy="979166"/>
          </a:xfrm>
          <a:prstGeom prst="rect">
            <a:avLst/>
          </a:prstGeom>
          <a:ln w="12700">
            <a:miter lim="400000"/>
          </a:ln>
        </p:spPr>
      </p:pic>
      <p:pic>
        <p:nvPicPr>
          <p:cNvPr id="1083" name="image10.png" descr="Znalezione obrazy dla zapytania Świętokrzyski Związek Jeździecki logo"/>
          <p:cNvPicPr>
            <a:picLocks noChangeAspect="1"/>
          </p:cNvPicPr>
          <p:nvPr/>
        </p:nvPicPr>
        <p:blipFill>
          <a:blip r:embed="rId8"/>
          <a:stretch>
            <a:fillRect/>
          </a:stretch>
        </p:blipFill>
        <p:spPr>
          <a:xfrm>
            <a:off x="8866653" y="1701302"/>
            <a:ext cx="889613" cy="889613"/>
          </a:xfrm>
          <a:prstGeom prst="rect">
            <a:avLst/>
          </a:prstGeom>
          <a:ln w="12700">
            <a:miter lim="400000"/>
          </a:ln>
        </p:spPr>
      </p:pic>
      <p:pic>
        <p:nvPicPr>
          <p:cNvPr id="1084" name="image11.png" descr="Znalezione obrazy dla zapytania Świętokrzyski Związek Jeździecki logo"/>
          <p:cNvPicPr>
            <a:picLocks noChangeAspect="1"/>
          </p:cNvPicPr>
          <p:nvPr/>
        </p:nvPicPr>
        <p:blipFill>
          <a:blip r:embed="rId9"/>
          <a:stretch>
            <a:fillRect/>
          </a:stretch>
        </p:blipFill>
        <p:spPr>
          <a:xfrm>
            <a:off x="7002647" y="3954715"/>
            <a:ext cx="886544" cy="835150"/>
          </a:xfrm>
          <a:prstGeom prst="rect">
            <a:avLst/>
          </a:prstGeom>
          <a:ln w="12700">
            <a:miter lim="400000"/>
          </a:ln>
        </p:spPr>
      </p:pic>
      <p:pic>
        <p:nvPicPr>
          <p:cNvPr id="1085" name="image12.jpg" descr="Znalezione obrazy dla zapytania Świętokrzyski Związek Jeździecki logo"/>
          <p:cNvPicPr>
            <a:picLocks noChangeAspect="1"/>
          </p:cNvPicPr>
          <p:nvPr/>
        </p:nvPicPr>
        <p:blipFill>
          <a:blip r:embed="rId10"/>
          <a:stretch>
            <a:fillRect/>
          </a:stretch>
        </p:blipFill>
        <p:spPr>
          <a:xfrm>
            <a:off x="8698307" y="3926649"/>
            <a:ext cx="1355974" cy="908643"/>
          </a:xfrm>
          <a:prstGeom prst="rect">
            <a:avLst/>
          </a:prstGeom>
          <a:ln w="12700">
            <a:miter lim="400000"/>
          </a:ln>
        </p:spPr>
      </p:pic>
      <p:pic>
        <p:nvPicPr>
          <p:cNvPr id="1086" name="image13.jpg"/>
          <p:cNvPicPr>
            <a:picLocks noChangeAspect="1"/>
          </p:cNvPicPr>
          <p:nvPr/>
        </p:nvPicPr>
        <p:blipFill>
          <a:blip r:embed="rId11"/>
          <a:stretch>
            <a:fillRect/>
          </a:stretch>
        </p:blipFill>
        <p:spPr>
          <a:xfrm>
            <a:off x="9269235" y="555453"/>
            <a:ext cx="1119254" cy="1077991"/>
          </a:xfrm>
          <a:prstGeom prst="rect">
            <a:avLst/>
          </a:prstGeom>
          <a:ln w="12700">
            <a:miter lim="400000"/>
          </a:ln>
        </p:spPr>
      </p:pic>
      <p:pic>
        <p:nvPicPr>
          <p:cNvPr id="1087" name="image14.jpg" descr="Podlaski Związek Jeździecki - kalendarz zawodów oraz najważniejsze ..."/>
          <p:cNvPicPr>
            <a:picLocks noChangeAspect="1"/>
          </p:cNvPicPr>
          <p:nvPr/>
        </p:nvPicPr>
        <p:blipFill>
          <a:blip r:embed="rId12"/>
          <a:stretch>
            <a:fillRect/>
          </a:stretch>
        </p:blipFill>
        <p:spPr>
          <a:xfrm>
            <a:off x="8698307" y="2887116"/>
            <a:ext cx="1141860" cy="613222"/>
          </a:xfrm>
          <a:prstGeom prst="rect">
            <a:avLst/>
          </a:prstGeom>
          <a:ln w="12700">
            <a:miter lim="400000"/>
          </a:ln>
        </p:spPr>
      </p:pic>
      <p:pic>
        <p:nvPicPr>
          <p:cNvPr id="1088" name="image15.jpg" descr="Okręgowy Związek Jeździecki w Łodzi;"/>
          <p:cNvPicPr>
            <a:picLocks noChangeAspect="1"/>
          </p:cNvPicPr>
          <p:nvPr/>
        </p:nvPicPr>
        <p:blipFill>
          <a:blip r:embed="rId13"/>
          <a:stretch>
            <a:fillRect/>
          </a:stretch>
        </p:blipFill>
        <p:spPr>
          <a:xfrm>
            <a:off x="6834154" y="5230233"/>
            <a:ext cx="967930" cy="967930"/>
          </a:xfrm>
          <a:prstGeom prst="rect">
            <a:avLst/>
          </a:prstGeom>
          <a:ln w="12700">
            <a:miter lim="400000"/>
          </a:ln>
        </p:spPr>
      </p:pic>
      <p:pic>
        <p:nvPicPr>
          <p:cNvPr id="1089" name="image41.jpg" descr="Lubelski Związek Jeździecki - Home | Facebook"/>
          <p:cNvPicPr>
            <a:picLocks noChangeAspect="1"/>
          </p:cNvPicPr>
          <p:nvPr/>
        </p:nvPicPr>
        <p:blipFill>
          <a:blip r:embed="rId14"/>
          <a:stretch>
            <a:fillRect/>
          </a:stretch>
        </p:blipFill>
        <p:spPr>
          <a:xfrm>
            <a:off x="7111413" y="2788810"/>
            <a:ext cx="967930" cy="938213"/>
          </a:xfrm>
          <a:prstGeom prst="rect">
            <a:avLst/>
          </a:prstGeom>
          <a:ln w="12700">
            <a:miter lim="400000"/>
          </a:ln>
        </p:spPr>
      </p:pic>
      <p:pic>
        <p:nvPicPr>
          <p:cNvPr id="1090" name="image17.jpg" descr="Mistrzostwa Województwa Kujawsko-Pomorskiego"/>
          <p:cNvPicPr>
            <a:picLocks noChangeAspect="1"/>
          </p:cNvPicPr>
          <p:nvPr/>
        </p:nvPicPr>
        <p:blipFill>
          <a:blip r:embed="rId15"/>
          <a:stretch>
            <a:fillRect/>
          </a:stretch>
        </p:blipFill>
        <p:spPr>
          <a:xfrm>
            <a:off x="7144645" y="1510345"/>
            <a:ext cx="797144" cy="1068337"/>
          </a:xfrm>
          <a:prstGeom prst="rect">
            <a:avLst/>
          </a:prstGeom>
          <a:ln w="12700">
            <a:miter lim="400000"/>
          </a:ln>
        </p:spPr>
      </p:pic>
      <p:pic>
        <p:nvPicPr>
          <p:cNvPr id="1091" name="image18.jpg"/>
          <p:cNvPicPr>
            <a:picLocks noChangeAspect="1"/>
          </p:cNvPicPr>
          <p:nvPr/>
        </p:nvPicPr>
        <p:blipFill>
          <a:blip r:embed="rId16"/>
          <a:stretch>
            <a:fillRect/>
          </a:stretch>
        </p:blipFill>
        <p:spPr>
          <a:xfrm>
            <a:off x="7082641" y="597475"/>
            <a:ext cx="1992268" cy="654993"/>
          </a:xfrm>
          <a:prstGeom prst="rect">
            <a:avLst/>
          </a:prstGeom>
          <a:ln w="12700">
            <a:miter lim="400000"/>
          </a:ln>
        </p:spPr>
      </p:pic>
      <p:sp>
        <p:nvSpPr>
          <p:cNvPr id="1092" name="Shape 1092"/>
          <p:cNvSpPr/>
          <p:nvPr/>
        </p:nvSpPr>
        <p:spPr>
          <a:xfrm>
            <a:off x="586213" y="3062872"/>
            <a:ext cx="5544001" cy="1384995"/>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r>
              <a:rPr lang="pl-PL">
                <a:latin typeface="+mn-lt"/>
              </a:rPr>
              <a:t>Zbigniew Krasowski – Przewodniczący</a:t>
            </a:r>
          </a:p>
          <a:p>
            <a:r>
              <a:rPr lang="pl-PL">
                <a:latin typeface="+mn-lt"/>
              </a:rPr>
              <a:t>Patrycja Kaczorowska - Wiceprzewodnicząca</a:t>
            </a:r>
          </a:p>
          <a:p>
            <a:r>
              <a:rPr lang="pl-PL">
                <a:latin typeface="+mn-lt"/>
              </a:rPr>
              <a:t>Jacek Wolski – Sekretarz</a:t>
            </a:r>
          </a:p>
          <a:p>
            <a:r>
              <a:rPr lang="pl-PL">
                <a:latin typeface="+mn-lt"/>
              </a:rPr>
              <a:t>Marcin Jońca – Członek</a:t>
            </a:r>
          </a:p>
          <a:p>
            <a:r>
              <a:rPr lang="pl-PL">
                <a:latin typeface="+mn-lt"/>
              </a:rPr>
              <a:t>Piotr Krzyżanowski - Członek</a:t>
            </a:r>
          </a:p>
        </p:txBody>
      </p:sp>
      <p:sp>
        <p:nvSpPr>
          <p:cNvPr id="1093" name="Shape 1093"/>
          <p:cNvSpPr/>
          <p:nvPr/>
        </p:nvSpPr>
        <p:spPr>
          <a:xfrm>
            <a:off x="586213" y="5571351"/>
            <a:ext cx="5544001" cy="624786"/>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defTabSz="914400">
              <a:defRPr sz="1400">
                <a:latin typeface="+mn-lt"/>
                <a:ea typeface="+mn-ea"/>
                <a:cs typeface="+mn-cs"/>
                <a:sym typeface="Arial"/>
              </a:defRPr>
            </a:pPr>
            <a:r>
              <a:rPr lang="pl-PL">
                <a:latin typeface="+mn-lt"/>
              </a:rPr>
              <a:t>Przy współpracy z: </a:t>
            </a:r>
            <a:endParaRPr lang="pl-PL">
              <a:latin typeface="+mn-lt"/>
              <a:ea typeface="Calibri"/>
              <a:cs typeface="Calibri"/>
              <a:sym typeface="Calibri"/>
            </a:endParaRPr>
          </a:p>
          <a:p>
            <a:pPr>
              <a:lnSpc>
                <a:spcPct val="90000"/>
              </a:lnSpc>
              <a:defRPr sz="1400" b="1">
                <a:latin typeface="+mn-lt"/>
                <a:ea typeface="+mn-ea"/>
                <a:cs typeface="+mn-cs"/>
                <a:sym typeface="Arial"/>
              </a:defRPr>
            </a:pPr>
            <a:r>
              <a:rPr lang="pl-PL">
                <a:latin typeface="+mn-lt"/>
              </a:rPr>
              <a:t>Okręgowymi Związkami Jeździeckimi</a:t>
            </a:r>
            <a:endParaRPr lang="pl-PL">
              <a:latin typeface="+mn-lt"/>
              <a:ea typeface="Calibri"/>
              <a:cs typeface="Calibri"/>
              <a:sym typeface="Calibri"/>
            </a:endParaRPr>
          </a:p>
          <a:p>
            <a:pPr defTabSz="914400">
              <a:defRPr sz="1400" b="1">
                <a:latin typeface="+mn-lt"/>
                <a:ea typeface="+mn-ea"/>
                <a:cs typeface="+mn-cs"/>
                <a:sym typeface="Arial"/>
              </a:defRPr>
            </a:pPr>
            <a:r>
              <a:rPr lang="pl-PL">
                <a:latin typeface="+mn-lt"/>
              </a:rPr>
              <a:t>oraz Michałem Pilkiewiczem W-MZJ</a:t>
            </a:r>
          </a:p>
        </p:txBody>
      </p:sp>
      <p:pic>
        <p:nvPicPr>
          <p:cNvPr id="1094" name="image19.png" descr="zzj_logo – Dressage.pl"/>
          <p:cNvPicPr>
            <a:picLocks noChangeAspect="1"/>
          </p:cNvPicPr>
          <p:nvPr/>
        </p:nvPicPr>
        <p:blipFill>
          <a:blip r:embed="rId17"/>
          <a:stretch>
            <a:fillRect/>
          </a:stretch>
        </p:blipFill>
        <p:spPr>
          <a:xfrm>
            <a:off x="9247358" y="5226711"/>
            <a:ext cx="1010181" cy="979167"/>
          </a:xfrm>
          <a:prstGeom prst="rect">
            <a:avLst/>
          </a:prstGeom>
          <a:ln w="12700">
            <a:miter lim="400000"/>
          </a:ln>
        </p:spPr>
      </p:pic>
      <p:sp>
        <p:nvSpPr>
          <p:cNvPr id="1095" name="Shape 1095"/>
          <p:cNvSpPr/>
          <p:nvPr/>
        </p:nvSpPr>
        <p:spPr>
          <a:xfrm>
            <a:off x="457602" y="1506042"/>
            <a:ext cx="5596316" cy="746072"/>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lvl1pPr defTabSz="914400">
              <a:lnSpc>
                <a:spcPct val="80000"/>
              </a:lnSpc>
              <a:defRPr sz="2500" b="1">
                <a:latin typeface="+mn-lt"/>
                <a:ea typeface="+mn-ea"/>
                <a:cs typeface="+mn-cs"/>
                <a:sym typeface="Arial"/>
              </a:defRPr>
            </a:lvl1pPr>
          </a:lstStyle>
          <a:p>
            <a:r>
              <a:rPr lang="pl-PL" dirty="0"/>
              <a:t>Komisja ds. Strategii Rozwoju Polskiego Jeździectwa PZJ</a:t>
            </a:r>
          </a:p>
        </p:txBody>
      </p:sp>
      <p:sp>
        <p:nvSpPr>
          <p:cNvPr id="25" name="Shape 330">
            <a:extLst>
              <a:ext uri="{FF2B5EF4-FFF2-40B4-BE49-F238E27FC236}">
                <a16:creationId xmlns:a16="http://schemas.microsoft.com/office/drawing/2014/main" id="{737750B8-0A44-48FF-BAEC-A2FD8F579A40}"/>
              </a:ext>
            </a:extLst>
          </p:cNvPr>
          <p:cNvSpPr/>
          <p:nvPr/>
        </p:nvSpPr>
        <p:spPr>
          <a:xfrm>
            <a:off x="609600" y="6610424"/>
            <a:ext cx="7920002" cy="24622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defTabSz="914400">
              <a:defRPr sz="1000">
                <a:solidFill>
                  <a:srgbClr val="888888"/>
                </a:solidFill>
                <a:latin typeface="Arial Narrow"/>
                <a:ea typeface="Arial Narrow"/>
                <a:cs typeface="Arial Narrow"/>
                <a:sym typeface="Arial Narrow"/>
              </a:defRPr>
            </a:lvl1pPr>
          </a:lstStyle>
          <a:p>
            <a:r>
              <a:rPr lang="pl-PL" dirty="0"/>
              <a:t>Strategia Rozwoju Polskiego Jeździectwa 2021-2025 | Wrzesień 2021 r.</a:t>
            </a: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2" name="Group 342"/>
          <p:cNvGrpSpPr/>
          <p:nvPr/>
        </p:nvGrpSpPr>
        <p:grpSpPr>
          <a:xfrm>
            <a:off x="8112223" y="1518587"/>
            <a:ext cx="3672411" cy="5098470"/>
            <a:chOff x="-1" y="0"/>
            <a:chExt cx="3672410" cy="4720098"/>
          </a:xfrm>
        </p:grpSpPr>
        <p:sp>
          <p:nvSpPr>
            <p:cNvPr id="340" name="Shape 340"/>
            <p:cNvSpPr/>
            <p:nvPr/>
          </p:nvSpPr>
          <p:spPr>
            <a:xfrm>
              <a:off x="-1" y="0"/>
              <a:ext cx="3672410" cy="4622502"/>
            </a:xfrm>
            <a:prstGeom prst="rect">
              <a:avLst/>
            </a:prstGeom>
            <a:noFill/>
            <a:ln w="19050" cap="flat">
              <a:solidFill>
                <a:srgbClr val="CACED0"/>
              </a:solidFill>
              <a:prstDash val="solid"/>
              <a:round/>
            </a:ln>
            <a:effectLst/>
          </p:spPr>
          <p:txBody>
            <a:bodyPr wrap="square" lIns="45719" tIns="45719" rIns="45719" bIns="45719" numCol="1" anchor="t">
              <a:noAutofit/>
            </a:bodyPr>
            <a:lstStyle/>
            <a:p>
              <a:pPr defTabSz="914400">
                <a:defRPr sz="1000">
                  <a:latin typeface="Calibri"/>
                  <a:ea typeface="Calibri"/>
                  <a:cs typeface="Calibri"/>
                  <a:sym typeface="Calibri"/>
                </a:defRPr>
              </a:pPr>
              <a:endParaRPr lang="pl-PL" sz="900">
                <a:latin typeface="+mn-lt"/>
              </a:endParaRPr>
            </a:p>
          </p:txBody>
        </p:sp>
        <p:sp>
          <p:nvSpPr>
            <p:cNvPr id="341" name="Shape 341"/>
            <p:cNvSpPr/>
            <p:nvPr/>
          </p:nvSpPr>
          <p:spPr>
            <a:xfrm>
              <a:off x="-1" y="0"/>
              <a:ext cx="2518831" cy="472009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defTabSz="914400">
                <a:defRPr sz="1400" b="1">
                  <a:latin typeface="Calibri"/>
                  <a:ea typeface="Calibri"/>
                  <a:cs typeface="Calibri"/>
                  <a:sym typeface="Calibri"/>
                </a:defRPr>
              </a:pPr>
              <a:r>
                <a:rPr lang="pl-PL" sz="1200" dirty="0">
                  <a:latin typeface="+mn-lt"/>
                </a:rPr>
                <a:t>Kluczowe wartości</a:t>
              </a:r>
              <a:r>
                <a:rPr lang="pl-PL" sz="1200" b="0" dirty="0">
                  <a:latin typeface="+mn-lt"/>
                </a:rPr>
                <a:t>, jakimi kieruje się w działaniu Polski Związek Jeździecki:</a:t>
              </a:r>
              <a:endParaRPr lang="pl-PL" sz="1200" dirty="0">
                <a:solidFill>
                  <a:srgbClr val="FFFFFF"/>
                </a:solidFill>
                <a:latin typeface="+mn-lt"/>
              </a:endParaRPr>
            </a:p>
            <a:p>
              <a:pPr defTabSz="914400">
                <a:defRPr sz="1400">
                  <a:latin typeface="Calibri"/>
                  <a:ea typeface="Calibri"/>
                  <a:cs typeface="Calibri"/>
                  <a:sym typeface="Calibri"/>
                </a:defRPr>
              </a:pPr>
              <a:endParaRPr lang="pl-PL" sz="1200" dirty="0">
                <a:solidFill>
                  <a:srgbClr val="FFFFFF"/>
                </a:solidFill>
                <a:latin typeface="+mn-lt"/>
              </a:endParaRPr>
            </a:p>
            <a:p>
              <a:pPr marL="228600" indent="-228600">
                <a:buSzPct val="100000"/>
                <a:buFontTx/>
                <a:buAutoNum type="arabicPeriod"/>
                <a:defRPr sz="1000" b="1">
                  <a:latin typeface="Calibri"/>
                  <a:ea typeface="Calibri"/>
                  <a:cs typeface="Calibri"/>
                  <a:sym typeface="Calibri"/>
                </a:defRPr>
              </a:pPr>
              <a:r>
                <a:rPr lang="pl-PL" sz="1000" dirty="0">
                  <a:solidFill>
                    <a:srgbClr val="FF0000"/>
                  </a:solidFill>
                  <a:latin typeface="+mn-lt"/>
                  <a:cs typeface="Calibri"/>
                </a:rPr>
                <a:t>Stosowanie w praktyce Kodeksu Dobrego Zarządzania dla Polskich Związków Sportowych. </a:t>
              </a:r>
            </a:p>
            <a:p>
              <a:pPr marL="228600" indent="-228600">
                <a:buSzPct val="100000"/>
                <a:buAutoNum type="arabicPeriod"/>
                <a:defRPr sz="1000" b="1">
                  <a:latin typeface="Calibri"/>
                  <a:ea typeface="Calibri"/>
                  <a:cs typeface="Calibri"/>
                  <a:sym typeface="Calibri"/>
                </a:defRPr>
              </a:pPr>
              <a:r>
                <a:rPr lang="pl-PL" sz="1000" dirty="0">
                  <a:latin typeface="+mn-lt"/>
                </a:rPr>
                <a:t>Transparentność </a:t>
              </a:r>
              <a:r>
                <a:rPr lang="pl-PL" sz="1000" b="0" dirty="0">
                  <a:latin typeface="+mn-lt"/>
                </a:rPr>
                <a:t>– pełna jawność strategii i podejmowanych w jej ramach działań, </a:t>
              </a:r>
              <a:r>
                <a:rPr lang="pl-PL" sz="1000" b="0" dirty="0">
                  <a:solidFill>
                    <a:srgbClr val="FF0000"/>
                  </a:solidFill>
                  <a:latin typeface="+mn-lt"/>
                </a:rPr>
                <a:t>przejrzysta i stosowana polityka w zakresie konfliktu interesów</a:t>
              </a:r>
              <a:r>
                <a:rPr lang="pl-PL" sz="1000" b="0" dirty="0">
                  <a:latin typeface="+mn-lt"/>
                </a:rPr>
                <a:t>. </a:t>
              </a:r>
              <a:endParaRPr lang="pl-PL" sz="1000" dirty="0">
                <a:solidFill>
                  <a:srgbClr val="FFFFFF"/>
                </a:solidFill>
                <a:latin typeface="+mn-lt"/>
              </a:endParaRPr>
            </a:p>
            <a:p>
              <a:pPr marL="228600" indent="-228600">
                <a:buSzPct val="100000"/>
                <a:buAutoNum type="arabicPeriod" startAt="2"/>
                <a:defRPr sz="1000" b="1">
                  <a:latin typeface="Calibri"/>
                  <a:ea typeface="Calibri"/>
                  <a:cs typeface="Calibri"/>
                  <a:sym typeface="Calibri"/>
                </a:defRPr>
              </a:pPr>
              <a:r>
                <a:rPr lang="pl-PL" sz="1000" dirty="0">
                  <a:latin typeface="+mn-lt"/>
                </a:rPr>
                <a:t>Partycypacyjność</a:t>
              </a:r>
              <a:r>
                <a:rPr lang="pl-PL" sz="1000" b="0" dirty="0">
                  <a:latin typeface="+mn-lt"/>
                </a:rPr>
                <a:t> – współuczestniczenie </a:t>
              </a:r>
              <a:r>
                <a:rPr lang="pl-PL" sz="1000" b="0" dirty="0">
                  <a:solidFill>
                    <a:srgbClr val="FF0000"/>
                  </a:solidFill>
                  <a:latin typeface="+mn-lt"/>
                </a:rPr>
                <a:t>wszystkich </a:t>
              </a:r>
              <a:r>
                <a:rPr lang="pl-PL" sz="1000" b="0" dirty="0">
                  <a:latin typeface="+mn-lt"/>
                </a:rPr>
                <a:t>grup interesariuszy </a:t>
              </a:r>
              <a:r>
                <a:rPr lang="pl-PL" sz="1000" b="0" dirty="0">
                  <a:solidFill>
                    <a:srgbClr val="FF0000"/>
                  </a:solidFill>
                  <a:latin typeface="+mn-lt"/>
                </a:rPr>
                <a:t>branży jeździeckiej </a:t>
              </a:r>
              <a:r>
                <a:rPr lang="pl-PL" sz="1000" b="0" dirty="0">
                  <a:latin typeface="+mn-lt"/>
                </a:rPr>
                <a:t>w planowaniu i realizacji przyjętej strategii oraz monitorowaniu efektów jej realizacji. </a:t>
              </a:r>
              <a:endParaRPr lang="pl-PL" sz="1000" dirty="0">
                <a:solidFill>
                  <a:srgbClr val="FFFFFF"/>
                </a:solidFill>
                <a:latin typeface="+mn-lt"/>
              </a:endParaRPr>
            </a:p>
            <a:p>
              <a:pPr marL="228600" indent="-228600">
                <a:buSzPct val="100000"/>
                <a:buAutoNum type="arabicPeriod" startAt="3"/>
                <a:defRPr sz="1000" b="1">
                  <a:latin typeface="Calibri"/>
                  <a:ea typeface="Calibri"/>
                  <a:cs typeface="Calibri"/>
                  <a:sym typeface="Calibri"/>
                </a:defRPr>
              </a:pPr>
              <a:r>
                <a:rPr lang="pl-PL" sz="1000" dirty="0">
                  <a:latin typeface="+mn-lt"/>
                </a:rPr>
                <a:t>Rzetelność i etyka</a:t>
              </a:r>
              <a:r>
                <a:rPr lang="pl-PL" sz="1000" b="0" dirty="0">
                  <a:latin typeface="+mn-lt"/>
                </a:rPr>
                <a:t> – pełna uczciwość we wszelkich podejmowanych działaniach i dbałość </a:t>
              </a:r>
              <a:r>
                <a:rPr lang="pl-PL" sz="1000" b="0" strike="sngStrike" dirty="0">
                  <a:solidFill>
                    <a:srgbClr val="FF0000"/>
                  </a:solidFill>
                  <a:latin typeface="+mn-lt"/>
                </a:rPr>
                <a:t>i</a:t>
              </a:r>
              <a:r>
                <a:rPr lang="pl-PL" sz="1000" b="0" dirty="0">
                  <a:latin typeface="+mn-lt"/>
                </a:rPr>
                <a:t> </a:t>
              </a:r>
              <a:r>
                <a:rPr lang="pl-PL" sz="1000" b="0" dirty="0">
                  <a:solidFill>
                    <a:srgbClr val="FF0000"/>
                  </a:solidFill>
                  <a:latin typeface="+mn-lt"/>
                </a:rPr>
                <a:t>o</a:t>
              </a:r>
              <a:r>
                <a:rPr lang="pl-PL" sz="1000" b="0" dirty="0">
                  <a:latin typeface="+mn-lt"/>
                </a:rPr>
                <a:t> </a:t>
              </a:r>
              <a:r>
                <a:rPr lang="pl-PL" sz="1000" b="0" strike="sngStrike" dirty="0">
                  <a:solidFill>
                    <a:srgbClr val="FF0000"/>
                  </a:solidFill>
                  <a:latin typeface="+mn-lt"/>
                </a:rPr>
                <a:t>uczciwość </a:t>
              </a:r>
              <a:r>
                <a:rPr lang="pl-PL" sz="1000" b="0" dirty="0">
                  <a:solidFill>
                    <a:srgbClr val="FF0000"/>
                  </a:solidFill>
                  <a:latin typeface="+mn-lt"/>
                </a:rPr>
                <a:t>fair </a:t>
              </a:r>
              <a:r>
                <a:rPr lang="pl-PL" sz="1000" b="0" dirty="0" err="1">
                  <a:solidFill>
                    <a:srgbClr val="FF0000"/>
                  </a:solidFill>
                  <a:latin typeface="+mn-lt"/>
                </a:rPr>
                <a:t>play</a:t>
              </a:r>
              <a:r>
                <a:rPr lang="pl-PL" sz="1000" b="0" dirty="0">
                  <a:latin typeface="+mn-lt"/>
                </a:rPr>
                <a:t> w sportach jeździeckich.</a:t>
              </a:r>
              <a:endParaRPr lang="pl-PL" sz="1000" dirty="0">
                <a:solidFill>
                  <a:srgbClr val="FFFFFF"/>
                </a:solidFill>
                <a:latin typeface="+mn-lt"/>
              </a:endParaRPr>
            </a:p>
            <a:p>
              <a:pPr marL="228600" indent="-228600">
                <a:buSzPct val="100000"/>
                <a:buAutoNum type="arabicPeriod" startAt="4"/>
                <a:defRPr sz="1000" b="1">
                  <a:latin typeface="Calibri"/>
                  <a:ea typeface="Calibri"/>
                  <a:cs typeface="Calibri"/>
                  <a:sym typeface="Calibri"/>
                </a:defRPr>
              </a:pPr>
              <a:r>
                <a:rPr lang="pl-PL" sz="1000" dirty="0">
                  <a:latin typeface="+mn-lt"/>
                </a:rPr>
                <a:t>Gospodarność</a:t>
              </a:r>
              <a:r>
                <a:rPr lang="pl-PL" sz="1000" b="0" dirty="0">
                  <a:latin typeface="+mn-lt"/>
                </a:rPr>
                <a:t> – dbałość o właściwe, zgodne z celami strategicznymi alokowanie i wykorzystywanie zasobów. </a:t>
              </a:r>
              <a:endParaRPr lang="pl-PL" sz="1000" dirty="0">
                <a:solidFill>
                  <a:srgbClr val="FFFFFF"/>
                </a:solidFill>
                <a:latin typeface="+mn-lt"/>
              </a:endParaRPr>
            </a:p>
            <a:p>
              <a:pPr marL="228600" indent="-228600">
                <a:buSzPct val="100000"/>
                <a:buAutoNum type="arabicPeriod" startAt="5"/>
                <a:defRPr sz="1000" b="1">
                  <a:latin typeface="Calibri"/>
                  <a:ea typeface="Calibri"/>
                  <a:cs typeface="Calibri"/>
                  <a:sym typeface="Calibri"/>
                </a:defRPr>
              </a:pPr>
              <a:r>
                <a:rPr lang="pl-PL" sz="1000" dirty="0">
                  <a:latin typeface="+mn-lt"/>
                </a:rPr>
                <a:t>Efektywność</a:t>
              </a:r>
              <a:r>
                <a:rPr lang="pl-PL" sz="1000" b="0" dirty="0">
                  <a:latin typeface="+mn-lt"/>
                </a:rPr>
                <a:t> – wybieranie optymalnych, najbardziej skutecznych metod działania w celu realizacji zaplanowanej i zatwierdzonej strategii.</a:t>
              </a:r>
            </a:p>
            <a:p>
              <a:pPr lvl="0"/>
              <a:endParaRPr lang="pl-PL" sz="900" dirty="0">
                <a:latin typeface="+mn-lt"/>
              </a:endParaRPr>
            </a:p>
          </p:txBody>
        </p:sp>
      </p:grpSp>
      <p:sp>
        <p:nvSpPr>
          <p:cNvPr id="3" name="Prostokąt 2">
            <a:extLst>
              <a:ext uri="{FF2B5EF4-FFF2-40B4-BE49-F238E27FC236}">
                <a16:creationId xmlns:a16="http://schemas.microsoft.com/office/drawing/2014/main" id="{0BDFD33D-8295-4E76-8859-07408D89E547}"/>
              </a:ext>
            </a:extLst>
          </p:cNvPr>
          <p:cNvSpPr/>
          <p:nvPr/>
        </p:nvSpPr>
        <p:spPr>
          <a:xfrm>
            <a:off x="10628405" y="2335138"/>
            <a:ext cx="1503254" cy="3308596"/>
          </a:xfrm>
          <a:prstGeom prst="rect">
            <a:avLst/>
          </a:prstGeom>
          <a:solidFill>
            <a:srgbClr val="FFFFFF"/>
          </a:solidFill>
          <a:ln w="10795"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r>
              <a:rPr lang="pl-PL" sz="1100" b="1" dirty="0">
                <a:solidFill>
                  <a:schemeClr val="tx1"/>
                </a:solidFill>
                <a:latin typeface="Calibri"/>
                <a:cs typeface="Calibri"/>
              </a:rPr>
              <a:t>Kodeksu Dobrego Zarządzania dla Polskich Związków Sportowych</a:t>
            </a:r>
          </a:p>
          <a:p>
            <a:endParaRPr lang="pl-PL" sz="1100" dirty="0">
              <a:solidFill>
                <a:srgbClr val="FF0000"/>
              </a:solidFill>
              <a:latin typeface="Calibri"/>
              <a:cs typeface="Calibri"/>
            </a:endParaRPr>
          </a:p>
          <a:p>
            <a:endParaRPr lang="pl-PL" sz="1100" dirty="0">
              <a:solidFill>
                <a:srgbClr val="FF0000"/>
              </a:solidFill>
              <a:latin typeface="Calibri"/>
              <a:cs typeface="Calibri"/>
            </a:endParaRPr>
          </a:p>
          <a:p>
            <a:endParaRPr kumimoji="0" lang="pl-PL" sz="1100" b="0" i="0" u="none" strike="noStrike" cap="none" spc="0" normalizeH="0" baseline="0" dirty="0">
              <a:ln>
                <a:noFill/>
              </a:ln>
              <a:solidFill>
                <a:srgbClr val="FF0000"/>
              </a:solidFill>
              <a:effectLst/>
              <a:uFillTx/>
              <a:latin typeface="Calibri"/>
              <a:ea typeface="Corbel"/>
              <a:cs typeface="Calibri"/>
              <a:sym typeface="Corbel"/>
            </a:endParaRPr>
          </a:p>
          <a:p>
            <a:endParaRPr lang="pl-PL" sz="1100" dirty="0">
              <a:solidFill>
                <a:srgbClr val="FF0000"/>
              </a:solidFill>
              <a:latin typeface="Calibri"/>
              <a:cs typeface="Calibri"/>
            </a:endParaRPr>
          </a:p>
          <a:p>
            <a:endParaRPr kumimoji="0" lang="pl-PL" sz="1100" b="0" i="0" u="none" strike="noStrike" cap="none" spc="0" normalizeH="0" baseline="0" dirty="0">
              <a:ln>
                <a:noFill/>
              </a:ln>
              <a:solidFill>
                <a:srgbClr val="FF0000"/>
              </a:solidFill>
              <a:effectLst/>
              <a:uFillTx/>
              <a:latin typeface="Calibri"/>
              <a:ea typeface="Corbel"/>
              <a:cs typeface="Calibri"/>
              <a:sym typeface="Corbel"/>
            </a:endParaRPr>
          </a:p>
          <a:p>
            <a:endParaRPr lang="pl-PL" sz="1100" dirty="0">
              <a:solidFill>
                <a:srgbClr val="FF0000"/>
              </a:solidFill>
              <a:latin typeface="Calibri"/>
              <a:cs typeface="Calibri"/>
            </a:endParaRPr>
          </a:p>
          <a:p>
            <a:endParaRPr kumimoji="0" lang="pl-PL" sz="1100" b="0" i="0" u="none" strike="noStrike" cap="none" spc="0" normalizeH="0" baseline="0" dirty="0">
              <a:ln>
                <a:noFill/>
              </a:ln>
              <a:solidFill>
                <a:srgbClr val="FF0000"/>
              </a:solidFill>
              <a:effectLst/>
              <a:uFillTx/>
              <a:latin typeface="Calibri"/>
              <a:ea typeface="Corbel"/>
              <a:cs typeface="Calibri"/>
              <a:sym typeface="Corbel"/>
            </a:endParaRPr>
          </a:p>
          <a:p>
            <a:endParaRPr lang="pl-PL" sz="1100" dirty="0">
              <a:solidFill>
                <a:srgbClr val="FF0000"/>
              </a:solidFill>
              <a:latin typeface="Calibri"/>
              <a:cs typeface="Calibri"/>
            </a:endParaRPr>
          </a:p>
          <a:p>
            <a:endParaRPr kumimoji="0" lang="pl-PL" sz="1100" b="0" i="0" u="none" strike="noStrike" cap="none" spc="0" normalizeH="0" baseline="0" dirty="0">
              <a:ln>
                <a:noFill/>
              </a:ln>
              <a:solidFill>
                <a:srgbClr val="FF0000"/>
              </a:solidFill>
              <a:effectLst/>
              <a:uFillTx/>
              <a:latin typeface="Calibri"/>
              <a:ea typeface="Corbel"/>
              <a:cs typeface="Calibri"/>
              <a:sym typeface="Corbel"/>
            </a:endParaRPr>
          </a:p>
          <a:p>
            <a:endParaRPr lang="pl-PL" sz="1100" dirty="0">
              <a:solidFill>
                <a:srgbClr val="FF0000"/>
              </a:solidFill>
              <a:latin typeface="Calibri"/>
              <a:cs typeface="Calibri"/>
            </a:endParaRPr>
          </a:p>
          <a:p>
            <a:endParaRPr kumimoji="0" lang="pl-PL" sz="1100" b="0" i="0" u="none" strike="noStrike" cap="none" spc="0" normalizeH="0" baseline="0" dirty="0">
              <a:ln>
                <a:noFill/>
              </a:ln>
              <a:solidFill>
                <a:srgbClr val="FF0000"/>
              </a:solidFill>
              <a:effectLst/>
              <a:uFillTx/>
              <a:latin typeface="Calibri"/>
              <a:ea typeface="Corbel"/>
              <a:cs typeface="Calibri"/>
              <a:sym typeface="Corbel"/>
            </a:endParaRPr>
          </a:p>
          <a:p>
            <a:endParaRPr lang="pl-PL" sz="1100" dirty="0">
              <a:solidFill>
                <a:srgbClr val="FF0000"/>
              </a:solidFill>
              <a:latin typeface="Calibri"/>
              <a:cs typeface="Calibri"/>
            </a:endParaRPr>
          </a:p>
          <a:p>
            <a:endParaRPr kumimoji="0" lang="pl-PL" sz="1100" b="0" i="0" u="none" strike="noStrike" cap="none" spc="0" normalizeH="0" baseline="0" dirty="0">
              <a:ln>
                <a:noFill/>
              </a:ln>
              <a:solidFill>
                <a:srgbClr val="FF0000"/>
              </a:solidFill>
              <a:effectLst/>
              <a:uFillTx/>
              <a:latin typeface="Calibri"/>
              <a:ea typeface="Corbel"/>
              <a:cs typeface="Calibri"/>
              <a:sym typeface="Corbel"/>
            </a:endParaRPr>
          </a:p>
          <a:p>
            <a:endParaRPr lang="pl-PL" sz="1100" dirty="0">
              <a:solidFill>
                <a:srgbClr val="FF0000"/>
              </a:solidFill>
              <a:latin typeface="Calibri"/>
              <a:cs typeface="Calibri"/>
            </a:endParaRPr>
          </a:p>
          <a:p>
            <a:endParaRPr kumimoji="0" lang="pl-PL" sz="1100" b="0" i="0" u="none" strike="noStrike" cap="none" spc="0" normalizeH="0" baseline="0" dirty="0">
              <a:ln>
                <a:noFill/>
              </a:ln>
              <a:solidFill>
                <a:srgbClr val="FF0000"/>
              </a:solidFill>
              <a:effectLst/>
              <a:uFillTx/>
              <a:latin typeface="Calibri"/>
              <a:ea typeface="Corbel"/>
              <a:cs typeface="Calibri"/>
              <a:sym typeface="Corbel"/>
            </a:endParaRPr>
          </a:p>
          <a:p>
            <a:endParaRPr kumimoji="0" lang="pl-PL" sz="1100" b="0" i="0" u="none" strike="noStrike" cap="none" spc="0" normalizeH="0" baseline="0" dirty="0">
              <a:ln>
                <a:noFill/>
              </a:ln>
              <a:solidFill>
                <a:srgbClr val="000000"/>
              </a:solidFill>
              <a:effectLst/>
              <a:uFillTx/>
              <a:latin typeface="Corbel"/>
              <a:ea typeface="Corbel"/>
              <a:cs typeface="Corbel"/>
              <a:sym typeface="Corbel"/>
            </a:endParaRPr>
          </a:p>
        </p:txBody>
      </p:sp>
      <p:sp>
        <p:nvSpPr>
          <p:cNvPr id="330" name="Shape 330"/>
          <p:cNvSpPr/>
          <p:nvPr/>
        </p:nvSpPr>
        <p:spPr>
          <a:xfrm>
            <a:off x="609600" y="6610424"/>
            <a:ext cx="7920002" cy="24622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defTabSz="914400">
              <a:defRPr sz="1000">
                <a:solidFill>
                  <a:srgbClr val="888888"/>
                </a:solidFill>
                <a:latin typeface="Arial Narrow"/>
                <a:ea typeface="Arial Narrow"/>
                <a:cs typeface="Arial Narrow"/>
                <a:sym typeface="Arial Narrow"/>
              </a:defRPr>
            </a:lvl1pPr>
          </a:lstStyle>
          <a:p>
            <a:r>
              <a:rPr lang="pl-PL" dirty="0"/>
              <a:t>Strategia Rozwoju Polskiego Jeździectwa 2021-2025 | Wrzesień 2021 r.</a:t>
            </a:r>
          </a:p>
        </p:txBody>
      </p:sp>
      <p:sp>
        <p:nvSpPr>
          <p:cNvPr id="331" name="Shape 331"/>
          <p:cNvSpPr>
            <a:spLocks noGrp="1"/>
          </p:cNvSpPr>
          <p:nvPr>
            <p:ph type="sldNum" sz="quarter" idx="2"/>
          </p:nvPr>
        </p:nvSpPr>
        <p:spPr>
          <a:xfrm>
            <a:off x="11419537" y="6415804"/>
            <a:ext cx="162863" cy="246221"/>
          </a:xfrm>
          <a:prstGeom prst="rect">
            <a:avLst/>
          </a:prstGeom>
          <a:extLst>
            <a:ext uri="{C572A759-6A51-4108-AA02-DFA0A04FC94B}">
              <ma14:wrappingTextBoxFlag xmlns:ma14="http://schemas.microsoft.com/office/mac/drawingml/2011/main" xmlns="" val="1"/>
            </a:ext>
          </a:extLst>
        </p:spPr>
        <p:txBody>
          <a:bodyPr/>
          <a:lstStyle>
            <a:lvl1pPr defTabSz="914400"/>
          </a:lstStyle>
          <a:p>
            <a:fld id="{86CB4B4D-7CA3-9044-876B-883B54F8677D}" type="slidenum">
              <a:rPr lang="pl-PL"/>
              <a:t>4</a:t>
            </a:fld>
            <a:endParaRPr lang="pl-PL"/>
          </a:p>
        </p:txBody>
      </p:sp>
      <p:sp>
        <p:nvSpPr>
          <p:cNvPr id="332" name="Shape 332"/>
          <p:cNvSpPr>
            <a:spLocks noGrp="1"/>
          </p:cNvSpPr>
          <p:nvPr>
            <p:ph type="title"/>
          </p:nvPr>
        </p:nvSpPr>
        <p:spPr>
          <a:xfrm>
            <a:off x="609600" y="274638"/>
            <a:ext cx="10972800" cy="778099"/>
          </a:xfrm>
          <a:prstGeom prst="rect">
            <a:avLst/>
          </a:prstGeom>
        </p:spPr>
        <p:txBody>
          <a:bodyPr>
            <a:normAutofit/>
          </a:bodyPr>
          <a:lstStyle/>
          <a:p>
            <a:r>
              <a:rPr lang="pl-PL" sz="2800" dirty="0"/>
              <a:t>Misja i wizja oraz kluczowe wartości PZJ</a:t>
            </a:r>
          </a:p>
        </p:txBody>
      </p:sp>
      <p:sp>
        <p:nvSpPr>
          <p:cNvPr id="333" name="Shape 333"/>
          <p:cNvSpPr>
            <a:spLocks noGrp="1"/>
          </p:cNvSpPr>
          <p:nvPr>
            <p:ph type="body" sz="quarter" idx="1"/>
          </p:nvPr>
        </p:nvSpPr>
        <p:spPr>
          <a:xfrm>
            <a:off x="609600" y="1052736"/>
            <a:ext cx="10972800" cy="400111"/>
          </a:xfrm>
          <a:prstGeom prst="rect">
            <a:avLst/>
          </a:prstGeom>
        </p:spPr>
        <p:txBody>
          <a:bodyPr/>
          <a:lstStyle/>
          <a:p>
            <a:r>
              <a:rPr lang="pl-PL"/>
              <a:t>Strategia Rozwoju Polskiego Jeździectwa oparta jest o Misję i Wizję PZJ</a:t>
            </a:r>
          </a:p>
        </p:txBody>
      </p:sp>
      <p:grpSp>
        <p:nvGrpSpPr>
          <p:cNvPr id="336" name="Group 336"/>
          <p:cNvGrpSpPr/>
          <p:nvPr/>
        </p:nvGrpSpPr>
        <p:grpSpPr>
          <a:xfrm>
            <a:off x="695398" y="1518586"/>
            <a:ext cx="3505011" cy="4993050"/>
            <a:chOff x="-1" y="0"/>
            <a:chExt cx="3672410" cy="4622502"/>
          </a:xfrm>
        </p:grpSpPr>
        <p:sp>
          <p:nvSpPr>
            <p:cNvPr id="334" name="Shape 334"/>
            <p:cNvSpPr/>
            <p:nvPr/>
          </p:nvSpPr>
          <p:spPr>
            <a:xfrm>
              <a:off x="-1" y="0"/>
              <a:ext cx="3672410" cy="4622502"/>
            </a:xfrm>
            <a:prstGeom prst="rect">
              <a:avLst/>
            </a:prstGeom>
            <a:noFill/>
            <a:ln w="19050" cap="flat">
              <a:solidFill>
                <a:srgbClr val="CACED0"/>
              </a:solidFill>
              <a:prstDash val="solid"/>
              <a:round/>
            </a:ln>
            <a:effectLst/>
          </p:spPr>
          <p:txBody>
            <a:bodyPr wrap="square" lIns="45719" tIns="45719" rIns="45719" bIns="45719" numCol="1" anchor="t">
              <a:noAutofit/>
            </a:bodyPr>
            <a:lstStyle/>
            <a:p>
              <a:pPr>
                <a:defRPr>
                  <a:solidFill>
                    <a:srgbClr val="FFFFFF"/>
                  </a:solidFill>
                  <a:latin typeface="Calibri"/>
                  <a:ea typeface="Calibri"/>
                  <a:cs typeface="Calibri"/>
                  <a:sym typeface="Calibri"/>
                </a:defRPr>
              </a:pPr>
              <a:endParaRPr lang="pl-PL" sz="1600">
                <a:latin typeface="+mn-lt"/>
              </a:endParaRPr>
            </a:p>
          </p:txBody>
        </p:sp>
        <p:sp>
          <p:nvSpPr>
            <p:cNvPr id="335" name="Shape 335"/>
            <p:cNvSpPr/>
            <p:nvPr/>
          </p:nvSpPr>
          <p:spPr>
            <a:xfrm>
              <a:off x="-1" y="0"/>
              <a:ext cx="3556957" cy="41794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defTabSz="914400">
                <a:defRPr sz="1400" b="1">
                  <a:latin typeface="Calibri"/>
                  <a:ea typeface="Calibri"/>
                  <a:cs typeface="Calibri"/>
                  <a:sym typeface="Calibri"/>
                </a:defRPr>
              </a:pPr>
              <a:r>
                <a:rPr lang="pl-PL" sz="1200" dirty="0">
                  <a:latin typeface="+mn-lt"/>
                </a:rPr>
                <a:t>Misją</a:t>
              </a:r>
              <a:r>
                <a:rPr lang="pl-PL" sz="1200" b="0" dirty="0">
                  <a:latin typeface="+mn-lt"/>
                </a:rPr>
                <a:t> Polskiego Związku Jeździeckiego jest stałe popularyzowanie sportów jeździeckich wśród społeczeństwa oraz </a:t>
              </a:r>
              <a:r>
                <a:rPr lang="pl-PL" sz="1200" b="0" strike="sngStrike" dirty="0">
                  <a:solidFill>
                    <a:srgbClr val="FF0000"/>
                  </a:solidFill>
                  <a:latin typeface="+mn-lt"/>
                </a:rPr>
                <a:t>stałe</a:t>
              </a:r>
              <a:r>
                <a:rPr lang="pl-PL" sz="1200" b="0" dirty="0">
                  <a:latin typeface="+mn-lt"/>
                </a:rPr>
                <a:t> podnoszenie poziomu </a:t>
              </a:r>
              <a:r>
                <a:rPr lang="pl-PL" sz="1200" b="0" strike="sngStrike" dirty="0">
                  <a:solidFill>
                    <a:srgbClr val="FF0000"/>
                  </a:solidFill>
                  <a:latin typeface="+mn-lt"/>
                </a:rPr>
                <a:t>w</a:t>
              </a:r>
              <a:r>
                <a:rPr lang="pl-PL" sz="1200" b="0" dirty="0">
                  <a:latin typeface="+mn-lt"/>
                </a:rPr>
                <a:t> polskiego jeździectwa sportowego i zdobywanie miejsc medalowych na zawodach międzynarodowych.</a:t>
              </a:r>
              <a:endParaRPr lang="pl-PL" sz="1200" dirty="0">
                <a:solidFill>
                  <a:srgbClr val="FFFFFF"/>
                </a:solidFill>
                <a:latin typeface="+mn-lt"/>
              </a:endParaRPr>
            </a:p>
            <a:p>
              <a:pPr defTabSz="914400">
                <a:defRPr sz="1000" b="1">
                  <a:latin typeface="+mn-lt"/>
                  <a:ea typeface="+mn-ea"/>
                  <a:cs typeface="+mn-cs"/>
                  <a:sym typeface="Arial"/>
                </a:defRPr>
              </a:pPr>
              <a:endParaRPr lang="pl-PL" sz="900" dirty="0">
                <a:solidFill>
                  <a:srgbClr val="FFFFFF"/>
                </a:solidFill>
                <a:latin typeface="+mn-lt"/>
              </a:endParaRPr>
            </a:p>
            <a:p>
              <a:pPr>
                <a:defRPr sz="1000" b="1">
                  <a:latin typeface="Calibri"/>
                  <a:ea typeface="Calibri"/>
                  <a:cs typeface="Calibri"/>
                  <a:sym typeface="Calibri"/>
                </a:defRPr>
              </a:pPr>
              <a:endParaRPr lang="pl-PL" sz="900" dirty="0">
                <a:solidFill>
                  <a:srgbClr val="FFFFFF"/>
                </a:solidFill>
                <a:latin typeface="+mn-lt"/>
              </a:endParaRPr>
            </a:p>
            <a:p>
              <a:pPr marL="228600" indent="-228600">
                <a:buSzPct val="100000"/>
                <a:buFontTx/>
                <a:buAutoNum type="arabicPeriod"/>
                <a:defRPr sz="1000">
                  <a:latin typeface="Calibri"/>
                  <a:ea typeface="Calibri"/>
                  <a:cs typeface="Calibri"/>
                  <a:sym typeface="Calibri"/>
                </a:defRPr>
              </a:pPr>
              <a:r>
                <a:rPr lang="pl-PL" sz="1000" strike="sngStrike" dirty="0">
                  <a:solidFill>
                    <a:srgbClr val="FF0000"/>
                  </a:solidFill>
                  <a:latin typeface="+mn-lt"/>
                </a:rPr>
                <a:t>Przywrócenie czołowej </a:t>
              </a:r>
              <a:r>
                <a:rPr lang="pl-PL" sz="1000" dirty="0">
                  <a:solidFill>
                    <a:srgbClr val="FF0000"/>
                  </a:solidFill>
                  <a:latin typeface="+mn-lt"/>
                </a:rPr>
                <a:t>Podnoszenie </a:t>
              </a:r>
              <a:r>
                <a:rPr lang="pl-PL" sz="1000" dirty="0">
                  <a:solidFill>
                    <a:schemeClr val="tx1"/>
                  </a:solidFill>
                  <a:latin typeface="+mn-lt"/>
                </a:rPr>
                <a:t>roli polskich zawodników w światowym jeździectwie i </a:t>
              </a:r>
              <a:r>
                <a:rPr lang="pl-PL" sz="1000" dirty="0">
                  <a:solidFill>
                    <a:srgbClr val="FF0000"/>
                  </a:solidFill>
                  <a:latin typeface="+mn-lt"/>
                </a:rPr>
                <a:t>stałe zmniejszanie dystansu do najlepszych zawodników we wszystkich konkurencjach i kategoriach wiekowych.</a:t>
              </a:r>
            </a:p>
            <a:p>
              <a:pPr marL="228600" indent="-228600">
                <a:buSzPct val="100000"/>
                <a:buAutoNum type="arabicPeriod"/>
                <a:defRPr sz="1000">
                  <a:latin typeface="Calibri"/>
                  <a:ea typeface="Calibri"/>
                  <a:cs typeface="Calibri"/>
                  <a:sym typeface="Calibri"/>
                </a:defRPr>
              </a:pPr>
              <a:r>
                <a:rPr lang="pl-PL" sz="1000" dirty="0">
                  <a:latin typeface="+mn-lt"/>
                </a:rPr>
                <a:t>Organizacja współzawodnictwa </a:t>
              </a:r>
              <a:r>
                <a:rPr lang="pl-PL" sz="1000" dirty="0">
                  <a:solidFill>
                    <a:srgbClr val="FF0000"/>
                  </a:solidFill>
                  <a:latin typeface="+mn-lt"/>
                </a:rPr>
                <a:t>i systemu szkolenia </a:t>
              </a:r>
              <a:r>
                <a:rPr lang="pl-PL" sz="1000" dirty="0">
                  <a:latin typeface="+mn-lt"/>
                </a:rPr>
                <a:t>w sportowych konkurencjach związanych z jazdą konną.</a:t>
              </a:r>
              <a:endParaRPr lang="pl-PL" sz="1000" dirty="0">
                <a:solidFill>
                  <a:srgbClr val="FFFFFF"/>
                </a:solidFill>
                <a:latin typeface="+mn-lt"/>
              </a:endParaRPr>
            </a:p>
            <a:p>
              <a:pPr marL="228600" indent="-228600">
                <a:buSzPct val="100000"/>
                <a:buAutoNum type="arabicPeriod"/>
                <a:defRPr sz="1000">
                  <a:latin typeface="Calibri"/>
                  <a:ea typeface="Calibri"/>
                  <a:cs typeface="Calibri"/>
                  <a:sym typeface="Calibri"/>
                </a:defRPr>
              </a:pPr>
              <a:r>
                <a:rPr lang="pl-PL" sz="1000" dirty="0">
                  <a:latin typeface="+mn-lt"/>
                </a:rPr>
                <a:t>Powoływanie Kadr Narodowych w celu reprezentowania i promowania Polski na najważniejszych imprezach sportowych na świecie. </a:t>
              </a:r>
              <a:endParaRPr lang="pl-PL" sz="1000" dirty="0">
                <a:solidFill>
                  <a:srgbClr val="FFFFFF"/>
                </a:solidFill>
                <a:latin typeface="+mn-lt"/>
              </a:endParaRPr>
            </a:p>
            <a:p>
              <a:pPr marL="228600" indent="-228600">
                <a:buSzPct val="100000"/>
                <a:buAutoNum type="arabicPeriod"/>
                <a:defRPr sz="1000">
                  <a:latin typeface="Calibri"/>
                  <a:ea typeface="Calibri"/>
                  <a:cs typeface="Calibri"/>
                  <a:sym typeface="Calibri"/>
                </a:defRPr>
              </a:pPr>
              <a:r>
                <a:rPr lang="pl-PL" sz="1000" dirty="0">
                  <a:latin typeface="+mn-lt"/>
                </a:rPr>
                <a:t>Stwarzanie warunków </a:t>
              </a:r>
              <a:r>
                <a:rPr lang="pl-PL" sz="1000" dirty="0">
                  <a:solidFill>
                    <a:srgbClr val="FF0000"/>
                  </a:solidFill>
                  <a:latin typeface="+mn-lt"/>
                </a:rPr>
                <a:t>lepszej współpracy oraz </a:t>
              </a:r>
              <a:r>
                <a:rPr lang="pl-PL" sz="1000" dirty="0">
                  <a:latin typeface="+mn-lt"/>
                </a:rPr>
                <a:t>rozwoju i wzrostu </a:t>
              </a:r>
              <a:r>
                <a:rPr lang="pl-PL" sz="1000" strike="sngStrike" dirty="0">
                  <a:solidFill>
                    <a:srgbClr val="FF0000"/>
                  </a:solidFill>
                  <a:latin typeface="+mn-lt"/>
                </a:rPr>
                <a:t>ilości</a:t>
              </a:r>
              <a:r>
                <a:rPr lang="pl-PL" sz="1000" dirty="0">
                  <a:latin typeface="+mn-lt"/>
                </a:rPr>
                <a:t> </a:t>
              </a:r>
              <a:r>
                <a:rPr lang="pl-PL" sz="1000" dirty="0">
                  <a:solidFill>
                    <a:srgbClr val="FF0000"/>
                  </a:solidFill>
                  <a:latin typeface="+mn-lt"/>
                </a:rPr>
                <a:t>liczby</a:t>
              </a:r>
              <a:r>
                <a:rPr lang="pl-PL" sz="1000" dirty="0">
                  <a:latin typeface="+mn-lt"/>
                </a:rPr>
                <a:t> klubów jeździeckich </a:t>
              </a:r>
              <a:r>
                <a:rPr lang="pl-PL" sz="1000" dirty="0">
                  <a:solidFill>
                    <a:srgbClr val="FF0000"/>
                  </a:solidFill>
                  <a:latin typeface="+mn-lt"/>
                </a:rPr>
                <a:t>i organizatorów imprez</a:t>
              </a:r>
              <a:r>
                <a:rPr lang="pl-PL" sz="1000" dirty="0">
                  <a:latin typeface="+mn-lt"/>
                </a:rPr>
                <a:t>. </a:t>
              </a:r>
              <a:endParaRPr lang="pl-PL" sz="1000" dirty="0">
                <a:solidFill>
                  <a:srgbClr val="FFFFFF"/>
                </a:solidFill>
                <a:latin typeface="+mn-lt"/>
              </a:endParaRPr>
            </a:p>
            <a:p>
              <a:pPr marL="228600" indent="-228600">
                <a:buSzPct val="100000"/>
                <a:buAutoNum type="arabicPeriod"/>
                <a:defRPr sz="1000">
                  <a:latin typeface="Calibri"/>
                  <a:ea typeface="Calibri"/>
                  <a:cs typeface="Calibri"/>
                  <a:sym typeface="Calibri"/>
                </a:defRPr>
              </a:pPr>
              <a:r>
                <a:rPr lang="pl-PL" sz="1000" strike="sngStrike" dirty="0">
                  <a:solidFill>
                    <a:srgbClr val="FF0000"/>
                  </a:solidFill>
                  <a:latin typeface="+mn-lt"/>
                </a:rPr>
                <a:t>Usankcjonowanie</a:t>
              </a:r>
              <a:r>
                <a:rPr lang="pl-PL" sz="1000" dirty="0">
                  <a:latin typeface="+mn-lt"/>
                </a:rPr>
                <a:t> </a:t>
              </a:r>
              <a:r>
                <a:rPr lang="pl-PL" sz="1000" dirty="0">
                  <a:solidFill>
                    <a:srgbClr val="FF0000"/>
                  </a:solidFill>
                  <a:latin typeface="+mn-lt"/>
                </a:rPr>
                <a:t>Promowanie</a:t>
              </a:r>
              <a:r>
                <a:rPr lang="pl-PL" sz="1000" dirty="0">
                  <a:latin typeface="+mn-lt"/>
                </a:rPr>
                <a:t> w społeczeństwie wartości jakie wynikają z obcowania ludzi z końmi. </a:t>
              </a:r>
              <a:endParaRPr lang="pl-PL" sz="1000" dirty="0">
                <a:solidFill>
                  <a:srgbClr val="FFFFFF"/>
                </a:solidFill>
                <a:latin typeface="+mn-lt"/>
              </a:endParaRPr>
            </a:p>
            <a:p>
              <a:pPr marL="228600" indent="-228600">
                <a:buSzPct val="100000"/>
                <a:buAutoNum type="arabicPeriod"/>
                <a:defRPr sz="1000">
                  <a:latin typeface="Calibri"/>
                  <a:ea typeface="Calibri"/>
                  <a:cs typeface="Calibri"/>
                  <a:sym typeface="Calibri"/>
                </a:defRPr>
              </a:pPr>
              <a:r>
                <a:rPr lang="pl-PL" sz="1000" dirty="0">
                  <a:latin typeface="+mn-lt"/>
                </a:rPr>
                <a:t>Tworzenie warunków dla popularyzowania idei kontaktu ze sportem w oparciu o zdobywanie sprawnościowych odznak jeździeckich i amatorskiej rywalizacji poprzez udział w towarzyskich zawodach jeździeckich.</a:t>
              </a:r>
              <a:endParaRPr lang="pl-PL" sz="1000" dirty="0">
                <a:solidFill>
                  <a:srgbClr val="FFFFFF"/>
                </a:solidFill>
                <a:latin typeface="+mn-lt"/>
              </a:endParaRPr>
            </a:p>
          </p:txBody>
        </p:sp>
      </p:grpSp>
      <p:grpSp>
        <p:nvGrpSpPr>
          <p:cNvPr id="339" name="Group 339"/>
          <p:cNvGrpSpPr/>
          <p:nvPr/>
        </p:nvGrpSpPr>
        <p:grpSpPr>
          <a:xfrm>
            <a:off x="4286209" y="1518585"/>
            <a:ext cx="3788846" cy="5114255"/>
            <a:chOff x="-1" y="0"/>
            <a:chExt cx="3672410" cy="4734711"/>
          </a:xfrm>
        </p:grpSpPr>
        <p:sp>
          <p:nvSpPr>
            <p:cNvPr id="337" name="Shape 337"/>
            <p:cNvSpPr/>
            <p:nvPr/>
          </p:nvSpPr>
          <p:spPr>
            <a:xfrm>
              <a:off x="-1" y="0"/>
              <a:ext cx="3672410" cy="4622502"/>
            </a:xfrm>
            <a:prstGeom prst="rect">
              <a:avLst/>
            </a:prstGeom>
            <a:noFill/>
            <a:ln w="19050" cap="flat">
              <a:solidFill>
                <a:srgbClr val="CACED0"/>
              </a:solidFill>
              <a:prstDash val="solid"/>
              <a:round/>
            </a:ln>
            <a:effectLst/>
          </p:spPr>
          <p:txBody>
            <a:bodyPr wrap="square" lIns="45719" tIns="45719" rIns="45719" bIns="45719" numCol="1" anchor="t">
              <a:noAutofit/>
            </a:bodyPr>
            <a:lstStyle/>
            <a:p>
              <a:pPr>
                <a:defRPr>
                  <a:solidFill>
                    <a:srgbClr val="FFFFFF"/>
                  </a:solidFill>
                  <a:latin typeface="Calibri"/>
                  <a:ea typeface="Calibri"/>
                  <a:cs typeface="Calibri"/>
                  <a:sym typeface="Calibri"/>
                </a:defRPr>
              </a:pPr>
              <a:endParaRPr lang="pl-PL" sz="1600">
                <a:latin typeface="+mn-lt"/>
              </a:endParaRPr>
            </a:p>
          </p:txBody>
        </p:sp>
        <p:sp>
          <p:nvSpPr>
            <p:cNvPr id="338" name="Shape 338"/>
            <p:cNvSpPr/>
            <p:nvPr/>
          </p:nvSpPr>
          <p:spPr>
            <a:xfrm>
              <a:off x="-1" y="0"/>
              <a:ext cx="3672410" cy="473471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defTabSz="914400">
                <a:defRPr sz="1400" b="1">
                  <a:latin typeface="Calibri"/>
                  <a:ea typeface="Calibri"/>
                  <a:cs typeface="Calibri"/>
                  <a:sym typeface="Calibri"/>
                </a:defRPr>
              </a:pPr>
              <a:r>
                <a:rPr lang="pl-PL" sz="1200" dirty="0">
                  <a:latin typeface="+mn-lt"/>
                </a:rPr>
                <a:t>Długofalową</a:t>
              </a:r>
              <a:r>
                <a:rPr lang="pl-PL" sz="1200" b="0" dirty="0">
                  <a:latin typeface="+mn-lt"/>
                </a:rPr>
                <a:t> </a:t>
              </a:r>
              <a:r>
                <a:rPr lang="pl-PL" sz="1200" dirty="0">
                  <a:latin typeface="+mn-lt"/>
                </a:rPr>
                <a:t>wizją</a:t>
              </a:r>
              <a:r>
                <a:rPr lang="pl-PL" sz="1200" b="0" dirty="0">
                  <a:latin typeface="+mn-lt"/>
                </a:rPr>
                <a:t> Polskiego Związku Jeździeckiego jest: w wymiarze sportowym – zapewnienie polskim zawodnikom </a:t>
              </a:r>
              <a:r>
                <a:rPr lang="pl-PL" sz="1200" b="0" strike="sngStrike" dirty="0">
                  <a:solidFill>
                    <a:srgbClr val="FF0000"/>
                  </a:solidFill>
                  <a:latin typeface="+mn-lt"/>
                </a:rPr>
                <a:t>godnego </a:t>
              </a:r>
              <a:r>
                <a:rPr lang="pl-PL" sz="1200" b="0" dirty="0">
                  <a:latin typeface="+mn-lt"/>
                </a:rPr>
                <a:t> </a:t>
              </a:r>
              <a:r>
                <a:rPr lang="pl-PL" sz="1200" b="0" dirty="0">
                  <a:solidFill>
                    <a:srgbClr val="FF0000"/>
                  </a:solidFill>
                  <a:latin typeface="+mn-lt"/>
                </a:rPr>
                <a:t>wysokiego </a:t>
              </a:r>
              <a:r>
                <a:rPr lang="pl-PL" sz="1200" b="0" dirty="0">
                  <a:latin typeface="+mn-lt"/>
                </a:rPr>
                <a:t>miejsca w międzynarodowym sporcie jeździeckim, w wymiarze społecznym – spopularyzowanie jeździectwa w społeczeństwie, jako jednego z najchętniej uprawianych sportów amatorskich, a w efekcie awans jeździectwa jako </a:t>
              </a:r>
              <a:r>
                <a:rPr lang="pl-PL" sz="1200" b="0" dirty="0">
                  <a:solidFill>
                    <a:srgbClr val="FF0000"/>
                  </a:solidFill>
                  <a:latin typeface="+mn-lt"/>
                </a:rPr>
                <a:t>popularnego </a:t>
              </a:r>
              <a:r>
                <a:rPr lang="pl-PL" sz="1200" b="0" dirty="0">
                  <a:latin typeface="+mn-lt"/>
                </a:rPr>
                <a:t>sportu narodowego Polaków.</a:t>
              </a:r>
              <a:endParaRPr lang="pl-PL" sz="1200" dirty="0">
                <a:solidFill>
                  <a:srgbClr val="FFFFFF"/>
                </a:solidFill>
                <a:latin typeface="+mn-lt"/>
              </a:endParaRPr>
            </a:p>
            <a:p>
              <a:pPr marL="228600" indent="-228600">
                <a:buSzPct val="100000"/>
                <a:buAutoNum type="arabicPeriod"/>
                <a:defRPr sz="1000">
                  <a:latin typeface="Calibri"/>
                  <a:ea typeface="Calibri"/>
                  <a:cs typeface="Calibri"/>
                  <a:sym typeface="Calibri"/>
                </a:defRPr>
              </a:pPr>
              <a:r>
                <a:rPr lang="pl-PL" sz="1000" dirty="0">
                  <a:latin typeface="+mn-lt"/>
                </a:rPr>
                <a:t>Reprezentacja </a:t>
              </a:r>
              <a:r>
                <a:rPr lang="pl-PL" sz="1000" strike="sngStrike" dirty="0">
                  <a:solidFill>
                    <a:srgbClr val="FF0000"/>
                  </a:solidFill>
                  <a:latin typeface="+mn-lt"/>
                </a:rPr>
                <a:t>wszystkich branż jeździeckich </a:t>
              </a:r>
              <a:r>
                <a:rPr lang="pl-PL" sz="1000" dirty="0">
                  <a:solidFill>
                    <a:srgbClr val="FF0000"/>
                  </a:solidFill>
                  <a:latin typeface="+mn-lt"/>
                </a:rPr>
                <a:t>całego środowiska jeździeckiego, </a:t>
              </a:r>
              <a:r>
                <a:rPr lang="pl-PL" sz="1000" strike="sngStrike" dirty="0">
                  <a:solidFill>
                    <a:srgbClr val="FF0000"/>
                  </a:solidFill>
                  <a:latin typeface="+mn-lt"/>
                </a:rPr>
                <a:t>oraz </a:t>
              </a:r>
              <a:r>
                <a:rPr lang="pl-PL" sz="1000" dirty="0">
                  <a:solidFill>
                    <a:srgbClr val="FF0000"/>
                  </a:solidFill>
                  <a:latin typeface="+mn-lt"/>
                </a:rPr>
                <a:t> </a:t>
              </a:r>
              <a:r>
                <a:rPr lang="pl-PL" sz="1000" dirty="0">
                  <a:latin typeface="+mn-lt"/>
                </a:rPr>
                <a:t>poszerzenie współpracy na szczeblach </a:t>
              </a:r>
              <a:r>
                <a:rPr lang="pl-PL" sz="1000" strike="sngStrike" dirty="0">
                  <a:solidFill>
                    <a:srgbClr val="FF0000"/>
                  </a:solidFill>
                  <a:latin typeface="+mn-lt"/>
                </a:rPr>
                <a:t>państwowych, </a:t>
              </a:r>
              <a:r>
                <a:rPr lang="pl-PL" sz="1000" dirty="0">
                  <a:solidFill>
                    <a:srgbClr val="FF0000"/>
                  </a:solidFill>
                  <a:latin typeface="+mn-lt"/>
                </a:rPr>
                <a:t>międzynarodowych, </a:t>
              </a:r>
              <a:r>
                <a:rPr lang="pl-PL" sz="1000" dirty="0">
                  <a:latin typeface="+mn-lt"/>
                </a:rPr>
                <a:t>ministerialnych, </a:t>
              </a:r>
              <a:r>
                <a:rPr lang="pl-PL" sz="1000" dirty="0">
                  <a:solidFill>
                    <a:srgbClr val="FF0000"/>
                  </a:solidFill>
                  <a:latin typeface="+mn-lt"/>
                </a:rPr>
                <a:t>samorządowych</a:t>
              </a:r>
              <a:r>
                <a:rPr lang="pl-PL" sz="1000" dirty="0">
                  <a:latin typeface="+mn-lt"/>
                </a:rPr>
                <a:t> </a:t>
              </a:r>
              <a:r>
                <a:rPr lang="pl-PL" sz="1000" dirty="0">
                  <a:solidFill>
                    <a:schemeClr val="tx1"/>
                  </a:solidFill>
                  <a:latin typeface="+mn-lt"/>
                </a:rPr>
                <a:t>oraz z </a:t>
              </a:r>
              <a:r>
                <a:rPr lang="pl-PL" sz="1000" strike="sngStrike" dirty="0">
                  <a:solidFill>
                    <a:srgbClr val="FF0000"/>
                  </a:solidFill>
                  <a:latin typeface="+mn-lt"/>
                </a:rPr>
                <a:t>innymi </a:t>
              </a:r>
              <a:r>
                <a:rPr lang="pl-PL" sz="1000" dirty="0">
                  <a:latin typeface="+mn-lt"/>
                </a:rPr>
                <a:t>organizacjami pozarządowymi</a:t>
              </a:r>
            </a:p>
            <a:p>
              <a:pPr marL="228600" indent="-228600">
                <a:buSzPct val="100000"/>
                <a:buFontTx/>
                <a:buAutoNum type="arabicPeriod"/>
                <a:defRPr sz="1000">
                  <a:latin typeface="Calibri"/>
                  <a:ea typeface="Calibri"/>
                  <a:cs typeface="Calibri"/>
                  <a:sym typeface="Calibri"/>
                </a:defRPr>
              </a:pPr>
              <a:r>
                <a:rPr lang="pl-PL" sz="1000" strike="sngStrike" dirty="0">
                  <a:solidFill>
                    <a:srgbClr val="FF0000"/>
                  </a:solidFill>
                  <a:latin typeface="+mn-lt"/>
                </a:rPr>
                <a:t>Przemysł</a:t>
              </a:r>
              <a:r>
                <a:rPr lang="pl-PL" sz="1000" strike="sngStrike" dirty="0">
                  <a:latin typeface="+mn-lt"/>
                </a:rPr>
                <a:t> </a:t>
              </a:r>
              <a:r>
                <a:rPr lang="pl-PL" sz="1000" dirty="0">
                  <a:solidFill>
                    <a:srgbClr val="FF0000"/>
                  </a:solidFill>
                  <a:latin typeface="+mn-lt"/>
                </a:rPr>
                <a:t>Branża </a:t>
              </a:r>
              <a:r>
                <a:rPr lang="pl-PL" sz="1000" dirty="0">
                  <a:latin typeface="+mn-lt"/>
                </a:rPr>
                <a:t>jeździecka istotnym elementem rynku pracy – wzmacnianie </a:t>
              </a:r>
              <a:r>
                <a:rPr lang="pl-PL" sz="1000" dirty="0">
                  <a:solidFill>
                    <a:srgbClr val="FF0000"/>
                  </a:solidFill>
                  <a:latin typeface="+mn-lt"/>
                </a:rPr>
                <a:t>pozycji oraz stymulowanie rozwoju  </a:t>
              </a:r>
              <a:r>
                <a:rPr lang="pl-PL" sz="1000" strike="sngStrike" dirty="0">
                  <a:solidFill>
                    <a:srgbClr val="FF0000"/>
                  </a:solidFill>
                  <a:latin typeface="+mn-lt"/>
                </a:rPr>
                <a:t>trendu wzrostu „przemysłu końskiego”</a:t>
              </a:r>
              <a:r>
                <a:rPr lang="pl-PL" sz="1000" dirty="0">
                  <a:latin typeface="+mn-lt"/>
                </a:rPr>
                <a:t> </a:t>
              </a:r>
              <a:r>
                <a:rPr lang="pl-PL" sz="1000" dirty="0">
                  <a:solidFill>
                    <a:srgbClr val="FF0000"/>
                  </a:solidFill>
                  <a:latin typeface="+mn-lt"/>
                </a:rPr>
                <a:t>całej branży.</a:t>
              </a:r>
            </a:p>
            <a:p>
              <a:pPr marL="228600" indent="-228600">
                <a:buSzPct val="100000"/>
                <a:buFontTx/>
                <a:buAutoNum type="arabicPeriod"/>
                <a:defRPr sz="1000">
                  <a:latin typeface="Calibri"/>
                  <a:ea typeface="Calibri"/>
                  <a:cs typeface="Calibri"/>
                  <a:sym typeface="Calibri"/>
                </a:defRPr>
              </a:pPr>
              <a:r>
                <a:rPr lang="pl-PL" sz="1000" dirty="0">
                  <a:solidFill>
                    <a:srgbClr val="FF0000"/>
                  </a:solidFill>
                  <a:latin typeface="+mn-lt"/>
                </a:rPr>
                <a:t>Zwiększenie </a:t>
              </a:r>
              <a:r>
                <a:rPr lang="pl-PL" sz="1000" dirty="0">
                  <a:latin typeface="+mn-lt"/>
                </a:rPr>
                <a:t>dostępności jazdy konnej dla wszystkich </a:t>
              </a:r>
              <a:r>
                <a:rPr lang="pl-PL" sz="1000" dirty="0">
                  <a:solidFill>
                    <a:srgbClr val="FF0000"/>
                  </a:solidFill>
                  <a:latin typeface="+mn-lt"/>
                </a:rPr>
                <a:t>poprzez </a:t>
              </a:r>
              <a:r>
                <a:rPr lang="pl-PL" sz="1000" strike="sngStrike" dirty="0">
                  <a:solidFill>
                    <a:srgbClr val="FF0000"/>
                  </a:solidFill>
                  <a:latin typeface="+mn-lt"/>
                </a:rPr>
                <a:t>szeroka dostępność jeździectwa i </a:t>
              </a:r>
              <a:r>
                <a:rPr lang="pl-PL" sz="1000" dirty="0">
                  <a:solidFill>
                    <a:srgbClr val="FF0000"/>
                  </a:solidFill>
                  <a:latin typeface="+mn-lt"/>
                </a:rPr>
                <a:t>ścisłą współpracę z PZHK i hodowcami koni</a:t>
              </a:r>
              <a:r>
                <a:rPr lang="pl-PL" sz="1000" dirty="0">
                  <a:latin typeface="+mn-lt"/>
                </a:rPr>
                <a:t>.</a:t>
              </a:r>
              <a:endParaRPr lang="pl-PL" sz="1000" dirty="0">
                <a:solidFill>
                  <a:srgbClr val="FFFFFF"/>
                </a:solidFill>
                <a:latin typeface="+mn-lt"/>
              </a:endParaRPr>
            </a:p>
            <a:p>
              <a:pPr marL="228600" indent="-228600">
                <a:buSzPct val="100000"/>
                <a:buAutoNum type="arabicPeriod"/>
                <a:defRPr sz="1000">
                  <a:latin typeface="Calibri"/>
                  <a:ea typeface="Calibri"/>
                  <a:cs typeface="Calibri"/>
                  <a:sym typeface="Calibri"/>
                </a:defRPr>
              </a:pPr>
              <a:r>
                <a:rPr lang="pl-PL" sz="1000" dirty="0">
                  <a:latin typeface="+mn-lt"/>
                </a:rPr>
                <a:t>Jazda konna sposobem na aktywność fizyczną Polaków na każdym etapie życia – prozdrowotna rola jeździectwa.</a:t>
              </a:r>
              <a:endParaRPr lang="pl-PL" sz="1000" dirty="0">
                <a:solidFill>
                  <a:srgbClr val="FFFFFF"/>
                </a:solidFill>
                <a:latin typeface="+mn-lt"/>
              </a:endParaRPr>
            </a:p>
            <a:p>
              <a:pPr marL="228600" indent="-228600">
                <a:buSzPct val="100000"/>
                <a:buAutoNum type="arabicPeriod"/>
                <a:defRPr sz="1000">
                  <a:latin typeface="Calibri"/>
                  <a:ea typeface="Calibri"/>
                  <a:cs typeface="Calibri"/>
                  <a:sym typeface="Calibri"/>
                </a:defRPr>
              </a:pPr>
              <a:r>
                <a:rPr lang="pl-PL" sz="1000" dirty="0">
                  <a:latin typeface="+mn-lt"/>
                </a:rPr>
                <a:t>Polska tradycja hippiczna elementem tożsamości i kultury narodowej – edukacja i propagowanie tradycji polskiego jeździectwa.</a:t>
              </a:r>
              <a:endParaRPr lang="pl-PL" sz="1000" dirty="0">
                <a:solidFill>
                  <a:srgbClr val="FFFFFF"/>
                </a:solidFill>
                <a:latin typeface="+mn-lt"/>
              </a:endParaRPr>
            </a:p>
            <a:p>
              <a:pPr marL="228600" indent="-228600">
                <a:buSzPct val="100000"/>
                <a:buAutoNum type="arabicPeriod"/>
                <a:defRPr sz="1000">
                  <a:latin typeface="Calibri"/>
                  <a:ea typeface="Calibri"/>
                  <a:cs typeface="Calibri"/>
                  <a:sym typeface="Calibri"/>
                </a:defRPr>
              </a:pPr>
              <a:r>
                <a:rPr lang="pl-PL" sz="1000" dirty="0">
                  <a:latin typeface="+mn-lt"/>
                </a:rPr>
                <a:t>Styl życia Polaków związany z rodzinnym zaangażowaniem </a:t>
              </a:r>
              <a:r>
                <a:rPr lang="pl-PL" sz="1000" dirty="0">
                  <a:solidFill>
                    <a:srgbClr val="FF0000"/>
                  </a:solidFill>
                  <a:latin typeface="+mn-lt"/>
                </a:rPr>
                <a:t>w jazdę konną i</a:t>
              </a:r>
              <a:r>
                <a:rPr lang="pl-PL" sz="1000" dirty="0">
                  <a:latin typeface="+mn-lt"/>
                </a:rPr>
                <a:t> posiadanie koni – upowszechnienie jeździectwa wśród dzieci, młodzieży i ich rodzin.</a:t>
              </a:r>
              <a:endParaRPr lang="pl-PL" sz="1000" dirty="0">
                <a:solidFill>
                  <a:srgbClr val="FFFFFF"/>
                </a:solidFill>
                <a:latin typeface="+mn-lt"/>
              </a:endParaRPr>
            </a:p>
            <a:p>
              <a:pPr marL="228600" indent="-228600">
                <a:buSzPct val="100000"/>
                <a:buAutoNum type="arabicPeriod"/>
                <a:defRPr sz="1000">
                  <a:latin typeface="Calibri"/>
                  <a:ea typeface="Calibri"/>
                  <a:cs typeface="Calibri"/>
                  <a:sym typeface="Calibri"/>
                </a:defRPr>
              </a:pPr>
              <a:r>
                <a:rPr lang="pl-PL" sz="1000" dirty="0">
                  <a:latin typeface="+mn-lt"/>
                </a:rPr>
                <a:t>Sport narodowy oparty na zamiłowaniu Polaków do koni – wspieranie talentów sportowych. </a:t>
              </a:r>
            </a:p>
          </p:txBody>
        </p:sp>
      </p:grpSp>
      <p:sp>
        <p:nvSpPr>
          <p:cNvPr id="15" name="Prostokąt 14">
            <a:extLst>
              <a:ext uri="{FF2B5EF4-FFF2-40B4-BE49-F238E27FC236}">
                <a16:creationId xmlns:a16="http://schemas.microsoft.com/office/drawing/2014/main" id="{2196EAC1-3D7A-4D5F-9F99-764C1BFA662F}"/>
              </a:ext>
            </a:extLst>
          </p:cNvPr>
          <p:cNvSpPr/>
          <p:nvPr/>
        </p:nvSpPr>
        <p:spPr>
          <a:xfrm>
            <a:off x="9009140" y="129407"/>
            <a:ext cx="2998839" cy="923328"/>
          </a:xfrm>
          <a:prstGeom prst="rect">
            <a:avLst/>
          </a:prstGeom>
          <a:solidFill>
            <a:srgbClr val="FF0000"/>
          </a:solidFill>
          <a:ln w="10795" cap="flat">
            <a:solidFill>
              <a:srgbClr val="FF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pl-PL" sz="1800" b="1" i="0" u="none" strike="noStrike" cap="none" spc="0" normalizeH="0" baseline="0" dirty="0">
                <a:ln>
                  <a:noFill/>
                </a:ln>
                <a:solidFill>
                  <a:schemeClr val="bg1"/>
                </a:solidFill>
                <a:effectLst/>
                <a:uFillTx/>
                <a:latin typeface="Corbel"/>
                <a:ea typeface="Corbel"/>
                <a:cs typeface="Corbel"/>
                <a:sym typeface="Corbel"/>
              </a:rPr>
              <a:t>Propozycje zmian w zapisach do decyzji WZD zaznaczone na czerwono</a:t>
            </a:r>
          </a:p>
        </p:txBody>
      </p:sp>
      <p:pic>
        <p:nvPicPr>
          <p:cNvPr id="2" name="Obraz 1">
            <a:extLst>
              <a:ext uri="{FF2B5EF4-FFF2-40B4-BE49-F238E27FC236}">
                <a16:creationId xmlns:a16="http://schemas.microsoft.com/office/drawing/2014/main" id="{C96C5EDE-8DB4-452F-B724-FD0ADE3BBA7E}"/>
              </a:ext>
            </a:extLst>
          </p:cNvPr>
          <p:cNvPicPr>
            <a:picLocks noChangeAspect="1"/>
          </p:cNvPicPr>
          <p:nvPr/>
        </p:nvPicPr>
        <p:blipFill>
          <a:blip r:embed="rId2"/>
          <a:stretch>
            <a:fillRect/>
          </a:stretch>
        </p:blipFill>
        <p:spPr>
          <a:xfrm>
            <a:off x="10665572" y="2978867"/>
            <a:ext cx="1464882" cy="2445361"/>
          </a:xfrm>
          <a:prstGeom prst="rect">
            <a:avLst/>
          </a:prstGeom>
        </p:spPr>
      </p:pic>
      <p:sp>
        <p:nvSpPr>
          <p:cNvPr id="19" name="Prostokąt 18">
            <a:extLst>
              <a:ext uri="{FF2B5EF4-FFF2-40B4-BE49-F238E27FC236}">
                <a16:creationId xmlns:a16="http://schemas.microsoft.com/office/drawing/2014/main" id="{7AD35282-8CF5-40C6-98E7-CB1D5417FB88}"/>
              </a:ext>
            </a:extLst>
          </p:cNvPr>
          <p:cNvSpPr/>
          <p:nvPr/>
        </p:nvSpPr>
        <p:spPr>
          <a:xfrm>
            <a:off x="609600" y="6401504"/>
            <a:ext cx="6188364" cy="246219"/>
          </a:xfrm>
          <a:prstGeom prst="rect">
            <a:avLst/>
          </a:prstGeom>
          <a:solidFill>
            <a:srgbClr val="FFFFFF"/>
          </a:solidFill>
          <a:ln w="10795"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r>
              <a:rPr lang="pl-PL" sz="1000" dirty="0">
                <a:solidFill>
                  <a:srgbClr val="FF0000"/>
                </a:solidFill>
                <a:hlinkClick r:id="rId3"/>
              </a:rPr>
              <a:t>https://www.msit.gov.pl/pl/batony/67,Kodeks-Dobrego-Zarzadzania-Dla-Polskich-Zwiazkow-Sportowych.html</a:t>
            </a:r>
            <a:r>
              <a:rPr lang="pl-PL" sz="1000" dirty="0">
                <a:solidFill>
                  <a:srgbClr val="FF0000"/>
                </a:solidFill>
              </a:rPr>
              <a:t> </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Shape 345"/>
          <p:cNvSpPr>
            <a:spLocks noGrp="1"/>
          </p:cNvSpPr>
          <p:nvPr>
            <p:ph type="sldNum" sz="quarter" idx="2"/>
          </p:nvPr>
        </p:nvSpPr>
        <p:spPr>
          <a:xfrm>
            <a:off x="11419537" y="6415804"/>
            <a:ext cx="162863" cy="246221"/>
          </a:xfrm>
          <a:prstGeom prst="rect">
            <a:avLst/>
          </a:prstGeom>
          <a:extLst>
            <a:ext uri="{C572A759-6A51-4108-AA02-DFA0A04FC94B}">
              <ma14:wrappingTextBoxFlag xmlns:ma14="http://schemas.microsoft.com/office/mac/drawingml/2011/main" xmlns="" val="1"/>
            </a:ext>
          </a:extLst>
        </p:spPr>
        <p:txBody>
          <a:bodyPr/>
          <a:lstStyle>
            <a:lvl1pPr defTabSz="914400"/>
          </a:lstStyle>
          <a:p>
            <a:fld id="{86CB4B4D-7CA3-9044-876B-883B54F8677D}" type="slidenum">
              <a:rPr lang="pl-PL"/>
              <a:t>5</a:t>
            </a:fld>
            <a:endParaRPr lang="pl-PL"/>
          </a:p>
        </p:txBody>
      </p:sp>
      <p:sp>
        <p:nvSpPr>
          <p:cNvPr id="346" name="Shape 346"/>
          <p:cNvSpPr>
            <a:spLocks noGrp="1"/>
          </p:cNvSpPr>
          <p:nvPr>
            <p:ph type="title"/>
          </p:nvPr>
        </p:nvSpPr>
        <p:spPr>
          <a:xfrm>
            <a:off x="609600" y="274638"/>
            <a:ext cx="10972800" cy="778099"/>
          </a:xfrm>
          <a:prstGeom prst="rect">
            <a:avLst/>
          </a:prstGeom>
        </p:spPr>
        <p:txBody>
          <a:bodyPr>
            <a:normAutofit/>
          </a:bodyPr>
          <a:lstStyle/>
          <a:p>
            <a:r>
              <a:rPr lang="pl-PL" sz="2800" dirty="0"/>
              <a:t>PZJ i grupy interesariuszy</a:t>
            </a:r>
          </a:p>
        </p:txBody>
      </p:sp>
      <p:sp>
        <p:nvSpPr>
          <p:cNvPr id="347" name="Shape 347"/>
          <p:cNvSpPr>
            <a:spLocks noGrp="1"/>
          </p:cNvSpPr>
          <p:nvPr>
            <p:ph type="body" sz="quarter" idx="1"/>
          </p:nvPr>
        </p:nvSpPr>
        <p:spPr>
          <a:xfrm>
            <a:off x="572580" y="896534"/>
            <a:ext cx="10972801" cy="707887"/>
          </a:xfrm>
          <a:prstGeom prst="rect">
            <a:avLst/>
          </a:prstGeom>
        </p:spPr>
        <p:txBody>
          <a:bodyPr>
            <a:normAutofit fontScale="92500"/>
          </a:bodyPr>
          <a:lstStyle/>
          <a:p>
            <a:r>
              <a:rPr lang="pl-PL" sz="2100" dirty="0"/>
              <a:t>Zarząd PZJ jest </a:t>
            </a:r>
            <a:r>
              <a:rPr lang="pl-PL" dirty="0"/>
              <a:t>bezpośrednio odpowiedzialny za realizację Strategii Rozwoju Polskiego Jeździectwa 2021-2025 poprzez aktywną współpracę ze wszystkimi trzema grupami interesariuszy</a:t>
            </a:r>
          </a:p>
        </p:txBody>
      </p:sp>
      <p:grpSp>
        <p:nvGrpSpPr>
          <p:cNvPr id="350" name="Group 350"/>
          <p:cNvGrpSpPr/>
          <p:nvPr/>
        </p:nvGrpSpPr>
        <p:grpSpPr>
          <a:xfrm>
            <a:off x="5926717" y="2775267"/>
            <a:ext cx="1971957" cy="1962988"/>
            <a:chOff x="0" y="0"/>
            <a:chExt cx="1965794" cy="2331273"/>
          </a:xfrm>
        </p:grpSpPr>
        <p:sp>
          <p:nvSpPr>
            <p:cNvPr id="348" name="Shape 348"/>
            <p:cNvSpPr/>
            <p:nvPr/>
          </p:nvSpPr>
          <p:spPr>
            <a:xfrm>
              <a:off x="0" y="0"/>
              <a:ext cx="1965795" cy="2331274"/>
            </a:xfrm>
            <a:prstGeom prst="rect">
              <a:avLst/>
            </a:prstGeom>
            <a:solidFill>
              <a:srgbClr val="D9D9D9"/>
            </a:solidFill>
            <a:ln w="12700" cap="flat">
              <a:noFill/>
              <a:miter lim="400000"/>
            </a:ln>
            <a:effectLst/>
          </p:spPr>
          <p:txBody>
            <a:bodyPr wrap="square" lIns="45719" tIns="45719" rIns="45719" bIns="45719" numCol="1" anchor="ctr">
              <a:noAutofit/>
            </a:bodyPr>
            <a:lstStyle/>
            <a:p>
              <a:endParaRPr lang="pl-PL"/>
            </a:p>
          </p:txBody>
        </p:sp>
        <p:pic>
          <p:nvPicPr>
            <p:cNvPr id="349" name="image2.png"/>
            <p:cNvPicPr>
              <a:picLocks noChangeAspect="1"/>
            </p:cNvPicPr>
            <p:nvPr/>
          </p:nvPicPr>
          <p:blipFill>
            <a:blip r:embed="rId2"/>
            <a:stretch>
              <a:fillRect/>
            </a:stretch>
          </p:blipFill>
          <p:spPr>
            <a:xfrm>
              <a:off x="0" y="0"/>
              <a:ext cx="1965795" cy="2331274"/>
            </a:xfrm>
            <a:prstGeom prst="rect">
              <a:avLst/>
            </a:prstGeom>
            <a:ln w="19050" cap="flat">
              <a:solidFill>
                <a:srgbClr val="000000"/>
              </a:solidFill>
              <a:prstDash val="solid"/>
              <a:round/>
            </a:ln>
            <a:effectLst/>
          </p:spPr>
        </p:pic>
      </p:grpSp>
      <p:pic>
        <p:nvPicPr>
          <p:cNvPr id="351" name="image3.png" descr="Obraz zawierający tekst, ekran, ciemny&#10;&#10;Opis wygenerowany automatycznie"/>
          <p:cNvPicPr>
            <a:picLocks noChangeAspect="1"/>
          </p:cNvPicPr>
          <p:nvPr/>
        </p:nvPicPr>
        <p:blipFill>
          <a:blip r:embed="rId3"/>
          <a:stretch>
            <a:fillRect/>
          </a:stretch>
        </p:blipFill>
        <p:spPr>
          <a:xfrm>
            <a:off x="4141763" y="5216442"/>
            <a:ext cx="3738165" cy="1163234"/>
          </a:xfrm>
          <a:prstGeom prst="rect">
            <a:avLst/>
          </a:prstGeom>
          <a:ln w="19050">
            <a:solidFill>
              <a:srgbClr val="000000"/>
            </a:solidFill>
          </a:ln>
        </p:spPr>
      </p:pic>
      <p:pic>
        <p:nvPicPr>
          <p:cNvPr id="353" name="image5.jpg" descr="C:\Users\Michał\Desktop\W-MZJ 2017\logo_WMZJ_nowe_ver2015.jpg"/>
          <p:cNvPicPr>
            <a:picLocks noChangeAspect="1"/>
          </p:cNvPicPr>
          <p:nvPr/>
        </p:nvPicPr>
        <p:blipFill>
          <a:blip r:embed="rId4"/>
          <a:stretch>
            <a:fillRect/>
          </a:stretch>
        </p:blipFill>
        <p:spPr>
          <a:xfrm>
            <a:off x="486849" y="4420594"/>
            <a:ext cx="736258" cy="619126"/>
          </a:xfrm>
          <a:prstGeom prst="rect">
            <a:avLst/>
          </a:prstGeom>
          <a:ln w="12700">
            <a:miter lim="400000"/>
          </a:ln>
        </p:spPr>
      </p:pic>
      <p:pic>
        <p:nvPicPr>
          <p:cNvPr id="354" name="image6.png"/>
          <p:cNvPicPr>
            <a:picLocks noChangeAspect="1"/>
          </p:cNvPicPr>
          <p:nvPr/>
        </p:nvPicPr>
        <p:blipFill>
          <a:blip r:embed="rId5"/>
          <a:stretch>
            <a:fillRect/>
          </a:stretch>
        </p:blipFill>
        <p:spPr>
          <a:xfrm>
            <a:off x="3102436" y="4385404"/>
            <a:ext cx="596141" cy="652381"/>
          </a:xfrm>
          <a:prstGeom prst="rect">
            <a:avLst/>
          </a:prstGeom>
          <a:ln w="12700">
            <a:miter lim="400000"/>
          </a:ln>
        </p:spPr>
      </p:pic>
      <p:pic>
        <p:nvPicPr>
          <p:cNvPr id="355" name="image7.png"/>
          <p:cNvPicPr>
            <a:picLocks noChangeAspect="1"/>
          </p:cNvPicPr>
          <p:nvPr/>
        </p:nvPicPr>
        <p:blipFill>
          <a:blip r:embed="rId6"/>
          <a:stretch>
            <a:fillRect/>
          </a:stretch>
        </p:blipFill>
        <p:spPr>
          <a:xfrm>
            <a:off x="1567249" y="2932283"/>
            <a:ext cx="424136" cy="525121"/>
          </a:xfrm>
          <a:prstGeom prst="rect">
            <a:avLst/>
          </a:prstGeom>
          <a:ln w="12700">
            <a:miter lim="400000"/>
          </a:ln>
        </p:spPr>
      </p:pic>
      <p:pic>
        <p:nvPicPr>
          <p:cNvPr id="356" name="image8.jpg" descr="Znalezione obrazy dla zapytania śląski związek jeździecki logo"/>
          <p:cNvPicPr>
            <a:picLocks noChangeAspect="1"/>
          </p:cNvPicPr>
          <p:nvPr/>
        </p:nvPicPr>
        <p:blipFill>
          <a:blip r:embed="rId7"/>
          <a:stretch>
            <a:fillRect/>
          </a:stretch>
        </p:blipFill>
        <p:spPr>
          <a:xfrm>
            <a:off x="3246284" y="2195555"/>
            <a:ext cx="612124" cy="612124"/>
          </a:xfrm>
          <a:prstGeom prst="rect">
            <a:avLst/>
          </a:prstGeom>
          <a:ln w="12700">
            <a:miter lim="400000"/>
          </a:ln>
        </p:spPr>
      </p:pic>
      <p:pic>
        <p:nvPicPr>
          <p:cNvPr id="357" name="image9.jpg" descr="Znalezione obrazy dla zapytania pomorski związek jeździecki logo"/>
          <p:cNvPicPr>
            <a:picLocks noChangeAspect="1"/>
          </p:cNvPicPr>
          <p:nvPr/>
        </p:nvPicPr>
        <p:blipFill>
          <a:blip r:embed="rId8"/>
          <a:stretch>
            <a:fillRect/>
          </a:stretch>
        </p:blipFill>
        <p:spPr>
          <a:xfrm>
            <a:off x="1359330" y="4379705"/>
            <a:ext cx="716645" cy="716645"/>
          </a:xfrm>
          <a:prstGeom prst="rect">
            <a:avLst/>
          </a:prstGeom>
          <a:ln w="12700">
            <a:miter lim="400000"/>
          </a:ln>
        </p:spPr>
      </p:pic>
      <p:pic>
        <p:nvPicPr>
          <p:cNvPr id="358" name="image10.png" descr="Znalezione obrazy dla zapytania Świętokrzyski Związek Jeździecki logo"/>
          <p:cNvPicPr>
            <a:picLocks noChangeAspect="1"/>
          </p:cNvPicPr>
          <p:nvPr/>
        </p:nvPicPr>
        <p:blipFill>
          <a:blip r:embed="rId9"/>
          <a:stretch>
            <a:fillRect/>
          </a:stretch>
        </p:blipFill>
        <p:spPr>
          <a:xfrm>
            <a:off x="965748" y="2955226"/>
            <a:ext cx="525121" cy="525120"/>
          </a:xfrm>
          <a:prstGeom prst="rect">
            <a:avLst/>
          </a:prstGeom>
          <a:ln w="12700">
            <a:miter lim="400000"/>
          </a:ln>
        </p:spPr>
      </p:pic>
      <p:pic>
        <p:nvPicPr>
          <p:cNvPr id="359" name="image11.png" descr="Znalezione obrazy dla zapytania Świętokrzyski Związek Jeździecki logo"/>
          <p:cNvPicPr>
            <a:picLocks noChangeAspect="1"/>
          </p:cNvPicPr>
          <p:nvPr/>
        </p:nvPicPr>
        <p:blipFill>
          <a:blip r:embed="rId10"/>
          <a:stretch>
            <a:fillRect/>
          </a:stretch>
        </p:blipFill>
        <p:spPr>
          <a:xfrm>
            <a:off x="2084472" y="3659185"/>
            <a:ext cx="657226" cy="619126"/>
          </a:xfrm>
          <a:prstGeom prst="rect">
            <a:avLst/>
          </a:prstGeom>
          <a:ln w="12700">
            <a:miter lim="400000"/>
          </a:ln>
        </p:spPr>
      </p:pic>
      <p:pic>
        <p:nvPicPr>
          <p:cNvPr id="360" name="image12.jpg" descr="Znalezione obrazy dla zapytania Świętokrzyski Związek Jeździecki logo"/>
          <p:cNvPicPr>
            <a:picLocks noChangeAspect="1"/>
          </p:cNvPicPr>
          <p:nvPr/>
        </p:nvPicPr>
        <p:blipFill>
          <a:blip r:embed="rId11"/>
          <a:stretch>
            <a:fillRect/>
          </a:stretch>
        </p:blipFill>
        <p:spPr>
          <a:xfrm>
            <a:off x="2916833" y="3641943"/>
            <a:ext cx="923926" cy="619126"/>
          </a:xfrm>
          <a:prstGeom prst="rect">
            <a:avLst/>
          </a:prstGeom>
          <a:ln w="12700">
            <a:miter lim="400000"/>
          </a:ln>
        </p:spPr>
      </p:pic>
      <p:pic>
        <p:nvPicPr>
          <p:cNvPr id="361" name="image13.jpg"/>
          <p:cNvPicPr>
            <a:picLocks noChangeAspect="1"/>
          </p:cNvPicPr>
          <p:nvPr/>
        </p:nvPicPr>
        <p:blipFill>
          <a:blip r:embed="rId12"/>
          <a:stretch>
            <a:fillRect/>
          </a:stretch>
        </p:blipFill>
        <p:spPr>
          <a:xfrm>
            <a:off x="2506340" y="2172335"/>
            <a:ext cx="742063" cy="714706"/>
          </a:xfrm>
          <a:prstGeom prst="rect">
            <a:avLst/>
          </a:prstGeom>
          <a:ln w="12700">
            <a:miter lim="400000"/>
          </a:ln>
        </p:spPr>
      </p:pic>
      <p:pic>
        <p:nvPicPr>
          <p:cNvPr id="362" name="image14.jpg" descr="Podlaski Związek Jeździecki - kalendarz zawodów oraz najważniejsze ..."/>
          <p:cNvPicPr>
            <a:picLocks noChangeAspect="1"/>
          </p:cNvPicPr>
          <p:nvPr/>
        </p:nvPicPr>
        <p:blipFill>
          <a:blip r:embed="rId13"/>
          <a:stretch>
            <a:fillRect/>
          </a:stretch>
        </p:blipFill>
        <p:spPr>
          <a:xfrm>
            <a:off x="2926612" y="2977451"/>
            <a:ext cx="882608" cy="473994"/>
          </a:xfrm>
          <a:prstGeom prst="rect">
            <a:avLst/>
          </a:prstGeom>
          <a:ln w="12700">
            <a:miter lim="400000"/>
          </a:ln>
        </p:spPr>
      </p:pic>
      <p:pic>
        <p:nvPicPr>
          <p:cNvPr id="363" name="image15.jpg" descr="Okręgowy Związek Jeździecki w Łodzi;"/>
          <p:cNvPicPr>
            <a:picLocks noChangeAspect="1"/>
          </p:cNvPicPr>
          <p:nvPr/>
        </p:nvPicPr>
        <p:blipFill>
          <a:blip r:embed="rId14"/>
          <a:stretch>
            <a:fillRect/>
          </a:stretch>
        </p:blipFill>
        <p:spPr>
          <a:xfrm>
            <a:off x="1210489" y="3548455"/>
            <a:ext cx="823913" cy="823914"/>
          </a:xfrm>
          <a:prstGeom prst="rect">
            <a:avLst/>
          </a:prstGeom>
          <a:ln w="12700">
            <a:miter lim="400000"/>
          </a:ln>
        </p:spPr>
      </p:pic>
      <p:pic>
        <p:nvPicPr>
          <p:cNvPr id="364" name="image16.jpg" descr="Lubelski Związek Jeździecki - Home | Facebook"/>
          <p:cNvPicPr>
            <a:picLocks noChangeAspect="1"/>
          </p:cNvPicPr>
          <p:nvPr/>
        </p:nvPicPr>
        <p:blipFill>
          <a:blip r:embed="rId15"/>
          <a:stretch>
            <a:fillRect/>
          </a:stretch>
        </p:blipFill>
        <p:spPr>
          <a:xfrm>
            <a:off x="2148177" y="2913821"/>
            <a:ext cx="608583" cy="589898"/>
          </a:xfrm>
          <a:prstGeom prst="rect">
            <a:avLst/>
          </a:prstGeom>
          <a:ln w="12700">
            <a:miter lim="400000"/>
          </a:ln>
        </p:spPr>
      </p:pic>
      <p:pic>
        <p:nvPicPr>
          <p:cNvPr id="365" name="image17.jpg" descr="Mistrzostwa Województwa Kujawsko-Pomorskiego"/>
          <p:cNvPicPr>
            <a:picLocks noChangeAspect="1"/>
          </p:cNvPicPr>
          <p:nvPr/>
        </p:nvPicPr>
        <p:blipFill>
          <a:blip r:embed="rId16"/>
          <a:stretch>
            <a:fillRect/>
          </a:stretch>
        </p:blipFill>
        <p:spPr>
          <a:xfrm>
            <a:off x="335857" y="2766366"/>
            <a:ext cx="583560" cy="782090"/>
          </a:xfrm>
          <a:prstGeom prst="rect">
            <a:avLst/>
          </a:prstGeom>
          <a:ln w="12700">
            <a:miter lim="400000"/>
          </a:ln>
        </p:spPr>
      </p:pic>
      <p:pic>
        <p:nvPicPr>
          <p:cNvPr id="366" name="image18.jpg"/>
          <p:cNvPicPr>
            <a:picLocks noChangeAspect="1"/>
          </p:cNvPicPr>
          <p:nvPr/>
        </p:nvPicPr>
        <p:blipFill>
          <a:blip r:embed="rId17"/>
          <a:stretch>
            <a:fillRect/>
          </a:stretch>
        </p:blipFill>
        <p:spPr>
          <a:xfrm>
            <a:off x="1044321" y="2293801"/>
            <a:ext cx="1390651" cy="457201"/>
          </a:xfrm>
          <a:prstGeom prst="rect">
            <a:avLst/>
          </a:prstGeom>
          <a:ln w="12700">
            <a:miter lim="400000"/>
          </a:ln>
        </p:spPr>
      </p:pic>
      <p:pic>
        <p:nvPicPr>
          <p:cNvPr id="367" name="image19.png" descr="zzj_logo – Dressage.pl"/>
          <p:cNvPicPr>
            <a:picLocks noChangeAspect="1"/>
          </p:cNvPicPr>
          <p:nvPr/>
        </p:nvPicPr>
        <p:blipFill>
          <a:blip r:embed="rId18"/>
          <a:stretch>
            <a:fillRect/>
          </a:stretch>
        </p:blipFill>
        <p:spPr>
          <a:xfrm>
            <a:off x="2202084" y="4379705"/>
            <a:ext cx="687635" cy="666524"/>
          </a:xfrm>
          <a:prstGeom prst="rect">
            <a:avLst/>
          </a:prstGeom>
          <a:ln w="12700">
            <a:miter lim="400000"/>
          </a:ln>
        </p:spPr>
      </p:pic>
      <p:pic>
        <p:nvPicPr>
          <p:cNvPr id="368" name="image20.png"/>
          <p:cNvPicPr>
            <a:picLocks noChangeAspect="1"/>
          </p:cNvPicPr>
          <p:nvPr/>
        </p:nvPicPr>
        <p:blipFill>
          <a:blip r:embed="rId19"/>
          <a:stretch>
            <a:fillRect/>
          </a:stretch>
        </p:blipFill>
        <p:spPr>
          <a:xfrm>
            <a:off x="349809" y="3595604"/>
            <a:ext cx="695439" cy="706951"/>
          </a:xfrm>
          <a:prstGeom prst="rect">
            <a:avLst/>
          </a:prstGeom>
          <a:ln w="12700">
            <a:miter lim="400000"/>
          </a:ln>
        </p:spPr>
      </p:pic>
      <p:sp>
        <p:nvSpPr>
          <p:cNvPr id="369" name="Shape 369"/>
          <p:cNvSpPr/>
          <p:nvPr/>
        </p:nvSpPr>
        <p:spPr>
          <a:xfrm>
            <a:off x="208189" y="2113874"/>
            <a:ext cx="3756671" cy="3030499"/>
          </a:xfrm>
          <a:prstGeom prst="rect">
            <a:avLst/>
          </a:prstGeom>
          <a:ln w="19050">
            <a:solidFill>
              <a:srgbClr val="000000"/>
            </a:solidFill>
          </a:ln>
        </p:spPr>
        <p:txBody>
          <a:bodyPr lIns="45719" rIns="45719" anchor="ctr"/>
          <a:lstStyle/>
          <a:p>
            <a:pPr algn="ctr">
              <a:defRPr>
                <a:solidFill>
                  <a:srgbClr val="FFFFFF"/>
                </a:solidFill>
                <a:latin typeface="Calibri"/>
                <a:ea typeface="Calibri"/>
                <a:cs typeface="Calibri"/>
                <a:sym typeface="Calibri"/>
              </a:defRPr>
            </a:pPr>
            <a:endParaRPr lang="pl-PL"/>
          </a:p>
        </p:txBody>
      </p:sp>
      <p:grpSp>
        <p:nvGrpSpPr>
          <p:cNvPr id="372" name="Group 372"/>
          <p:cNvGrpSpPr/>
          <p:nvPr/>
        </p:nvGrpSpPr>
        <p:grpSpPr>
          <a:xfrm>
            <a:off x="113765" y="1999992"/>
            <a:ext cx="823914" cy="584773"/>
            <a:chOff x="0" y="-11716"/>
            <a:chExt cx="823913" cy="584772"/>
          </a:xfrm>
        </p:grpSpPr>
        <p:sp>
          <p:nvSpPr>
            <p:cNvPr id="370" name="Shape 370"/>
            <p:cNvSpPr/>
            <p:nvPr/>
          </p:nvSpPr>
          <p:spPr>
            <a:xfrm>
              <a:off x="0" y="16301"/>
              <a:ext cx="823913" cy="528738"/>
            </a:xfrm>
            <a:prstGeom prst="rect">
              <a:avLst/>
            </a:prstGeom>
            <a:solidFill>
              <a:srgbClr val="FFFFFF"/>
            </a:solidFill>
            <a:ln w="25400" cap="flat">
              <a:solidFill>
                <a:srgbClr val="000000"/>
              </a:solidFill>
              <a:prstDash val="solid"/>
              <a:round/>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lang="pl-PL"/>
            </a:p>
          </p:txBody>
        </p:sp>
        <p:sp>
          <p:nvSpPr>
            <p:cNvPr id="371" name="Shape 371"/>
            <p:cNvSpPr/>
            <p:nvPr/>
          </p:nvSpPr>
          <p:spPr>
            <a:xfrm>
              <a:off x="0" y="-11716"/>
              <a:ext cx="823913" cy="5847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sz="3200">
                  <a:latin typeface="Calibri"/>
                  <a:ea typeface="Calibri"/>
                  <a:cs typeface="Calibri"/>
                  <a:sym typeface="Calibri"/>
                </a:defRPr>
              </a:lvl1pPr>
            </a:lstStyle>
            <a:p>
              <a:r>
                <a:rPr lang="pl-PL" dirty="0"/>
                <a:t>WZJ</a:t>
              </a:r>
            </a:p>
          </p:txBody>
        </p:sp>
      </p:grpSp>
      <p:grpSp>
        <p:nvGrpSpPr>
          <p:cNvPr id="375" name="Group 375"/>
          <p:cNvGrpSpPr/>
          <p:nvPr/>
        </p:nvGrpSpPr>
        <p:grpSpPr>
          <a:xfrm>
            <a:off x="208189" y="5196013"/>
            <a:ext cx="3756672" cy="584773"/>
            <a:chOff x="0" y="-11716"/>
            <a:chExt cx="3756670" cy="584772"/>
          </a:xfrm>
        </p:grpSpPr>
        <p:sp>
          <p:nvSpPr>
            <p:cNvPr id="373" name="Shape 373"/>
            <p:cNvSpPr/>
            <p:nvPr/>
          </p:nvSpPr>
          <p:spPr>
            <a:xfrm>
              <a:off x="0" y="18255"/>
              <a:ext cx="3756670" cy="524830"/>
            </a:xfrm>
            <a:prstGeom prst="rect">
              <a:avLst/>
            </a:prstGeom>
            <a:noFill/>
            <a:ln w="19050" cap="flat">
              <a:solidFill>
                <a:srgbClr val="000000"/>
              </a:solidFill>
              <a:prstDash val="solid"/>
              <a:round/>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lang="pl-PL"/>
            </a:p>
          </p:txBody>
        </p:sp>
        <p:sp>
          <p:nvSpPr>
            <p:cNvPr id="374" name="Shape 374"/>
            <p:cNvSpPr/>
            <p:nvPr/>
          </p:nvSpPr>
          <p:spPr>
            <a:xfrm>
              <a:off x="0" y="-11716"/>
              <a:ext cx="3756670" cy="5847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sz="3200">
                  <a:latin typeface="Calibri"/>
                  <a:ea typeface="Calibri"/>
                  <a:cs typeface="Calibri"/>
                  <a:sym typeface="Calibri"/>
                </a:defRPr>
              </a:lvl1pPr>
            </a:lstStyle>
            <a:p>
              <a:r>
                <a:rPr lang="pl-PL"/>
                <a:t>     Kluby Sportowe</a:t>
              </a:r>
            </a:p>
          </p:txBody>
        </p:sp>
      </p:grpSp>
      <p:grpSp>
        <p:nvGrpSpPr>
          <p:cNvPr id="378" name="Group 378"/>
          <p:cNvGrpSpPr/>
          <p:nvPr/>
        </p:nvGrpSpPr>
        <p:grpSpPr>
          <a:xfrm>
            <a:off x="8045271" y="2135602"/>
            <a:ext cx="3756671" cy="885572"/>
            <a:chOff x="0" y="0"/>
            <a:chExt cx="3756670" cy="885570"/>
          </a:xfrm>
        </p:grpSpPr>
        <p:sp>
          <p:nvSpPr>
            <p:cNvPr id="376" name="Shape 376"/>
            <p:cNvSpPr/>
            <p:nvPr/>
          </p:nvSpPr>
          <p:spPr>
            <a:xfrm>
              <a:off x="0" y="0"/>
              <a:ext cx="3756670" cy="885570"/>
            </a:xfrm>
            <a:prstGeom prst="rect">
              <a:avLst/>
            </a:prstGeom>
            <a:noFill/>
            <a:ln w="19050" cap="flat">
              <a:solidFill>
                <a:srgbClr val="000000"/>
              </a:solidFill>
              <a:prstDash val="solid"/>
              <a:round/>
            </a:ln>
            <a:effectLst/>
          </p:spPr>
          <p:txBody>
            <a:bodyPr wrap="square" lIns="45719" tIns="45719" rIns="45719" bIns="45719" numCol="1" anchor="t">
              <a:noAutofit/>
            </a:bodyPr>
            <a:lstStyle/>
            <a:p>
              <a:pPr algn="ctr">
                <a:defRPr>
                  <a:solidFill>
                    <a:srgbClr val="FFFFFF"/>
                  </a:solidFill>
                  <a:latin typeface="Calibri"/>
                  <a:ea typeface="Calibri"/>
                  <a:cs typeface="Calibri"/>
                  <a:sym typeface="Calibri"/>
                </a:defRPr>
              </a:pPr>
              <a:endParaRPr lang="pl-PL"/>
            </a:p>
          </p:txBody>
        </p:sp>
        <p:sp>
          <p:nvSpPr>
            <p:cNvPr id="377" name="Shape 377"/>
            <p:cNvSpPr/>
            <p:nvPr/>
          </p:nvSpPr>
          <p:spPr>
            <a:xfrm>
              <a:off x="0" y="0"/>
              <a:ext cx="3756670" cy="5847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defRPr sz="3200">
                  <a:latin typeface="Calibri"/>
                  <a:ea typeface="Calibri"/>
                  <a:cs typeface="Calibri"/>
                  <a:sym typeface="Calibri"/>
                </a:defRPr>
              </a:lvl1pPr>
            </a:lstStyle>
            <a:p>
              <a:r>
                <a:rPr lang="pl-PL"/>
                <a:t>Sponsorzy i Partnerzy</a:t>
              </a:r>
            </a:p>
          </p:txBody>
        </p:sp>
      </p:grpSp>
      <p:pic>
        <p:nvPicPr>
          <p:cNvPr id="379" name="image21.png"/>
          <p:cNvPicPr>
            <a:picLocks noChangeAspect="1"/>
          </p:cNvPicPr>
          <p:nvPr/>
        </p:nvPicPr>
        <p:blipFill>
          <a:blip r:embed="rId20"/>
          <a:stretch>
            <a:fillRect/>
          </a:stretch>
        </p:blipFill>
        <p:spPr>
          <a:xfrm>
            <a:off x="5917917" y="2145932"/>
            <a:ext cx="1980758" cy="519433"/>
          </a:xfrm>
          <a:prstGeom prst="rect">
            <a:avLst/>
          </a:prstGeom>
          <a:ln w="19050">
            <a:solidFill>
              <a:srgbClr val="000000"/>
            </a:solidFill>
          </a:ln>
        </p:spPr>
      </p:pic>
      <p:pic>
        <p:nvPicPr>
          <p:cNvPr id="380" name="image22.jpg" descr="Polski Komitet Olimpijski | LinkedIn"/>
          <p:cNvPicPr>
            <a:picLocks noChangeAspect="1"/>
          </p:cNvPicPr>
          <p:nvPr/>
        </p:nvPicPr>
        <p:blipFill>
          <a:blip r:embed="rId21"/>
          <a:stretch>
            <a:fillRect/>
          </a:stretch>
        </p:blipFill>
        <p:spPr>
          <a:xfrm>
            <a:off x="4159456" y="2779249"/>
            <a:ext cx="1285741" cy="1285155"/>
          </a:xfrm>
          <a:prstGeom prst="rect">
            <a:avLst/>
          </a:prstGeom>
          <a:ln w="19050">
            <a:solidFill>
              <a:srgbClr val="000000"/>
            </a:solidFill>
          </a:ln>
        </p:spPr>
      </p:pic>
      <p:pic>
        <p:nvPicPr>
          <p:cNvPr id="381" name="image23.jpg" descr="Polski Komitet Paraolimpijski: pięć lat przemian - Magazyn Informacyjny  Osób Niepełnosprawnych „Nasze Sprawy”"/>
          <p:cNvPicPr>
            <a:picLocks noChangeAspect="1"/>
          </p:cNvPicPr>
          <p:nvPr/>
        </p:nvPicPr>
        <p:blipFill>
          <a:blip r:embed="rId22"/>
          <a:stretch>
            <a:fillRect/>
          </a:stretch>
        </p:blipFill>
        <p:spPr>
          <a:xfrm>
            <a:off x="4151784" y="4148201"/>
            <a:ext cx="1298540" cy="977665"/>
          </a:xfrm>
          <a:prstGeom prst="rect">
            <a:avLst/>
          </a:prstGeom>
          <a:ln w="19050">
            <a:solidFill>
              <a:srgbClr val="000000"/>
            </a:solidFill>
          </a:ln>
        </p:spPr>
      </p:pic>
      <p:pic>
        <p:nvPicPr>
          <p:cNvPr id="382" name="image24.png"/>
          <p:cNvPicPr>
            <a:picLocks noChangeAspect="1"/>
          </p:cNvPicPr>
          <p:nvPr/>
        </p:nvPicPr>
        <p:blipFill>
          <a:blip r:embed="rId23"/>
          <a:stretch>
            <a:fillRect/>
          </a:stretch>
        </p:blipFill>
        <p:spPr>
          <a:xfrm>
            <a:off x="8045271" y="4091642"/>
            <a:ext cx="1815937" cy="1052731"/>
          </a:xfrm>
          <a:prstGeom prst="rect">
            <a:avLst/>
          </a:prstGeom>
          <a:ln w="19050">
            <a:solidFill>
              <a:srgbClr val="000000"/>
            </a:solidFill>
          </a:ln>
        </p:spPr>
      </p:pic>
      <p:grpSp>
        <p:nvGrpSpPr>
          <p:cNvPr id="385" name="Group 385"/>
          <p:cNvGrpSpPr/>
          <p:nvPr/>
        </p:nvGrpSpPr>
        <p:grpSpPr>
          <a:xfrm>
            <a:off x="8045273" y="3039843"/>
            <a:ext cx="1815938" cy="1015661"/>
            <a:chOff x="0" y="-23959"/>
            <a:chExt cx="1815937" cy="1015659"/>
          </a:xfrm>
        </p:grpSpPr>
        <p:sp>
          <p:nvSpPr>
            <p:cNvPr id="383" name="Shape 383"/>
            <p:cNvSpPr/>
            <p:nvPr/>
          </p:nvSpPr>
          <p:spPr>
            <a:xfrm>
              <a:off x="0" y="28814"/>
              <a:ext cx="1815937" cy="910112"/>
            </a:xfrm>
            <a:prstGeom prst="rect">
              <a:avLst/>
            </a:prstGeom>
            <a:noFill/>
            <a:ln w="19050" cap="flat">
              <a:solidFill>
                <a:srgbClr val="000000"/>
              </a:solidFill>
              <a:prstDash val="solid"/>
              <a:round/>
            </a:ln>
            <a:effectLst/>
          </p:spPr>
          <p:txBody>
            <a:bodyPr wrap="square" lIns="45719" tIns="45719" rIns="45719" bIns="45719" numCol="1" anchor="ctr">
              <a:noAutofit/>
            </a:bodyPr>
            <a:lstStyle/>
            <a:p>
              <a:pPr algn="r">
                <a:defRPr>
                  <a:solidFill>
                    <a:srgbClr val="FFFFFF"/>
                  </a:solidFill>
                  <a:latin typeface="Calibri"/>
                  <a:ea typeface="Calibri"/>
                  <a:cs typeface="Calibri"/>
                  <a:sym typeface="Calibri"/>
                </a:defRPr>
              </a:pPr>
              <a:endParaRPr lang="pl-PL"/>
            </a:p>
          </p:txBody>
        </p:sp>
        <p:sp>
          <p:nvSpPr>
            <p:cNvPr id="384" name="Shape 384"/>
            <p:cNvSpPr/>
            <p:nvPr/>
          </p:nvSpPr>
          <p:spPr>
            <a:xfrm>
              <a:off x="0" y="-23959"/>
              <a:ext cx="1815937" cy="101565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r">
                <a:defRPr sz="2000" b="1">
                  <a:latin typeface="Calibri"/>
                  <a:ea typeface="Calibri"/>
                  <a:cs typeface="Calibri"/>
                  <a:sym typeface="Calibri"/>
                </a:defRPr>
              </a:lvl1pPr>
            </a:lstStyle>
            <a:p>
              <a:r>
                <a:rPr lang="pl-PL"/>
                <a:t>Organizatorzy Zawodów Jeździeckich</a:t>
              </a:r>
            </a:p>
          </p:txBody>
        </p:sp>
      </p:grpSp>
      <p:grpSp>
        <p:nvGrpSpPr>
          <p:cNvPr id="388" name="Group 388"/>
          <p:cNvGrpSpPr/>
          <p:nvPr/>
        </p:nvGrpSpPr>
        <p:grpSpPr>
          <a:xfrm>
            <a:off x="8037467" y="5225985"/>
            <a:ext cx="1823744" cy="1153694"/>
            <a:chOff x="-7806" y="-1930"/>
            <a:chExt cx="1823743" cy="1029489"/>
          </a:xfrm>
        </p:grpSpPr>
        <p:sp>
          <p:nvSpPr>
            <p:cNvPr id="386" name="Shape 386"/>
            <p:cNvSpPr/>
            <p:nvPr/>
          </p:nvSpPr>
          <p:spPr>
            <a:xfrm>
              <a:off x="-1" y="0"/>
              <a:ext cx="1815938" cy="1027559"/>
            </a:xfrm>
            <a:prstGeom prst="rect">
              <a:avLst/>
            </a:prstGeom>
            <a:noFill/>
            <a:ln w="19050" cap="flat">
              <a:solidFill>
                <a:srgbClr val="000000"/>
              </a:solidFill>
              <a:prstDash val="solid"/>
              <a:round/>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lang="pl-PL"/>
            </a:p>
          </p:txBody>
        </p:sp>
        <p:sp>
          <p:nvSpPr>
            <p:cNvPr id="387" name="Shape 387"/>
            <p:cNvSpPr/>
            <p:nvPr/>
          </p:nvSpPr>
          <p:spPr>
            <a:xfrm>
              <a:off x="-7806" y="-1930"/>
              <a:ext cx="1815938" cy="70788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defRPr sz="2000" b="1">
                  <a:latin typeface="Calibri"/>
                  <a:ea typeface="Calibri"/>
                  <a:cs typeface="Calibri"/>
                  <a:sym typeface="Calibri"/>
                </a:defRPr>
              </a:lvl1pPr>
            </a:lstStyle>
            <a:p>
              <a:r>
                <a:rPr lang="pl-PL" dirty="0"/>
                <a:t>Hodowcy i         właściciele koni                  </a:t>
              </a:r>
            </a:p>
          </p:txBody>
        </p:sp>
      </p:grpSp>
      <p:grpSp>
        <p:nvGrpSpPr>
          <p:cNvPr id="391" name="Group 391"/>
          <p:cNvGrpSpPr/>
          <p:nvPr/>
        </p:nvGrpSpPr>
        <p:grpSpPr>
          <a:xfrm>
            <a:off x="202226" y="1608593"/>
            <a:ext cx="3756672" cy="400108"/>
            <a:chOff x="0" y="-8283"/>
            <a:chExt cx="3756670" cy="400107"/>
          </a:xfrm>
        </p:grpSpPr>
        <p:sp>
          <p:nvSpPr>
            <p:cNvPr id="389" name="Shape 389"/>
            <p:cNvSpPr/>
            <p:nvPr/>
          </p:nvSpPr>
          <p:spPr>
            <a:xfrm>
              <a:off x="0" y="68648"/>
              <a:ext cx="3756670" cy="246243"/>
            </a:xfrm>
            <a:prstGeom prst="rect">
              <a:avLst/>
            </a:prstGeom>
            <a:noFill/>
            <a:ln w="19050" cap="flat">
              <a:solidFill>
                <a:srgbClr val="FF0000"/>
              </a:solidFill>
              <a:prstDash val="solid"/>
              <a:round/>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lang="pl-PL"/>
            </a:p>
          </p:txBody>
        </p:sp>
        <p:sp>
          <p:nvSpPr>
            <p:cNvPr id="390" name="Shape 390"/>
            <p:cNvSpPr/>
            <p:nvPr/>
          </p:nvSpPr>
          <p:spPr>
            <a:xfrm>
              <a:off x="0" y="-8283"/>
              <a:ext cx="3756670" cy="4001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sz="2000" b="1">
                  <a:latin typeface="Calibri"/>
                  <a:ea typeface="Calibri"/>
                  <a:cs typeface="Calibri"/>
                  <a:sym typeface="Calibri"/>
                </a:defRPr>
              </a:lvl1pPr>
            </a:lstStyle>
            <a:p>
              <a:r>
                <a:rPr lang="pl-PL"/>
                <a:t>Członkowie PZJ</a:t>
              </a:r>
            </a:p>
          </p:txBody>
        </p:sp>
      </p:grpSp>
      <p:grpSp>
        <p:nvGrpSpPr>
          <p:cNvPr id="394" name="Group 394"/>
          <p:cNvGrpSpPr/>
          <p:nvPr/>
        </p:nvGrpSpPr>
        <p:grpSpPr>
          <a:xfrm>
            <a:off x="9997433" y="3034060"/>
            <a:ext cx="1804508" cy="1015661"/>
            <a:chOff x="0" y="-23959"/>
            <a:chExt cx="1804506" cy="1015659"/>
          </a:xfrm>
        </p:grpSpPr>
        <p:sp>
          <p:nvSpPr>
            <p:cNvPr id="392" name="Shape 392"/>
            <p:cNvSpPr/>
            <p:nvPr/>
          </p:nvSpPr>
          <p:spPr>
            <a:xfrm>
              <a:off x="0" y="28814"/>
              <a:ext cx="1804506" cy="910112"/>
            </a:xfrm>
            <a:prstGeom prst="rect">
              <a:avLst/>
            </a:prstGeom>
            <a:noFill/>
            <a:ln w="19050" cap="flat">
              <a:solidFill>
                <a:srgbClr val="000000"/>
              </a:solidFill>
              <a:prstDash val="solid"/>
              <a:round/>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lang="pl-PL"/>
            </a:p>
          </p:txBody>
        </p:sp>
        <p:sp>
          <p:nvSpPr>
            <p:cNvPr id="393" name="Shape 393"/>
            <p:cNvSpPr/>
            <p:nvPr/>
          </p:nvSpPr>
          <p:spPr>
            <a:xfrm>
              <a:off x="0" y="-23959"/>
              <a:ext cx="1804506" cy="101565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sz="2000" b="1">
                  <a:latin typeface="Calibri"/>
                  <a:ea typeface="Calibri"/>
                  <a:cs typeface="Calibri"/>
                  <a:sym typeface="Calibri"/>
                </a:defRPr>
              </a:lvl1pPr>
            </a:lstStyle>
            <a:p>
              <a:r>
                <a:rPr lang="pl-PL"/>
                <a:t>Środowisko i Branża Jeździecka</a:t>
              </a:r>
            </a:p>
          </p:txBody>
        </p:sp>
      </p:grpSp>
      <p:grpSp>
        <p:nvGrpSpPr>
          <p:cNvPr id="397" name="Group 397"/>
          <p:cNvGrpSpPr/>
          <p:nvPr/>
        </p:nvGrpSpPr>
        <p:grpSpPr>
          <a:xfrm>
            <a:off x="4143074" y="1608592"/>
            <a:ext cx="3756672" cy="400108"/>
            <a:chOff x="0" y="137766"/>
            <a:chExt cx="3756670" cy="400107"/>
          </a:xfrm>
        </p:grpSpPr>
        <p:sp>
          <p:nvSpPr>
            <p:cNvPr id="395" name="Shape 395"/>
            <p:cNvSpPr/>
            <p:nvPr/>
          </p:nvSpPr>
          <p:spPr>
            <a:xfrm>
              <a:off x="0" y="214699"/>
              <a:ext cx="3756670" cy="246242"/>
            </a:xfrm>
            <a:prstGeom prst="rect">
              <a:avLst/>
            </a:prstGeom>
            <a:noFill/>
            <a:ln w="19050" cap="flat">
              <a:solidFill>
                <a:srgbClr val="FF0000"/>
              </a:solidFill>
              <a:prstDash val="solid"/>
              <a:round/>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lang="pl-PL"/>
            </a:p>
          </p:txBody>
        </p:sp>
        <p:sp>
          <p:nvSpPr>
            <p:cNvPr id="396" name="Shape 396"/>
            <p:cNvSpPr/>
            <p:nvPr/>
          </p:nvSpPr>
          <p:spPr>
            <a:xfrm>
              <a:off x="0" y="137766"/>
              <a:ext cx="3756670" cy="4001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sz="2000" b="1">
                  <a:latin typeface="Calibri"/>
                  <a:ea typeface="Calibri"/>
                  <a:cs typeface="Calibri"/>
                  <a:sym typeface="Calibri"/>
                </a:defRPr>
              </a:lvl1pPr>
            </a:lstStyle>
            <a:p>
              <a:r>
                <a:rPr lang="pl-PL"/>
                <a:t>  Federacje i Organizacje Rządowe</a:t>
              </a:r>
            </a:p>
          </p:txBody>
        </p:sp>
      </p:grpSp>
      <p:grpSp>
        <p:nvGrpSpPr>
          <p:cNvPr id="400" name="Group 400"/>
          <p:cNvGrpSpPr/>
          <p:nvPr/>
        </p:nvGrpSpPr>
        <p:grpSpPr>
          <a:xfrm>
            <a:off x="8050358" y="1608593"/>
            <a:ext cx="3756672" cy="400108"/>
            <a:chOff x="0" y="-8283"/>
            <a:chExt cx="3756670" cy="400107"/>
          </a:xfrm>
        </p:grpSpPr>
        <p:sp>
          <p:nvSpPr>
            <p:cNvPr id="398" name="Shape 398"/>
            <p:cNvSpPr/>
            <p:nvPr/>
          </p:nvSpPr>
          <p:spPr>
            <a:xfrm>
              <a:off x="0" y="68648"/>
              <a:ext cx="3756670" cy="246243"/>
            </a:xfrm>
            <a:prstGeom prst="rect">
              <a:avLst/>
            </a:prstGeom>
            <a:noFill/>
            <a:ln w="19050" cap="flat">
              <a:solidFill>
                <a:srgbClr val="FF0000"/>
              </a:solidFill>
              <a:prstDash val="solid"/>
              <a:round/>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lang="pl-PL"/>
            </a:p>
          </p:txBody>
        </p:sp>
        <p:sp>
          <p:nvSpPr>
            <p:cNvPr id="399" name="Shape 399"/>
            <p:cNvSpPr/>
            <p:nvPr/>
          </p:nvSpPr>
          <p:spPr>
            <a:xfrm>
              <a:off x="0" y="-8283"/>
              <a:ext cx="3756670" cy="4001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sz="2000" b="1">
                  <a:latin typeface="Calibri"/>
                  <a:ea typeface="Calibri"/>
                  <a:cs typeface="Calibri"/>
                  <a:sym typeface="Calibri"/>
                </a:defRPr>
              </a:lvl1pPr>
            </a:lstStyle>
            <a:p>
              <a:r>
                <a:rPr lang="pl-PL"/>
                <a:t>Środowisko i Sponsorzy</a:t>
              </a:r>
            </a:p>
          </p:txBody>
        </p:sp>
      </p:grpSp>
      <p:grpSp>
        <p:nvGrpSpPr>
          <p:cNvPr id="403" name="Group 403"/>
          <p:cNvGrpSpPr/>
          <p:nvPr/>
        </p:nvGrpSpPr>
        <p:grpSpPr>
          <a:xfrm>
            <a:off x="200948" y="5868353"/>
            <a:ext cx="1845314" cy="524833"/>
            <a:chOff x="0" y="0"/>
            <a:chExt cx="1845313" cy="524831"/>
          </a:xfrm>
        </p:grpSpPr>
        <p:sp>
          <p:nvSpPr>
            <p:cNvPr id="401" name="Shape 401"/>
            <p:cNvSpPr/>
            <p:nvPr/>
          </p:nvSpPr>
          <p:spPr>
            <a:xfrm>
              <a:off x="0" y="0"/>
              <a:ext cx="1845313" cy="524831"/>
            </a:xfrm>
            <a:prstGeom prst="rect">
              <a:avLst/>
            </a:prstGeom>
            <a:noFill/>
            <a:ln w="19050" cap="flat">
              <a:solidFill>
                <a:srgbClr val="000000"/>
              </a:solidFill>
              <a:prstDash val="solid"/>
              <a:round/>
            </a:ln>
            <a:effectLst/>
          </p:spPr>
          <p:txBody>
            <a:bodyPr wrap="square" lIns="45719" tIns="45719" rIns="45719" bIns="45719" numCol="1" anchor="ctr">
              <a:noAutofit/>
            </a:bodyPr>
            <a:lstStyle/>
            <a:p>
              <a:pPr algn="r">
                <a:defRPr>
                  <a:solidFill>
                    <a:srgbClr val="FFFFFF"/>
                  </a:solidFill>
                  <a:latin typeface="Calibri"/>
                  <a:ea typeface="Calibri"/>
                  <a:cs typeface="Calibri"/>
                  <a:sym typeface="Calibri"/>
                </a:defRPr>
              </a:pPr>
              <a:endParaRPr lang="pl-PL"/>
            </a:p>
          </p:txBody>
        </p:sp>
        <p:sp>
          <p:nvSpPr>
            <p:cNvPr id="402" name="Shape 402"/>
            <p:cNvSpPr/>
            <p:nvPr/>
          </p:nvSpPr>
          <p:spPr>
            <a:xfrm>
              <a:off x="0" y="62362"/>
              <a:ext cx="1845313" cy="40010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r">
                <a:defRPr sz="2000" b="1">
                  <a:latin typeface="Calibri"/>
                  <a:ea typeface="Calibri"/>
                  <a:cs typeface="Calibri"/>
                  <a:sym typeface="Calibri"/>
                </a:defRPr>
              </a:lvl1pPr>
            </a:lstStyle>
            <a:p>
              <a:r>
                <a:rPr lang="pl-PL"/>
                <a:t>Zawodnicy</a:t>
              </a:r>
            </a:p>
          </p:txBody>
        </p:sp>
      </p:grpSp>
      <p:grpSp>
        <p:nvGrpSpPr>
          <p:cNvPr id="406" name="Group 406"/>
          <p:cNvGrpSpPr/>
          <p:nvPr/>
        </p:nvGrpSpPr>
        <p:grpSpPr>
          <a:xfrm>
            <a:off x="2113583" y="5864688"/>
            <a:ext cx="1845314" cy="524833"/>
            <a:chOff x="0" y="0"/>
            <a:chExt cx="1845313" cy="524831"/>
          </a:xfrm>
        </p:grpSpPr>
        <p:sp>
          <p:nvSpPr>
            <p:cNvPr id="404" name="Shape 404"/>
            <p:cNvSpPr/>
            <p:nvPr/>
          </p:nvSpPr>
          <p:spPr>
            <a:xfrm>
              <a:off x="0" y="0"/>
              <a:ext cx="1845313" cy="524831"/>
            </a:xfrm>
            <a:prstGeom prst="rect">
              <a:avLst/>
            </a:prstGeom>
            <a:noFill/>
            <a:ln w="19050" cap="flat">
              <a:solidFill>
                <a:srgbClr val="000000"/>
              </a:solidFill>
              <a:prstDash val="solid"/>
              <a:round/>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lang="pl-PL"/>
            </a:p>
          </p:txBody>
        </p:sp>
        <p:sp>
          <p:nvSpPr>
            <p:cNvPr id="405" name="Shape 405"/>
            <p:cNvSpPr/>
            <p:nvPr/>
          </p:nvSpPr>
          <p:spPr>
            <a:xfrm>
              <a:off x="0" y="62362"/>
              <a:ext cx="1845313" cy="40010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sz="2000" b="1">
                  <a:latin typeface="Calibri"/>
                  <a:ea typeface="Calibri"/>
                  <a:cs typeface="Calibri"/>
                  <a:sym typeface="Calibri"/>
                </a:defRPr>
              </a:lvl1pPr>
            </a:lstStyle>
            <a:p>
              <a:r>
                <a:rPr lang="pl-PL"/>
                <a:t>Konie</a:t>
              </a:r>
            </a:p>
          </p:txBody>
        </p:sp>
      </p:grpSp>
      <p:pic>
        <p:nvPicPr>
          <p:cNvPr id="407" name="image25.png"/>
          <p:cNvPicPr>
            <a:picLocks noChangeAspect="1"/>
          </p:cNvPicPr>
          <p:nvPr/>
        </p:nvPicPr>
        <p:blipFill>
          <a:blip r:embed="rId24"/>
          <a:stretch>
            <a:fillRect/>
          </a:stretch>
        </p:blipFill>
        <p:spPr>
          <a:xfrm>
            <a:off x="240952" y="5904238"/>
            <a:ext cx="409576" cy="438151"/>
          </a:xfrm>
          <a:prstGeom prst="rect">
            <a:avLst/>
          </a:prstGeom>
          <a:ln w="12700">
            <a:miter lim="400000"/>
          </a:ln>
        </p:spPr>
      </p:pic>
      <p:pic>
        <p:nvPicPr>
          <p:cNvPr id="408" name="image26.jpg" descr="Obraz zawierający brązowy, ssak, koń&#10;&#10;Opis wygenerowany automatycznie"/>
          <p:cNvPicPr>
            <a:picLocks noChangeAspect="1"/>
          </p:cNvPicPr>
          <p:nvPr/>
        </p:nvPicPr>
        <p:blipFill>
          <a:blip r:embed="rId25"/>
          <a:stretch>
            <a:fillRect/>
          </a:stretch>
        </p:blipFill>
        <p:spPr>
          <a:xfrm>
            <a:off x="2202084" y="5904658"/>
            <a:ext cx="403938" cy="447556"/>
          </a:xfrm>
          <a:prstGeom prst="rect">
            <a:avLst/>
          </a:prstGeom>
          <a:ln w="12700">
            <a:miter lim="400000"/>
          </a:ln>
        </p:spPr>
      </p:pic>
      <p:grpSp>
        <p:nvGrpSpPr>
          <p:cNvPr id="411" name="Group 411"/>
          <p:cNvGrpSpPr/>
          <p:nvPr/>
        </p:nvGrpSpPr>
        <p:grpSpPr>
          <a:xfrm>
            <a:off x="9997433" y="4083297"/>
            <a:ext cx="1804508" cy="2296381"/>
            <a:chOff x="0" y="167530"/>
            <a:chExt cx="1804506" cy="2296379"/>
          </a:xfrm>
        </p:grpSpPr>
        <p:sp>
          <p:nvSpPr>
            <p:cNvPr id="409" name="Shape 409"/>
            <p:cNvSpPr/>
            <p:nvPr/>
          </p:nvSpPr>
          <p:spPr>
            <a:xfrm>
              <a:off x="0" y="167530"/>
              <a:ext cx="1804506" cy="2296379"/>
            </a:xfrm>
            <a:prstGeom prst="rect">
              <a:avLst/>
            </a:prstGeom>
            <a:noFill/>
            <a:ln w="19050" cap="flat">
              <a:solidFill>
                <a:srgbClr val="000000"/>
              </a:solidFill>
              <a:prstDash val="solid"/>
              <a:round/>
            </a:ln>
            <a:effectLst/>
          </p:spPr>
          <p:txBody>
            <a:bodyPr wrap="square" lIns="45719" tIns="45719" rIns="45719" bIns="45719" numCol="1" anchor="ctr">
              <a:noAutofit/>
            </a:bodyPr>
            <a:lstStyle/>
            <a:p>
              <a:pPr algn="ctr">
                <a:defRPr sz="2000" b="1">
                  <a:latin typeface="Calibri"/>
                  <a:ea typeface="Calibri"/>
                  <a:cs typeface="Calibri"/>
                  <a:sym typeface="Calibri"/>
                </a:defRPr>
              </a:pPr>
              <a:endParaRPr lang="pl-PL"/>
            </a:p>
          </p:txBody>
        </p:sp>
        <p:sp>
          <p:nvSpPr>
            <p:cNvPr id="410" name="Shape 410"/>
            <p:cNvSpPr/>
            <p:nvPr/>
          </p:nvSpPr>
          <p:spPr>
            <a:xfrm>
              <a:off x="0" y="377003"/>
              <a:ext cx="1804506" cy="187743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p>
              <a:pPr algn="ctr">
                <a:defRPr sz="2000" b="1">
                  <a:latin typeface="Calibri"/>
                  <a:ea typeface="Calibri"/>
                  <a:cs typeface="Calibri"/>
                  <a:sym typeface="Calibri"/>
                </a:defRPr>
              </a:pPr>
              <a:r>
                <a:rPr lang="pl-PL"/>
                <a:t>Osoby oficjalne:</a:t>
              </a:r>
              <a:endParaRPr lang="pl-PL">
                <a:solidFill>
                  <a:srgbClr val="FFFFFF"/>
                </a:solidFill>
              </a:endParaRPr>
            </a:p>
            <a:p>
              <a:pPr marL="87313" indent="-87313">
                <a:buSzPct val="100000"/>
                <a:buChar char="-"/>
                <a:defRPr sz="1200" b="1">
                  <a:latin typeface="Calibri"/>
                  <a:ea typeface="Calibri"/>
                  <a:cs typeface="Calibri"/>
                  <a:sym typeface="Calibri"/>
                </a:defRPr>
              </a:pPr>
              <a:r>
                <a:rPr lang="pl-PL"/>
                <a:t>Trenerzy i Instruktorzy</a:t>
              </a:r>
              <a:endParaRPr lang="pl-PL">
                <a:solidFill>
                  <a:srgbClr val="FFFFFF"/>
                </a:solidFill>
              </a:endParaRPr>
            </a:p>
            <a:p>
              <a:pPr marL="87313" indent="-87313">
                <a:buSzPct val="100000"/>
                <a:buChar char="-"/>
                <a:defRPr sz="1200" b="1">
                  <a:latin typeface="Calibri"/>
                  <a:ea typeface="Calibri"/>
                  <a:cs typeface="Calibri"/>
                  <a:sym typeface="Calibri"/>
                </a:defRPr>
              </a:pPr>
              <a:r>
                <a:rPr lang="pl-PL"/>
                <a:t>Licencjonowani Sędziowie PZJ</a:t>
              </a:r>
              <a:endParaRPr lang="pl-PL">
                <a:solidFill>
                  <a:srgbClr val="FFFFFF"/>
                </a:solidFill>
              </a:endParaRPr>
            </a:p>
            <a:p>
              <a:pPr marL="87313" indent="-87313">
                <a:buSzPct val="100000"/>
                <a:buChar char="-"/>
                <a:defRPr sz="1200" b="1">
                  <a:latin typeface="Calibri"/>
                  <a:ea typeface="Calibri"/>
                  <a:cs typeface="Calibri"/>
                  <a:sym typeface="Calibri"/>
                </a:defRPr>
              </a:pPr>
              <a:r>
                <a:rPr lang="pl-PL"/>
                <a:t>Gospodarze Toru</a:t>
              </a:r>
              <a:endParaRPr lang="pl-PL">
                <a:solidFill>
                  <a:srgbClr val="FFFFFF"/>
                </a:solidFill>
              </a:endParaRPr>
            </a:p>
            <a:p>
              <a:pPr marL="87313" indent="-87313">
                <a:buSzPct val="100000"/>
                <a:buChar char="-"/>
                <a:defRPr sz="1200" b="1">
                  <a:latin typeface="Calibri"/>
                  <a:ea typeface="Calibri"/>
                  <a:cs typeface="Calibri"/>
                  <a:sym typeface="Calibri"/>
                </a:defRPr>
              </a:pPr>
              <a:r>
                <a:rPr lang="pl-PL"/>
                <a:t>Licencjonowani Lekarze Weterynarii PZJ</a:t>
              </a:r>
              <a:endParaRPr lang="pl-PL">
                <a:solidFill>
                  <a:srgbClr val="FFFFFF"/>
                </a:solidFill>
              </a:endParaRPr>
            </a:p>
            <a:p>
              <a:pPr marL="87313" indent="-87313">
                <a:buSzPct val="100000"/>
                <a:buChar char="-"/>
                <a:defRPr sz="1200" b="1">
                  <a:latin typeface="Calibri"/>
                  <a:ea typeface="Calibri"/>
                  <a:cs typeface="Calibri"/>
                  <a:sym typeface="Calibri"/>
                </a:defRPr>
              </a:pPr>
              <a:endParaRPr lang="pl-PL">
                <a:solidFill>
                  <a:srgbClr val="FFFFFF"/>
                </a:solidFill>
              </a:endParaRPr>
            </a:p>
            <a:p>
              <a:pPr marL="171450" indent="-171450">
                <a:buSzPct val="100000"/>
                <a:buChar char="-"/>
                <a:defRPr sz="1200">
                  <a:latin typeface="Calibri"/>
                  <a:ea typeface="Calibri"/>
                  <a:cs typeface="Calibri"/>
                  <a:sym typeface="Calibri"/>
                </a:defRPr>
              </a:pPr>
              <a:endParaRPr lang="pl-PL">
                <a:solidFill>
                  <a:srgbClr val="FFFFFF"/>
                </a:solidFill>
              </a:endParaRPr>
            </a:p>
          </p:txBody>
        </p:sp>
      </p:grpSp>
      <p:pic>
        <p:nvPicPr>
          <p:cNvPr id="412" name="image27.jpg" descr="Obraz zawierający trawa, zewnętrzne, niebo, ssak&#10;&#10;Opis wygenerowany automatycznie"/>
          <p:cNvPicPr>
            <a:picLocks noChangeAspect="1"/>
          </p:cNvPicPr>
          <p:nvPr/>
        </p:nvPicPr>
        <p:blipFill>
          <a:blip r:embed="rId26"/>
          <a:stretch>
            <a:fillRect/>
          </a:stretch>
        </p:blipFill>
        <p:spPr>
          <a:xfrm>
            <a:off x="8689233" y="5992506"/>
            <a:ext cx="485265" cy="321752"/>
          </a:xfrm>
          <a:prstGeom prst="rect">
            <a:avLst/>
          </a:prstGeom>
          <a:ln w="12700">
            <a:miter lim="400000"/>
          </a:ln>
        </p:spPr>
      </p:pic>
      <p:pic>
        <p:nvPicPr>
          <p:cNvPr id="413" name="image28.jpg"/>
          <p:cNvPicPr>
            <a:picLocks noChangeAspect="1"/>
          </p:cNvPicPr>
          <p:nvPr/>
        </p:nvPicPr>
        <p:blipFill>
          <a:blip r:embed="rId27"/>
          <a:srcRect b="11396"/>
          <a:stretch>
            <a:fillRect/>
          </a:stretch>
        </p:blipFill>
        <p:spPr>
          <a:xfrm>
            <a:off x="247919" y="5313350"/>
            <a:ext cx="649322" cy="327941"/>
          </a:xfrm>
          <a:prstGeom prst="rect">
            <a:avLst/>
          </a:prstGeom>
          <a:ln w="12700">
            <a:miter lim="400000"/>
          </a:ln>
          <a:effectLst>
            <a:outerShdw blurRad="50800" dist="38100" dir="2700000" rotWithShape="0">
              <a:srgbClr val="000000">
                <a:alpha val="40000"/>
              </a:srgbClr>
            </a:outerShdw>
          </a:effectLst>
        </p:spPr>
      </p:pic>
      <p:pic>
        <p:nvPicPr>
          <p:cNvPr id="414" name="image29.jpg" descr="Obraz zawierający sport, jazda&#10;&#10;Opis wygenerowany automatycznie"/>
          <p:cNvPicPr>
            <a:picLocks noChangeAspect="1"/>
          </p:cNvPicPr>
          <p:nvPr/>
        </p:nvPicPr>
        <p:blipFill>
          <a:blip r:embed="rId28"/>
          <a:stretch>
            <a:fillRect/>
          </a:stretch>
        </p:blipFill>
        <p:spPr>
          <a:xfrm>
            <a:off x="8184232" y="3404585"/>
            <a:ext cx="483507" cy="321752"/>
          </a:xfrm>
          <a:prstGeom prst="rect">
            <a:avLst/>
          </a:prstGeom>
          <a:ln w="12700">
            <a:miter lim="400000"/>
          </a:ln>
        </p:spPr>
      </p:pic>
      <p:pic>
        <p:nvPicPr>
          <p:cNvPr id="415" name="image30.jpg" descr="Obraz zawierający osoba, zewnętrzne, grupa, stojące&#10;&#10;Opis wygenerowany automatycznie"/>
          <p:cNvPicPr>
            <a:picLocks noChangeAspect="1"/>
          </p:cNvPicPr>
          <p:nvPr/>
        </p:nvPicPr>
        <p:blipFill>
          <a:blip r:embed="rId29"/>
          <a:stretch>
            <a:fillRect/>
          </a:stretch>
        </p:blipFill>
        <p:spPr>
          <a:xfrm>
            <a:off x="10872978" y="5793483"/>
            <a:ext cx="821480" cy="546658"/>
          </a:xfrm>
          <a:prstGeom prst="rect">
            <a:avLst/>
          </a:prstGeom>
          <a:ln w="12700">
            <a:miter lim="400000"/>
          </a:ln>
        </p:spPr>
      </p:pic>
      <p:pic>
        <p:nvPicPr>
          <p:cNvPr id="416" name="image31.jpg" descr="Zbigniew Kaczorowski trenerem młodzieżowej Kadry skoczków"/>
          <p:cNvPicPr>
            <a:picLocks noChangeAspect="1"/>
          </p:cNvPicPr>
          <p:nvPr/>
        </p:nvPicPr>
        <p:blipFill>
          <a:blip r:embed="rId30"/>
          <a:stretch>
            <a:fillRect/>
          </a:stretch>
        </p:blipFill>
        <p:spPr>
          <a:xfrm>
            <a:off x="10170851" y="5932403"/>
            <a:ext cx="536783" cy="359157"/>
          </a:xfrm>
          <a:prstGeom prst="rect">
            <a:avLst/>
          </a:prstGeom>
          <a:ln w="12700">
            <a:miter lim="400000"/>
          </a:ln>
        </p:spPr>
      </p:pic>
      <p:pic>
        <p:nvPicPr>
          <p:cNvPr id="417" name="image32.jpeg" descr="Obraz zawierający tekst&#10;&#10;Opis wygenerowany automatycznie"/>
          <p:cNvPicPr>
            <a:picLocks noChangeAspect="1"/>
          </p:cNvPicPr>
          <p:nvPr/>
        </p:nvPicPr>
        <p:blipFill>
          <a:blip r:embed="rId31"/>
          <a:stretch>
            <a:fillRect/>
          </a:stretch>
        </p:blipFill>
        <p:spPr>
          <a:xfrm>
            <a:off x="8166695" y="2718200"/>
            <a:ext cx="518580" cy="223454"/>
          </a:xfrm>
          <a:prstGeom prst="rect">
            <a:avLst/>
          </a:prstGeom>
          <a:ln w="12700">
            <a:miter lim="400000"/>
          </a:ln>
        </p:spPr>
      </p:pic>
      <p:pic>
        <p:nvPicPr>
          <p:cNvPr id="418" name="image33.png"/>
          <p:cNvPicPr>
            <a:picLocks noChangeAspect="1"/>
          </p:cNvPicPr>
          <p:nvPr/>
        </p:nvPicPr>
        <p:blipFill>
          <a:blip r:embed="rId32"/>
          <a:stretch>
            <a:fillRect/>
          </a:stretch>
        </p:blipFill>
        <p:spPr>
          <a:xfrm>
            <a:off x="11137716" y="2643334"/>
            <a:ext cx="518580" cy="373184"/>
          </a:xfrm>
          <a:prstGeom prst="rect">
            <a:avLst/>
          </a:prstGeom>
          <a:ln w="12700">
            <a:miter lim="400000"/>
          </a:ln>
        </p:spPr>
      </p:pic>
      <p:pic>
        <p:nvPicPr>
          <p:cNvPr id="419" name="image35.png"/>
          <p:cNvPicPr>
            <a:picLocks noChangeAspect="1"/>
          </p:cNvPicPr>
          <p:nvPr/>
        </p:nvPicPr>
        <p:blipFill>
          <a:blip r:embed="rId33"/>
          <a:stretch>
            <a:fillRect/>
          </a:stretch>
        </p:blipFill>
        <p:spPr>
          <a:xfrm>
            <a:off x="8777313" y="2712566"/>
            <a:ext cx="783720" cy="218917"/>
          </a:xfrm>
          <a:prstGeom prst="rect">
            <a:avLst/>
          </a:prstGeom>
          <a:ln w="12700">
            <a:miter lim="400000"/>
          </a:ln>
        </p:spPr>
      </p:pic>
      <p:pic>
        <p:nvPicPr>
          <p:cNvPr id="420" name="image36.png"/>
          <p:cNvPicPr>
            <a:picLocks noChangeAspect="1"/>
          </p:cNvPicPr>
          <p:nvPr/>
        </p:nvPicPr>
        <p:blipFill>
          <a:blip r:embed="rId34"/>
          <a:stretch>
            <a:fillRect/>
          </a:stretch>
        </p:blipFill>
        <p:spPr>
          <a:xfrm>
            <a:off x="10553531" y="2632935"/>
            <a:ext cx="363611" cy="341419"/>
          </a:xfrm>
          <a:prstGeom prst="rect">
            <a:avLst/>
          </a:prstGeom>
          <a:ln w="12700">
            <a:miter lim="400000"/>
          </a:ln>
        </p:spPr>
      </p:pic>
      <p:pic>
        <p:nvPicPr>
          <p:cNvPr id="421" name="image37.png"/>
          <p:cNvPicPr>
            <a:picLocks noChangeAspect="1"/>
          </p:cNvPicPr>
          <p:nvPr/>
        </p:nvPicPr>
        <p:blipFill>
          <a:blip r:embed="rId35"/>
          <a:stretch>
            <a:fillRect/>
          </a:stretch>
        </p:blipFill>
        <p:spPr>
          <a:xfrm>
            <a:off x="9751869" y="2650318"/>
            <a:ext cx="709623" cy="342814"/>
          </a:xfrm>
          <a:prstGeom prst="rect">
            <a:avLst/>
          </a:prstGeom>
          <a:ln w="12700">
            <a:miter lim="400000"/>
          </a:ln>
        </p:spPr>
      </p:pic>
      <p:grpSp>
        <p:nvGrpSpPr>
          <p:cNvPr id="424" name="Group 424"/>
          <p:cNvGrpSpPr/>
          <p:nvPr/>
        </p:nvGrpSpPr>
        <p:grpSpPr>
          <a:xfrm>
            <a:off x="59455" y="1623982"/>
            <a:ext cx="294611" cy="369330"/>
            <a:chOff x="0" y="-5594"/>
            <a:chExt cx="294609" cy="369329"/>
          </a:xfrm>
        </p:grpSpPr>
        <p:sp>
          <p:nvSpPr>
            <p:cNvPr id="422" name="Shape 422"/>
            <p:cNvSpPr/>
            <p:nvPr/>
          </p:nvSpPr>
          <p:spPr>
            <a:xfrm>
              <a:off x="0" y="55949"/>
              <a:ext cx="294609" cy="246243"/>
            </a:xfrm>
            <a:prstGeom prst="ellipse">
              <a:avLst/>
            </a:prstGeom>
            <a:solidFill>
              <a:srgbClr val="FF0000"/>
            </a:solidFill>
            <a:ln w="25400" cap="flat">
              <a:solidFill>
                <a:srgbClr val="FF0000"/>
              </a:solidFill>
              <a:prstDash val="solid"/>
              <a:round/>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lang="pl-PL"/>
            </a:p>
          </p:txBody>
        </p:sp>
        <p:sp>
          <p:nvSpPr>
            <p:cNvPr id="423" name="Shape 423"/>
            <p:cNvSpPr/>
            <p:nvPr/>
          </p:nvSpPr>
          <p:spPr>
            <a:xfrm>
              <a:off x="43143" y="-5594"/>
              <a:ext cx="208322" cy="3693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a:solidFill>
                    <a:srgbClr val="FFFFFF"/>
                  </a:solidFill>
                  <a:latin typeface="Calibri"/>
                  <a:ea typeface="Calibri"/>
                  <a:cs typeface="Calibri"/>
                  <a:sym typeface="Calibri"/>
                </a:defRPr>
              </a:lvl1pPr>
            </a:lstStyle>
            <a:p>
              <a:r>
                <a:rPr lang="pl-PL"/>
                <a:t>1</a:t>
              </a:r>
            </a:p>
          </p:txBody>
        </p:sp>
      </p:grpSp>
      <p:grpSp>
        <p:nvGrpSpPr>
          <p:cNvPr id="427" name="Group 427"/>
          <p:cNvGrpSpPr/>
          <p:nvPr/>
        </p:nvGrpSpPr>
        <p:grpSpPr>
          <a:xfrm>
            <a:off x="4004479" y="1623982"/>
            <a:ext cx="294610" cy="369330"/>
            <a:chOff x="0" y="-5594"/>
            <a:chExt cx="294609" cy="369329"/>
          </a:xfrm>
        </p:grpSpPr>
        <p:sp>
          <p:nvSpPr>
            <p:cNvPr id="425" name="Shape 425"/>
            <p:cNvSpPr/>
            <p:nvPr/>
          </p:nvSpPr>
          <p:spPr>
            <a:xfrm>
              <a:off x="0" y="55949"/>
              <a:ext cx="294609" cy="246243"/>
            </a:xfrm>
            <a:prstGeom prst="ellipse">
              <a:avLst/>
            </a:prstGeom>
            <a:solidFill>
              <a:srgbClr val="FF0000"/>
            </a:solidFill>
            <a:ln w="25400" cap="flat">
              <a:solidFill>
                <a:srgbClr val="FF0000"/>
              </a:solidFill>
              <a:prstDash val="solid"/>
              <a:round/>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lang="pl-PL"/>
            </a:p>
          </p:txBody>
        </p:sp>
        <p:sp>
          <p:nvSpPr>
            <p:cNvPr id="426" name="Shape 426"/>
            <p:cNvSpPr/>
            <p:nvPr/>
          </p:nvSpPr>
          <p:spPr>
            <a:xfrm>
              <a:off x="43143" y="-5594"/>
              <a:ext cx="208322" cy="3693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a:solidFill>
                    <a:srgbClr val="FFFFFF"/>
                  </a:solidFill>
                  <a:latin typeface="Calibri"/>
                  <a:ea typeface="Calibri"/>
                  <a:cs typeface="Calibri"/>
                  <a:sym typeface="Calibri"/>
                </a:defRPr>
              </a:lvl1pPr>
            </a:lstStyle>
            <a:p>
              <a:r>
                <a:rPr lang="pl-PL"/>
                <a:t>2</a:t>
              </a:r>
            </a:p>
          </p:txBody>
        </p:sp>
      </p:grpSp>
      <p:grpSp>
        <p:nvGrpSpPr>
          <p:cNvPr id="430" name="Group 430"/>
          <p:cNvGrpSpPr/>
          <p:nvPr/>
        </p:nvGrpSpPr>
        <p:grpSpPr>
          <a:xfrm>
            <a:off x="7938497" y="1619470"/>
            <a:ext cx="294610" cy="369330"/>
            <a:chOff x="0" y="-5594"/>
            <a:chExt cx="294609" cy="369329"/>
          </a:xfrm>
        </p:grpSpPr>
        <p:sp>
          <p:nvSpPr>
            <p:cNvPr id="428" name="Shape 428"/>
            <p:cNvSpPr/>
            <p:nvPr/>
          </p:nvSpPr>
          <p:spPr>
            <a:xfrm>
              <a:off x="0" y="55949"/>
              <a:ext cx="294609" cy="246243"/>
            </a:xfrm>
            <a:prstGeom prst="ellipse">
              <a:avLst/>
            </a:prstGeom>
            <a:solidFill>
              <a:srgbClr val="FF0000"/>
            </a:solidFill>
            <a:ln w="25400" cap="flat">
              <a:solidFill>
                <a:srgbClr val="FF0000"/>
              </a:solidFill>
              <a:prstDash val="solid"/>
              <a:round/>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lang="pl-PL"/>
            </a:p>
          </p:txBody>
        </p:sp>
        <p:sp>
          <p:nvSpPr>
            <p:cNvPr id="429" name="Shape 429"/>
            <p:cNvSpPr/>
            <p:nvPr/>
          </p:nvSpPr>
          <p:spPr>
            <a:xfrm>
              <a:off x="43143" y="-5594"/>
              <a:ext cx="208322" cy="3693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a:solidFill>
                    <a:srgbClr val="FFFFFF"/>
                  </a:solidFill>
                  <a:latin typeface="Calibri"/>
                  <a:ea typeface="Calibri"/>
                  <a:cs typeface="Calibri"/>
                  <a:sym typeface="Calibri"/>
                </a:defRPr>
              </a:lvl1pPr>
            </a:lstStyle>
            <a:p>
              <a:r>
                <a:rPr lang="pl-PL"/>
                <a:t>3</a:t>
              </a:r>
            </a:p>
          </p:txBody>
        </p:sp>
      </p:grpSp>
      <p:sp>
        <p:nvSpPr>
          <p:cNvPr id="89" name="Shape 330">
            <a:extLst>
              <a:ext uri="{FF2B5EF4-FFF2-40B4-BE49-F238E27FC236}">
                <a16:creationId xmlns:a16="http://schemas.microsoft.com/office/drawing/2014/main" id="{7068B36A-9F92-4EBD-BB6E-FF439937786F}"/>
              </a:ext>
            </a:extLst>
          </p:cNvPr>
          <p:cNvSpPr/>
          <p:nvPr/>
        </p:nvSpPr>
        <p:spPr>
          <a:xfrm>
            <a:off x="609600" y="6610424"/>
            <a:ext cx="7920002" cy="24622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defTabSz="914400">
              <a:defRPr sz="1000">
                <a:solidFill>
                  <a:srgbClr val="888888"/>
                </a:solidFill>
                <a:latin typeface="Arial Narrow"/>
                <a:ea typeface="Arial Narrow"/>
                <a:cs typeface="Arial Narrow"/>
                <a:sym typeface="Arial Narrow"/>
              </a:defRPr>
            </a:lvl1pPr>
          </a:lstStyle>
          <a:p>
            <a:r>
              <a:rPr lang="pl-PL" dirty="0"/>
              <a:t>Strategia Rozwoju Polskiego Jeździectwa 2021-2025 | Wrzesień 2021 r.</a:t>
            </a:r>
          </a:p>
        </p:txBody>
      </p:sp>
      <p:pic>
        <p:nvPicPr>
          <p:cNvPr id="3" name="Obraz 2" descr="Obraz zawierający tekst&#10;&#10;Opis wygenerowany automatycznie">
            <a:extLst>
              <a:ext uri="{FF2B5EF4-FFF2-40B4-BE49-F238E27FC236}">
                <a16:creationId xmlns:a16="http://schemas.microsoft.com/office/drawing/2014/main" id="{F0A19438-9F71-4E33-8450-6FE1E8AF868D}"/>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4141570" y="2135231"/>
            <a:ext cx="1303627" cy="574567"/>
          </a:xfrm>
          <a:prstGeom prst="rect">
            <a:avLst/>
          </a:prstGeom>
          <a:ln w="19050">
            <a:solidFill>
              <a:schemeClr val="tx1"/>
            </a:solidFill>
          </a:ln>
        </p:spPr>
      </p:pic>
      <p:grpSp>
        <p:nvGrpSpPr>
          <p:cNvPr id="90" name="Group 394">
            <a:extLst>
              <a:ext uri="{FF2B5EF4-FFF2-40B4-BE49-F238E27FC236}">
                <a16:creationId xmlns:a16="http://schemas.microsoft.com/office/drawing/2014/main" id="{BBBBC7D0-6CB6-41E4-AABD-3C0146412C19}"/>
              </a:ext>
            </a:extLst>
          </p:cNvPr>
          <p:cNvGrpSpPr/>
          <p:nvPr/>
        </p:nvGrpSpPr>
        <p:grpSpPr>
          <a:xfrm>
            <a:off x="5926719" y="4774270"/>
            <a:ext cx="1971956" cy="400150"/>
            <a:chOff x="0" y="28814"/>
            <a:chExt cx="1804506" cy="910112"/>
          </a:xfrm>
        </p:grpSpPr>
        <p:sp>
          <p:nvSpPr>
            <p:cNvPr id="91" name="Shape 392">
              <a:extLst>
                <a:ext uri="{FF2B5EF4-FFF2-40B4-BE49-F238E27FC236}">
                  <a16:creationId xmlns:a16="http://schemas.microsoft.com/office/drawing/2014/main" id="{4D36043C-2FBC-4611-A5B3-E9E3F411BB3F}"/>
                </a:ext>
              </a:extLst>
            </p:cNvPr>
            <p:cNvSpPr/>
            <p:nvPr/>
          </p:nvSpPr>
          <p:spPr>
            <a:xfrm>
              <a:off x="0" y="28814"/>
              <a:ext cx="1804506" cy="910112"/>
            </a:xfrm>
            <a:prstGeom prst="rect">
              <a:avLst/>
            </a:prstGeom>
            <a:noFill/>
            <a:ln w="19050" cap="flat">
              <a:solidFill>
                <a:srgbClr val="000000"/>
              </a:solidFill>
              <a:prstDash val="solid"/>
              <a:round/>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lang="pl-PL"/>
            </a:p>
          </p:txBody>
        </p:sp>
        <p:sp>
          <p:nvSpPr>
            <p:cNvPr id="92" name="Shape 393">
              <a:extLst>
                <a:ext uri="{FF2B5EF4-FFF2-40B4-BE49-F238E27FC236}">
                  <a16:creationId xmlns:a16="http://schemas.microsoft.com/office/drawing/2014/main" id="{7F61ABD4-84D8-408E-A37E-B6862C173081}"/>
                </a:ext>
              </a:extLst>
            </p:cNvPr>
            <p:cNvSpPr/>
            <p:nvPr/>
          </p:nvSpPr>
          <p:spPr>
            <a:xfrm>
              <a:off x="0" y="98864"/>
              <a:ext cx="1804506" cy="77001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sz="2000" b="1">
                  <a:latin typeface="Calibri"/>
                  <a:ea typeface="Calibri"/>
                  <a:cs typeface="Calibri"/>
                  <a:sym typeface="Calibri"/>
                </a:defRPr>
              </a:lvl1pPr>
            </a:lstStyle>
            <a:p>
              <a:r>
                <a:rPr lang="pl-PL" sz="1600" dirty="0"/>
                <a:t>Inne Ministerstwa*</a:t>
              </a:r>
            </a:p>
          </p:txBody>
        </p:sp>
      </p:grpSp>
      <p:sp>
        <p:nvSpPr>
          <p:cNvPr id="2" name="pole tekstowe 1">
            <a:extLst>
              <a:ext uri="{FF2B5EF4-FFF2-40B4-BE49-F238E27FC236}">
                <a16:creationId xmlns:a16="http://schemas.microsoft.com/office/drawing/2014/main" id="{06C3C01E-3D7E-47F6-93EF-AA89F10C81DE}"/>
              </a:ext>
            </a:extLst>
          </p:cNvPr>
          <p:cNvSpPr txBox="1"/>
          <p:nvPr/>
        </p:nvSpPr>
        <p:spPr>
          <a:xfrm>
            <a:off x="5309378" y="6407288"/>
            <a:ext cx="5974340" cy="4308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kumimoji="0" lang="pl-PL" sz="1100" b="0" i="0" u="none" strike="noStrike" cap="none" spc="0" normalizeH="0" baseline="0" dirty="0">
                <a:ln>
                  <a:noFill/>
                </a:ln>
                <a:solidFill>
                  <a:srgbClr val="000000"/>
                </a:solidFill>
                <a:effectLst/>
                <a:uFillTx/>
                <a:latin typeface="Corbel"/>
                <a:ea typeface="Corbel"/>
                <a:cs typeface="Corbel"/>
                <a:sym typeface="Corbel"/>
              </a:rPr>
              <a:t>* Inne ministerstwa jak np. </a:t>
            </a:r>
            <a:r>
              <a:rPr lang="pl-PL" sz="1100" dirty="0"/>
              <a:t>Ministerstwo Rolnictwa i Rozwoju Wsi, Ministerstwo Edukacji Narodowej, Ministerstwo Rodziny i Polityki Społecznej, inne w ramach planowanych działań i strategii</a:t>
            </a: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3812D391-D906-4B6A-A189-0601D09C429D}"/>
              </a:ext>
            </a:extLst>
          </p:cNvPr>
          <p:cNvSpPr/>
          <p:nvPr/>
        </p:nvSpPr>
        <p:spPr>
          <a:xfrm>
            <a:off x="235973" y="1176262"/>
            <a:ext cx="3214237" cy="5056563"/>
          </a:xfrm>
          <a:prstGeom prst="rect">
            <a:avLst/>
          </a:prstGeom>
          <a:solidFill>
            <a:schemeClr val="accent1"/>
          </a:solidFill>
          <a:ln w="10795"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pl-PL" sz="1800" b="0" i="0" u="none" strike="noStrike" cap="none" spc="0" normalizeH="0" baseline="0">
              <a:ln>
                <a:noFill/>
              </a:ln>
              <a:solidFill>
                <a:srgbClr val="000000"/>
              </a:solidFill>
              <a:effectLst/>
              <a:uFillTx/>
              <a:latin typeface="Corbel"/>
              <a:ea typeface="Corbel"/>
              <a:cs typeface="Corbel"/>
              <a:sym typeface="Corbel"/>
            </a:endParaRPr>
          </a:p>
        </p:txBody>
      </p:sp>
      <p:sp>
        <p:nvSpPr>
          <p:cNvPr id="7" name="Tytuł 6">
            <a:extLst>
              <a:ext uri="{FF2B5EF4-FFF2-40B4-BE49-F238E27FC236}">
                <a16:creationId xmlns:a16="http://schemas.microsoft.com/office/drawing/2014/main" id="{DBDCE9D0-0376-40F4-BD7F-10956F2CAD66}"/>
              </a:ext>
            </a:extLst>
          </p:cNvPr>
          <p:cNvSpPr>
            <a:spLocks noGrp="1"/>
          </p:cNvSpPr>
          <p:nvPr>
            <p:ph type="title"/>
          </p:nvPr>
        </p:nvSpPr>
        <p:spPr/>
        <p:txBody>
          <a:bodyPr>
            <a:noAutofit/>
          </a:bodyPr>
          <a:lstStyle/>
          <a:p>
            <a:r>
              <a:rPr lang="pl-PL" sz="2800" dirty="0"/>
              <a:t>Nowy model działania PZJ i rozszerzenie działalności na całą branżę jeździecką – decyzja </a:t>
            </a:r>
            <a:r>
              <a:rPr lang="pl-PL" sz="2800" dirty="0">
                <a:solidFill>
                  <a:schemeClr val="tx1"/>
                </a:solidFill>
              </a:rPr>
              <a:t>strategiczna do akceptacji WZD</a:t>
            </a:r>
          </a:p>
        </p:txBody>
      </p:sp>
      <p:sp>
        <p:nvSpPr>
          <p:cNvPr id="8" name="Symbol zastępczy tekstu 7">
            <a:extLst>
              <a:ext uri="{FF2B5EF4-FFF2-40B4-BE49-F238E27FC236}">
                <a16:creationId xmlns:a16="http://schemas.microsoft.com/office/drawing/2014/main" id="{ABF0E985-05C2-4BA2-8F82-5732D5E064BD}"/>
              </a:ext>
            </a:extLst>
          </p:cNvPr>
          <p:cNvSpPr>
            <a:spLocks noGrp="1"/>
          </p:cNvSpPr>
          <p:nvPr>
            <p:ph type="body" idx="1"/>
          </p:nvPr>
        </p:nvSpPr>
        <p:spPr>
          <a:xfrm>
            <a:off x="3535052" y="1196753"/>
            <a:ext cx="8126006" cy="5056562"/>
          </a:xfrm>
          <a:ln>
            <a:solidFill>
              <a:schemeClr val="tx1"/>
            </a:solidFill>
          </a:ln>
        </p:spPr>
        <p:txBody>
          <a:bodyPr>
            <a:noAutofit/>
          </a:bodyPr>
          <a:lstStyle/>
          <a:p>
            <a:pPr marL="0" indent="0" defTabSz="420623">
              <a:spcBef>
                <a:spcPts val="0"/>
              </a:spcBef>
              <a:buNone/>
              <a:defRPr sz="2714" spc="-46"/>
            </a:pPr>
            <a:r>
              <a:rPr lang="pl-PL" sz="1800" spc="-46" dirty="0">
                <a:solidFill>
                  <a:schemeClr val="tx1"/>
                </a:solidFill>
              </a:rPr>
              <a:t>Głównym elementem nowej strategii PZJ zgodnie z długofalową wizją powinno być rozszerzenie działalności na całą </a:t>
            </a:r>
            <a:r>
              <a:rPr lang="pl-PL" sz="1800" b="1" spc="-46" dirty="0">
                <a:solidFill>
                  <a:schemeClr val="tx1"/>
                </a:solidFill>
              </a:rPr>
              <a:t>branżę jeździecką </a:t>
            </a:r>
            <a:r>
              <a:rPr lang="pl-PL" sz="1800" spc="-46" dirty="0">
                <a:solidFill>
                  <a:schemeClr val="tx1"/>
                </a:solidFill>
              </a:rPr>
              <a:t>przez stworzenie silnych więzi organizacyjnych ze wszystkimi interesariuszami, co powinno umożliwić osiąganie sukcesów w sporcie wyczynowym i promocję jeździectwa powszechnego.</a:t>
            </a:r>
            <a:br>
              <a:rPr lang="pl-PL" sz="1800" dirty="0">
                <a:solidFill>
                  <a:schemeClr val="tx1"/>
                </a:solidFill>
              </a:rPr>
            </a:br>
            <a:endParaRPr lang="pl-PL" sz="500" dirty="0">
              <a:solidFill>
                <a:schemeClr val="tx1"/>
              </a:solidFill>
            </a:endParaRPr>
          </a:p>
          <a:p>
            <a:pPr marL="176213" indent="-176213" defTabSz="420623">
              <a:spcBef>
                <a:spcPts val="0"/>
              </a:spcBef>
              <a:buFont typeface="Arial" panose="020B0604020202020204" pitchFamily="34" charset="0"/>
              <a:buChar char="•"/>
              <a:defRPr sz="2714" spc="-46"/>
            </a:pPr>
            <a:r>
              <a:rPr lang="pl-PL" sz="1800" dirty="0">
                <a:solidFill>
                  <a:schemeClr val="tx1"/>
                </a:solidFill>
              </a:rPr>
              <a:t>Nowi członkowie wspierający reprezentujący różne grupy z branży jeździeckiej oraz integracja całego środowiska</a:t>
            </a:r>
          </a:p>
          <a:p>
            <a:pPr marL="176213" indent="-176213" defTabSz="420623">
              <a:spcBef>
                <a:spcPts val="0"/>
              </a:spcBef>
              <a:buFont typeface="Arial" panose="020B0604020202020204" pitchFamily="34" charset="0"/>
              <a:buChar char="•"/>
              <a:defRPr sz="2714" spc="-46"/>
            </a:pPr>
            <a:r>
              <a:rPr lang="pl-PL" sz="1800" dirty="0">
                <a:solidFill>
                  <a:schemeClr val="tx1"/>
                </a:solidFill>
              </a:rPr>
              <a:t>Dbanie o interesy jeździectwa od szczebla tworzenia prawa, współpracę z ministerstwami, samorządami i z organizacjami pozarządowymi</a:t>
            </a:r>
          </a:p>
          <a:p>
            <a:pPr marL="176213" indent="-176213" defTabSz="420623">
              <a:spcBef>
                <a:spcPts val="0"/>
              </a:spcBef>
              <a:buFont typeface="Arial" panose="020B0604020202020204" pitchFamily="34" charset="0"/>
              <a:buChar char="•"/>
              <a:defRPr sz="2714" spc="-46"/>
            </a:pPr>
            <a:r>
              <a:rPr lang="pl-PL" sz="1800" dirty="0">
                <a:solidFill>
                  <a:schemeClr val="tx1"/>
                </a:solidFill>
              </a:rPr>
              <a:t>Ściślejsza współpraca ze szkolnictwem i edukacją (np. organizacja kursów i szkoleń, szkoły ze specjalizacją, działania edukacyjne, integracja z działaniami szkoleniowymi WZJ)</a:t>
            </a:r>
          </a:p>
          <a:p>
            <a:pPr marL="176213" indent="-176213" defTabSz="420623">
              <a:spcBef>
                <a:spcPts val="0"/>
              </a:spcBef>
              <a:buFont typeface="Arial" panose="020B0604020202020204" pitchFamily="34" charset="0"/>
              <a:buChar char="•"/>
              <a:defRPr sz="2714" spc="-46"/>
            </a:pPr>
            <a:r>
              <a:rPr lang="pl-PL" sz="1800" dirty="0">
                <a:solidFill>
                  <a:schemeClr val="tx1"/>
                </a:solidFill>
              </a:rPr>
              <a:t>Promocja jeździectwa powszechnego poprzez WZJ przy współpracy z całą branżą jeździecką oraz wykorzystanie dobrych praktyk</a:t>
            </a:r>
          </a:p>
          <a:p>
            <a:pPr marL="176213" indent="-176213" defTabSz="420623">
              <a:spcBef>
                <a:spcPts val="0"/>
              </a:spcBef>
              <a:buFont typeface="Arial" panose="020B0604020202020204" pitchFamily="34" charset="0"/>
              <a:buChar char="•"/>
              <a:defRPr sz="2714" spc="-46"/>
            </a:pPr>
            <a:r>
              <a:rPr lang="pl-PL" sz="1800" dirty="0">
                <a:solidFill>
                  <a:schemeClr val="tx1"/>
                </a:solidFill>
              </a:rPr>
              <a:t>Pozyskanie funduszy i efektywne ich wykorzystanie wraz z dostępnymi środkami na realizację zakładanych celów </a:t>
            </a:r>
          </a:p>
          <a:p>
            <a:pPr marL="176213" indent="-176213" defTabSz="420623">
              <a:spcBef>
                <a:spcPts val="0"/>
              </a:spcBef>
              <a:buFont typeface="Arial" panose="020B0604020202020204" pitchFamily="34" charset="0"/>
              <a:buChar char="•"/>
              <a:defRPr sz="2714" spc="-46"/>
            </a:pPr>
            <a:r>
              <a:rPr lang="pl-PL" sz="1800" spc="-46" dirty="0">
                <a:solidFill>
                  <a:schemeClr val="tx1"/>
                </a:solidFill>
              </a:rPr>
              <a:t>Rozszerzenie działalności gospodarczej samodzielnie lub przy współpracy z innymi podmiotami w celu wygenerowania dodatkowego dochodu (np. centralny ośrodek szkoleniowy, szkolenia, inne w oparciu o przygotowany biznesplan)</a:t>
            </a:r>
            <a:endParaRPr lang="pl-PL" sz="1800" dirty="0">
              <a:solidFill>
                <a:schemeClr val="tx1"/>
              </a:solidFill>
            </a:endParaRPr>
          </a:p>
        </p:txBody>
      </p:sp>
      <p:sp>
        <p:nvSpPr>
          <p:cNvPr id="434" name="Shape 434"/>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lang="pl-PL"/>
              <a:t>6</a:t>
            </a:fld>
            <a:endParaRPr lang="pl-PL"/>
          </a:p>
        </p:txBody>
      </p:sp>
      <p:sp>
        <p:nvSpPr>
          <p:cNvPr id="2" name="pole tekstowe 1">
            <a:extLst>
              <a:ext uri="{FF2B5EF4-FFF2-40B4-BE49-F238E27FC236}">
                <a16:creationId xmlns:a16="http://schemas.microsoft.com/office/drawing/2014/main" id="{1754DFF3-36B9-4EF6-8EB9-58A70D080B89}"/>
              </a:ext>
            </a:extLst>
          </p:cNvPr>
          <p:cNvSpPr txBox="1"/>
          <p:nvPr/>
        </p:nvSpPr>
        <p:spPr>
          <a:xfrm>
            <a:off x="619432" y="2538075"/>
            <a:ext cx="2723535" cy="22467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pl-PL" sz="2800" b="1" u="none" strike="noStrike" cap="none" spc="0" normalizeH="0" baseline="0" dirty="0">
                <a:ln>
                  <a:noFill/>
                </a:ln>
                <a:solidFill>
                  <a:schemeClr val="bg1"/>
                </a:solidFill>
                <a:effectLst/>
                <a:uFillTx/>
                <a:latin typeface="Corbel"/>
                <a:ea typeface="Corbel"/>
                <a:cs typeface="Corbel"/>
                <a:sym typeface="Corbel"/>
              </a:rPr>
              <a:t>Decyzja strategiczna do podjęcia przez Walny Zjazd Delegatów PZJ</a:t>
            </a:r>
          </a:p>
        </p:txBody>
      </p:sp>
      <p:sp>
        <p:nvSpPr>
          <p:cNvPr id="11" name="Shape 330">
            <a:extLst>
              <a:ext uri="{FF2B5EF4-FFF2-40B4-BE49-F238E27FC236}">
                <a16:creationId xmlns:a16="http://schemas.microsoft.com/office/drawing/2014/main" id="{6C9960FF-5617-4710-BC4A-22F3957F0226}"/>
              </a:ext>
            </a:extLst>
          </p:cNvPr>
          <p:cNvSpPr/>
          <p:nvPr/>
        </p:nvSpPr>
        <p:spPr>
          <a:xfrm>
            <a:off x="609600" y="6610424"/>
            <a:ext cx="7920002" cy="24622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defTabSz="914400">
              <a:defRPr sz="1000">
                <a:solidFill>
                  <a:srgbClr val="888888"/>
                </a:solidFill>
                <a:latin typeface="Arial Narrow"/>
                <a:ea typeface="Arial Narrow"/>
                <a:cs typeface="Arial Narrow"/>
                <a:sym typeface="Arial Narrow"/>
              </a:defRPr>
            </a:lvl1pPr>
          </a:lstStyle>
          <a:p>
            <a:r>
              <a:rPr lang="pl-PL" dirty="0"/>
              <a:t>Strategia Rozwoju Polskiego Jeździectwa 2021-2025 | Wrzesień 2021 r.</a:t>
            </a: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iekt 6" hidden="1">
            <a:extLst>
              <a:ext uri="{FF2B5EF4-FFF2-40B4-BE49-F238E27FC236}">
                <a16:creationId xmlns:a16="http://schemas.microsoft.com/office/drawing/2014/main" id="{14982570-D11E-46A8-8293-A5E61FC1A6FE}"/>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776" name="think-cell Slide" r:id="rId5" imgW="425" imgH="426" progId="TCLayout.ActiveDocument.1">
                  <p:embed/>
                </p:oleObj>
              </mc:Choice>
              <mc:Fallback>
                <p:oleObj name="think-cell Slide" r:id="rId5" imgW="425" imgH="426" progId="TCLayout.ActiveDocument.1">
                  <p:embed/>
                  <p:pic>
                    <p:nvPicPr>
                      <p:cNvPr id="7" name="Obiekt 6" hidden="1">
                        <a:extLst>
                          <a:ext uri="{FF2B5EF4-FFF2-40B4-BE49-F238E27FC236}">
                            <a16:creationId xmlns:a16="http://schemas.microsoft.com/office/drawing/2014/main" id="{14982570-D11E-46A8-8293-A5E61FC1A6F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Prostokąt 5" hidden="1">
            <a:extLst>
              <a:ext uri="{FF2B5EF4-FFF2-40B4-BE49-F238E27FC236}">
                <a16:creationId xmlns:a16="http://schemas.microsoft.com/office/drawing/2014/main" id="{AB0C6718-8D88-4FBF-92AB-A04D34CB47D7}"/>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3" name="Symbol zastępczy numeru slajdu 2">
            <a:extLst>
              <a:ext uri="{FF2B5EF4-FFF2-40B4-BE49-F238E27FC236}">
                <a16:creationId xmlns:a16="http://schemas.microsoft.com/office/drawing/2014/main" id="{183A0AB3-20A0-43A8-B668-8F7E698F8C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81FB35-C199-4C8E-8254-67B4F36231FF}" type="slidenum">
              <a:rPr kumimoji="0" lang="pl-PL" sz="1000" b="0" i="0" u="none" strike="noStrike" kern="1200" cap="none" spc="0" normalizeH="0" baseline="0" smtClean="0">
                <a:ln>
                  <a:noFill/>
                </a:ln>
                <a:solidFill>
                  <a:prstClr val="black">
                    <a:tint val="75000"/>
                  </a:prstClr>
                </a:solidFill>
                <a:effectLst/>
                <a:uLnTx/>
                <a:uFillTx/>
                <a:latin typeface="Arial" panose="020B0604020202020204" pitchFamily="34" charset="0"/>
                <a:ea typeface="+mn-ea"/>
                <a:cs typeface="Arial" panose="020B0604020202020204" pitchFamily="34" charset="0"/>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pl-PL" sz="1000" b="0" i="0" u="none" strike="noStrike" kern="1200" cap="none" spc="0" normalizeH="0" baseline="0" dirty="0">
              <a:ln>
                <a:noFill/>
              </a:ln>
              <a:solidFill>
                <a:prstClr val="black">
                  <a:tint val="75000"/>
                </a:prstClr>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4" name="Tytuł 3">
            <a:extLst>
              <a:ext uri="{FF2B5EF4-FFF2-40B4-BE49-F238E27FC236}">
                <a16:creationId xmlns:a16="http://schemas.microsoft.com/office/drawing/2014/main" id="{88D43645-9BF1-4726-82F7-696C78A3B8D8}"/>
              </a:ext>
            </a:extLst>
          </p:cNvPr>
          <p:cNvSpPr>
            <a:spLocks noGrp="1"/>
          </p:cNvSpPr>
          <p:nvPr>
            <p:ph type="title"/>
          </p:nvPr>
        </p:nvSpPr>
        <p:spPr/>
        <p:txBody>
          <a:bodyPr>
            <a:normAutofit/>
          </a:bodyPr>
          <a:lstStyle/>
          <a:p>
            <a:r>
              <a:rPr lang="pl-PL" sz="2800" dirty="0"/>
              <a:t>Integracja środowiska i branży jeździeckiej w Polsce</a:t>
            </a:r>
          </a:p>
        </p:txBody>
      </p:sp>
      <p:sp>
        <p:nvSpPr>
          <p:cNvPr id="5" name="Symbol zastępczy zawartości 4">
            <a:extLst>
              <a:ext uri="{FF2B5EF4-FFF2-40B4-BE49-F238E27FC236}">
                <a16:creationId xmlns:a16="http://schemas.microsoft.com/office/drawing/2014/main" id="{B3B29A1E-8C7A-4A5C-A4B6-5763D9EB5759}"/>
              </a:ext>
            </a:extLst>
          </p:cNvPr>
          <p:cNvSpPr>
            <a:spLocks noGrp="1"/>
          </p:cNvSpPr>
          <p:nvPr>
            <p:ph idx="13"/>
          </p:nvPr>
        </p:nvSpPr>
        <p:spPr>
          <a:xfrm>
            <a:off x="609600" y="1052736"/>
            <a:ext cx="10972800" cy="707886"/>
          </a:xfrm>
        </p:spPr>
        <p:txBody>
          <a:bodyPr/>
          <a:lstStyle/>
          <a:p>
            <a:r>
              <a:rPr lang="pl-PL" dirty="0"/>
              <a:t>PZJ poprzez realizację strategii pośrednio lub bezpośrednio wpływa na całe środowisko i branżę jeździecką w Polsce pełniąc rolę integratora całej branży oraz jej reprezentanta</a:t>
            </a:r>
          </a:p>
        </p:txBody>
      </p:sp>
      <p:graphicFrame>
        <p:nvGraphicFramePr>
          <p:cNvPr id="8" name="Wykres 7">
            <a:extLst>
              <a:ext uri="{FF2B5EF4-FFF2-40B4-BE49-F238E27FC236}">
                <a16:creationId xmlns:a16="http://schemas.microsoft.com/office/drawing/2014/main" id="{279977B8-08B8-4EC9-87FD-8D4C1497776A}"/>
              </a:ext>
            </a:extLst>
          </p:cNvPr>
          <p:cNvGraphicFramePr>
            <a:graphicFrameLocks/>
          </p:cNvGraphicFramePr>
          <p:nvPr>
            <p:extLst>
              <p:ext uri="{D42A27DB-BD31-4B8C-83A1-F6EECF244321}">
                <p14:modId xmlns:p14="http://schemas.microsoft.com/office/powerpoint/2010/main" val="1171187264"/>
              </p:ext>
            </p:extLst>
          </p:nvPr>
        </p:nvGraphicFramePr>
        <p:xfrm>
          <a:off x="490195" y="1830834"/>
          <a:ext cx="11387578" cy="4617099"/>
        </p:xfrm>
        <a:graphic>
          <a:graphicData uri="http://schemas.openxmlformats.org/drawingml/2006/chart">
            <c:chart xmlns:c="http://schemas.openxmlformats.org/drawingml/2006/chart" xmlns:r="http://schemas.openxmlformats.org/officeDocument/2006/relationships" r:id="rId7"/>
          </a:graphicData>
        </a:graphic>
      </p:graphicFrame>
      <p:pic>
        <p:nvPicPr>
          <p:cNvPr id="9" name="Obraz 8">
            <a:extLst>
              <a:ext uri="{FF2B5EF4-FFF2-40B4-BE49-F238E27FC236}">
                <a16:creationId xmlns:a16="http://schemas.microsoft.com/office/drawing/2014/main" id="{3CFE327B-D676-4D50-91D4-BB46B0EF5F6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75920" y="2996952"/>
            <a:ext cx="1598932" cy="2216701"/>
          </a:xfrm>
          <a:prstGeom prst="rect">
            <a:avLst/>
          </a:prstGeom>
        </p:spPr>
      </p:pic>
      <p:sp>
        <p:nvSpPr>
          <p:cNvPr id="10" name="Shape 330">
            <a:extLst>
              <a:ext uri="{FF2B5EF4-FFF2-40B4-BE49-F238E27FC236}">
                <a16:creationId xmlns:a16="http://schemas.microsoft.com/office/drawing/2014/main" id="{DF2E035A-231D-42C2-BDC1-2316A7B0407A}"/>
              </a:ext>
            </a:extLst>
          </p:cNvPr>
          <p:cNvSpPr/>
          <p:nvPr/>
        </p:nvSpPr>
        <p:spPr>
          <a:xfrm>
            <a:off x="609600" y="6610424"/>
            <a:ext cx="7920002" cy="24622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defTabSz="914400">
              <a:defRPr sz="1000">
                <a:solidFill>
                  <a:srgbClr val="888888"/>
                </a:solidFill>
                <a:latin typeface="Arial Narrow"/>
                <a:ea typeface="Arial Narrow"/>
                <a:cs typeface="Arial Narrow"/>
                <a:sym typeface="Arial Narrow"/>
              </a:defRPr>
            </a:lvl1pPr>
          </a:lstStyle>
          <a:p>
            <a:r>
              <a:rPr lang="pl-PL" dirty="0"/>
              <a:t>Strategia Rozwoju Polskiego Jeździectwa 2021-2025 | Wrzesień 2021 r.</a:t>
            </a:r>
          </a:p>
        </p:txBody>
      </p:sp>
    </p:spTree>
    <p:extLst>
      <p:ext uri="{BB962C8B-B14F-4D97-AF65-F5344CB8AC3E}">
        <p14:creationId xmlns:p14="http://schemas.microsoft.com/office/powerpoint/2010/main" val="3881039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 name="Shape 444"/>
          <p:cNvSpPr>
            <a:spLocks noGrp="1"/>
          </p:cNvSpPr>
          <p:nvPr>
            <p:ph type="sldNum" sz="quarter" idx="2"/>
          </p:nvPr>
        </p:nvSpPr>
        <p:spPr>
          <a:xfrm>
            <a:off x="11419537" y="6415804"/>
            <a:ext cx="162863" cy="246221"/>
          </a:xfrm>
          <a:prstGeom prst="rect">
            <a:avLst/>
          </a:prstGeom>
          <a:extLst>
            <a:ext uri="{C572A759-6A51-4108-AA02-DFA0A04FC94B}">
              <ma14:wrappingTextBoxFlag xmlns:ma14="http://schemas.microsoft.com/office/mac/drawingml/2011/main" xmlns="" val="1"/>
            </a:ext>
          </a:extLst>
        </p:spPr>
        <p:txBody>
          <a:bodyPr/>
          <a:lstStyle>
            <a:lvl1pPr defTabSz="914400"/>
          </a:lstStyle>
          <a:p>
            <a:fld id="{86CB4B4D-7CA3-9044-876B-883B54F8677D}" type="slidenum">
              <a:rPr lang="pl-PL"/>
              <a:t>8</a:t>
            </a:fld>
            <a:endParaRPr lang="pl-PL"/>
          </a:p>
        </p:txBody>
      </p:sp>
      <p:sp>
        <p:nvSpPr>
          <p:cNvPr id="445" name="Shape 445"/>
          <p:cNvSpPr>
            <a:spLocks noGrp="1"/>
          </p:cNvSpPr>
          <p:nvPr>
            <p:ph type="title"/>
          </p:nvPr>
        </p:nvSpPr>
        <p:spPr>
          <a:xfrm>
            <a:off x="609600" y="274638"/>
            <a:ext cx="11480800" cy="778099"/>
          </a:xfrm>
          <a:prstGeom prst="rect">
            <a:avLst/>
          </a:prstGeom>
        </p:spPr>
        <p:txBody>
          <a:bodyPr>
            <a:normAutofit/>
          </a:bodyPr>
          <a:lstStyle/>
          <a:p>
            <a:r>
              <a:rPr lang="pl-PL" sz="2800" dirty="0"/>
              <a:t>PZJ obszary objęte Strategią Rozwoju Polskiego Jeździectwa</a:t>
            </a:r>
          </a:p>
        </p:txBody>
      </p:sp>
      <p:sp>
        <p:nvSpPr>
          <p:cNvPr id="446" name="Shape 446"/>
          <p:cNvSpPr>
            <a:spLocks noGrp="1"/>
          </p:cNvSpPr>
          <p:nvPr>
            <p:ph type="body" sz="quarter" idx="1"/>
          </p:nvPr>
        </p:nvSpPr>
        <p:spPr>
          <a:xfrm>
            <a:off x="609600" y="1052736"/>
            <a:ext cx="10972800" cy="707887"/>
          </a:xfrm>
          <a:prstGeom prst="rect">
            <a:avLst/>
          </a:prstGeom>
        </p:spPr>
        <p:txBody>
          <a:bodyPr/>
          <a:lstStyle/>
          <a:p>
            <a:r>
              <a:rPr lang="pl-PL" dirty="0"/>
              <a:t>Jeździectwo powszechne i rekreacja są podstawą funkcjonowania jeździectwa w Polsce i zapleczem do selekcji zawodników na poziom regionalny, ogólnopolski i międzynarodowy</a:t>
            </a:r>
          </a:p>
        </p:txBody>
      </p:sp>
      <p:grpSp>
        <p:nvGrpSpPr>
          <p:cNvPr id="449" name="Group 449"/>
          <p:cNvGrpSpPr/>
          <p:nvPr/>
        </p:nvGrpSpPr>
        <p:grpSpPr>
          <a:xfrm>
            <a:off x="3354230" y="1913977"/>
            <a:ext cx="2664002" cy="1224002"/>
            <a:chOff x="0" y="0"/>
            <a:chExt cx="2664000" cy="1224000"/>
          </a:xfrm>
        </p:grpSpPr>
        <p:sp>
          <p:nvSpPr>
            <p:cNvPr id="447" name="Shape 447"/>
            <p:cNvSpPr/>
            <p:nvPr/>
          </p:nvSpPr>
          <p:spPr>
            <a:xfrm>
              <a:off x="0" y="0"/>
              <a:ext cx="2664000" cy="1224000"/>
            </a:xfrm>
            <a:prstGeom prst="rect">
              <a:avLst/>
            </a:prstGeom>
            <a:solidFill>
              <a:srgbClr val="FEC488"/>
            </a:solidFill>
            <a:ln w="12700" cap="flat">
              <a:noFill/>
              <a:miter lim="400000"/>
            </a:ln>
            <a:effectLst/>
          </p:spPr>
          <p:txBody>
            <a:bodyPr wrap="square" lIns="45719" tIns="45719" rIns="45719" bIns="45719" numCol="1" anchor="ctr">
              <a:noAutofit/>
            </a:bodyPr>
            <a:lstStyle/>
            <a:p>
              <a:pPr algn="ctr" defTabSz="914400">
                <a:defRPr sz="2800">
                  <a:latin typeface="+mn-lt"/>
                  <a:ea typeface="+mn-ea"/>
                  <a:cs typeface="+mn-cs"/>
                  <a:sym typeface="Arial"/>
                </a:defRPr>
              </a:pPr>
              <a:endParaRPr lang="pl-PL"/>
            </a:p>
          </p:txBody>
        </p:sp>
        <p:sp>
          <p:nvSpPr>
            <p:cNvPr id="448" name="Shape 448"/>
            <p:cNvSpPr/>
            <p:nvPr/>
          </p:nvSpPr>
          <p:spPr>
            <a:xfrm>
              <a:off x="0" y="350392"/>
              <a:ext cx="2664000" cy="52321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defTabSz="914400">
                <a:defRPr sz="2800" b="1">
                  <a:latin typeface="+mn-lt"/>
                  <a:ea typeface="+mn-ea"/>
                  <a:cs typeface="+mn-cs"/>
                  <a:sym typeface="Arial"/>
                </a:defRPr>
              </a:lvl1pPr>
            </a:lstStyle>
            <a:p>
              <a:r>
                <a:rPr lang="pl-PL"/>
                <a:t>Ujeżdżenie</a:t>
              </a:r>
            </a:p>
          </p:txBody>
        </p:sp>
      </p:grpSp>
      <p:grpSp>
        <p:nvGrpSpPr>
          <p:cNvPr id="452" name="Group 452"/>
          <p:cNvGrpSpPr/>
          <p:nvPr/>
        </p:nvGrpSpPr>
        <p:grpSpPr>
          <a:xfrm>
            <a:off x="3354230" y="3227004"/>
            <a:ext cx="2664002" cy="1224002"/>
            <a:chOff x="0" y="0"/>
            <a:chExt cx="2664000" cy="1224000"/>
          </a:xfrm>
        </p:grpSpPr>
        <p:sp>
          <p:nvSpPr>
            <p:cNvPr id="450" name="Shape 450"/>
            <p:cNvSpPr/>
            <p:nvPr/>
          </p:nvSpPr>
          <p:spPr>
            <a:xfrm>
              <a:off x="0" y="0"/>
              <a:ext cx="2664000" cy="1224000"/>
            </a:xfrm>
            <a:prstGeom prst="rect">
              <a:avLst/>
            </a:prstGeom>
            <a:solidFill>
              <a:srgbClr val="A1D794"/>
            </a:solidFill>
            <a:ln w="12700" cap="flat">
              <a:noFill/>
              <a:miter lim="400000"/>
            </a:ln>
            <a:effectLst/>
          </p:spPr>
          <p:txBody>
            <a:bodyPr wrap="square" lIns="45719" tIns="45719" rIns="45719" bIns="45719" numCol="1" anchor="ctr">
              <a:noAutofit/>
            </a:bodyPr>
            <a:lstStyle/>
            <a:p>
              <a:pPr algn="ctr" defTabSz="914400">
                <a:defRPr sz="2800">
                  <a:solidFill>
                    <a:srgbClr val="FFFFFF"/>
                  </a:solidFill>
                  <a:latin typeface="+mn-lt"/>
                  <a:ea typeface="+mn-ea"/>
                  <a:cs typeface="+mn-cs"/>
                  <a:sym typeface="Arial"/>
                </a:defRPr>
              </a:pPr>
              <a:endParaRPr lang="pl-PL"/>
            </a:p>
          </p:txBody>
        </p:sp>
        <p:sp>
          <p:nvSpPr>
            <p:cNvPr id="451" name="Shape 451"/>
            <p:cNvSpPr/>
            <p:nvPr/>
          </p:nvSpPr>
          <p:spPr>
            <a:xfrm>
              <a:off x="0" y="350392"/>
              <a:ext cx="2664000" cy="52321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defTabSz="914400">
                <a:defRPr sz="2800" b="1">
                  <a:solidFill>
                    <a:srgbClr val="FFFFFF"/>
                  </a:solidFill>
                  <a:latin typeface="+mn-lt"/>
                  <a:ea typeface="+mn-ea"/>
                  <a:cs typeface="+mn-cs"/>
                  <a:sym typeface="Arial"/>
                </a:defRPr>
              </a:lvl1pPr>
            </a:lstStyle>
            <a:p>
              <a:r>
                <a:rPr lang="pl-PL"/>
                <a:t>Powożenie</a:t>
              </a:r>
            </a:p>
          </p:txBody>
        </p:sp>
      </p:grpSp>
      <p:grpSp>
        <p:nvGrpSpPr>
          <p:cNvPr id="455" name="Group 455"/>
          <p:cNvGrpSpPr/>
          <p:nvPr/>
        </p:nvGrpSpPr>
        <p:grpSpPr>
          <a:xfrm>
            <a:off x="3354230" y="4540031"/>
            <a:ext cx="2664002" cy="1224002"/>
            <a:chOff x="0" y="0"/>
            <a:chExt cx="2664000" cy="1224000"/>
          </a:xfrm>
        </p:grpSpPr>
        <p:sp>
          <p:nvSpPr>
            <p:cNvPr id="453" name="Shape 453"/>
            <p:cNvSpPr/>
            <p:nvPr/>
          </p:nvSpPr>
          <p:spPr>
            <a:xfrm>
              <a:off x="0" y="0"/>
              <a:ext cx="2664000" cy="1224000"/>
            </a:xfrm>
            <a:prstGeom prst="rect">
              <a:avLst/>
            </a:prstGeom>
            <a:solidFill>
              <a:srgbClr val="80B891"/>
            </a:solidFill>
            <a:ln w="12700" cap="flat">
              <a:noFill/>
              <a:miter lim="400000"/>
            </a:ln>
            <a:effectLst/>
          </p:spPr>
          <p:txBody>
            <a:bodyPr wrap="square" lIns="45719" tIns="45719" rIns="45719" bIns="45719" numCol="1" anchor="ctr">
              <a:noAutofit/>
            </a:bodyPr>
            <a:lstStyle/>
            <a:p>
              <a:pPr algn="ctr" defTabSz="914400">
                <a:defRPr sz="2800">
                  <a:solidFill>
                    <a:srgbClr val="FFFFFF"/>
                  </a:solidFill>
                  <a:latin typeface="+mn-lt"/>
                  <a:ea typeface="+mn-ea"/>
                  <a:cs typeface="+mn-cs"/>
                  <a:sym typeface="Arial"/>
                </a:defRPr>
              </a:pPr>
              <a:endParaRPr lang="pl-PL"/>
            </a:p>
          </p:txBody>
        </p:sp>
        <p:sp>
          <p:nvSpPr>
            <p:cNvPr id="454" name="Shape 454"/>
            <p:cNvSpPr/>
            <p:nvPr/>
          </p:nvSpPr>
          <p:spPr>
            <a:xfrm>
              <a:off x="0" y="350392"/>
              <a:ext cx="2664000" cy="52321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defTabSz="914400">
                <a:defRPr sz="2800" b="1">
                  <a:solidFill>
                    <a:srgbClr val="FFFFFF"/>
                  </a:solidFill>
                  <a:latin typeface="+mn-lt"/>
                  <a:ea typeface="+mn-ea"/>
                  <a:cs typeface="+mn-cs"/>
                  <a:sym typeface="Arial"/>
                </a:defRPr>
              </a:lvl1pPr>
            </a:lstStyle>
            <a:p>
              <a:r>
                <a:rPr lang="pl-PL"/>
                <a:t>Reining</a:t>
              </a:r>
            </a:p>
          </p:txBody>
        </p:sp>
      </p:grpSp>
      <p:grpSp>
        <p:nvGrpSpPr>
          <p:cNvPr id="458" name="Group 458"/>
          <p:cNvGrpSpPr/>
          <p:nvPr/>
        </p:nvGrpSpPr>
        <p:grpSpPr>
          <a:xfrm>
            <a:off x="6099107" y="1913977"/>
            <a:ext cx="2664002" cy="1224002"/>
            <a:chOff x="0" y="0"/>
            <a:chExt cx="2664000" cy="1224000"/>
          </a:xfrm>
        </p:grpSpPr>
        <p:sp>
          <p:nvSpPr>
            <p:cNvPr id="456" name="Shape 456"/>
            <p:cNvSpPr/>
            <p:nvPr/>
          </p:nvSpPr>
          <p:spPr>
            <a:xfrm>
              <a:off x="0" y="0"/>
              <a:ext cx="2664000" cy="1224000"/>
            </a:xfrm>
            <a:prstGeom prst="rect">
              <a:avLst/>
            </a:prstGeom>
            <a:solidFill>
              <a:srgbClr val="FEA74D"/>
            </a:solidFill>
            <a:ln w="12700" cap="flat">
              <a:noFill/>
              <a:miter lim="400000"/>
            </a:ln>
            <a:effectLst/>
          </p:spPr>
          <p:txBody>
            <a:bodyPr wrap="square" lIns="45719" tIns="45719" rIns="45719" bIns="45719" numCol="1" anchor="ctr">
              <a:noAutofit/>
            </a:bodyPr>
            <a:lstStyle/>
            <a:p>
              <a:pPr algn="ctr" defTabSz="914400">
                <a:defRPr sz="2800">
                  <a:latin typeface="+mn-lt"/>
                  <a:ea typeface="+mn-ea"/>
                  <a:cs typeface="+mn-cs"/>
                  <a:sym typeface="Arial"/>
                </a:defRPr>
              </a:pPr>
              <a:endParaRPr lang="pl-PL"/>
            </a:p>
          </p:txBody>
        </p:sp>
        <p:sp>
          <p:nvSpPr>
            <p:cNvPr id="457" name="Shape 457"/>
            <p:cNvSpPr/>
            <p:nvPr/>
          </p:nvSpPr>
          <p:spPr>
            <a:xfrm>
              <a:off x="0" y="350392"/>
              <a:ext cx="2664000" cy="52321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defTabSz="914400">
                <a:defRPr sz="2800" b="1">
                  <a:latin typeface="+mn-lt"/>
                  <a:ea typeface="+mn-ea"/>
                  <a:cs typeface="+mn-cs"/>
                  <a:sym typeface="Arial"/>
                </a:defRPr>
              </a:lvl1pPr>
            </a:lstStyle>
            <a:p>
              <a:r>
                <a:rPr lang="pl-PL"/>
                <a:t>Skoki</a:t>
              </a:r>
            </a:p>
          </p:txBody>
        </p:sp>
      </p:grpSp>
      <p:grpSp>
        <p:nvGrpSpPr>
          <p:cNvPr id="461" name="Group 461"/>
          <p:cNvGrpSpPr/>
          <p:nvPr/>
        </p:nvGrpSpPr>
        <p:grpSpPr>
          <a:xfrm>
            <a:off x="696062" y="1913977"/>
            <a:ext cx="2485278" cy="3850055"/>
            <a:chOff x="-1" y="0"/>
            <a:chExt cx="2485276" cy="3850053"/>
          </a:xfrm>
        </p:grpSpPr>
        <p:sp>
          <p:nvSpPr>
            <p:cNvPr id="459" name="Shape 459"/>
            <p:cNvSpPr/>
            <p:nvPr/>
          </p:nvSpPr>
          <p:spPr>
            <a:xfrm>
              <a:off x="-1" y="0"/>
              <a:ext cx="2485276" cy="3850053"/>
            </a:xfrm>
            <a:prstGeom prst="rect">
              <a:avLst/>
            </a:prstGeom>
            <a:solidFill>
              <a:srgbClr val="CACED0"/>
            </a:solidFill>
            <a:ln w="19050" cap="flat">
              <a:solidFill>
                <a:srgbClr val="CACED0"/>
              </a:solidFill>
              <a:prstDash val="solid"/>
              <a:round/>
            </a:ln>
            <a:effectLst/>
          </p:spPr>
          <p:txBody>
            <a:bodyPr wrap="square" lIns="45719" tIns="45719" rIns="45719" bIns="45719" numCol="1" anchor="ctr">
              <a:noAutofit/>
            </a:bodyPr>
            <a:lstStyle/>
            <a:p>
              <a:pPr defTabSz="914400">
                <a:defRPr>
                  <a:solidFill>
                    <a:srgbClr val="FFFFFF"/>
                  </a:solidFill>
                  <a:latin typeface="Calibri"/>
                  <a:ea typeface="Calibri"/>
                  <a:cs typeface="Calibri"/>
                  <a:sym typeface="Calibri"/>
                </a:defRPr>
              </a:pPr>
              <a:endParaRPr lang="pl-PL"/>
            </a:p>
          </p:txBody>
        </p:sp>
        <p:sp>
          <p:nvSpPr>
            <p:cNvPr id="460" name="Shape 460"/>
            <p:cNvSpPr/>
            <p:nvPr/>
          </p:nvSpPr>
          <p:spPr>
            <a:xfrm>
              <a:off x="-1" y="1232531"/>
              <a:ext cx="2485276" cy="138499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defTabSz="914400">
                <a:defRPr sz="2800" b="1">
                  <a:latin typeface="+mn-lt"/>
                  <a:ea typeface="+mn-ea"/>
                  <a:cs typeface="+mn-cs"/>
                  <a:sym typeface="Arial"/>
                </a:defRPr>
              </a:lvl1pPr>
            </a:lstStyle>
            <a:p>
              <a:r>
                <a:rPr lang="pl-PL"/>
                <a:t>Jeździectwo powszechne i rekreacja</a:t>
              </a:r>
            </a:p>
          </p:txBody>
        </p:sp>
      </p:grpSp>
      <p:grpSp>
        <p:nvGrpSpPr>
          <p:cNvPr id="464" name="Group 464"/>
          <p:cNvGrpSpPr/>
          <p:nvPr/>
        </p:nvGrpSpPr>
        <p:grpSpPr>
          <a:xfrm>
            <a:off x="8864000" y="1913977"/>
            <a:ext cx="2664002" cy="1224002"/>
            <a:chOff x="0" y="0"/>
            <a:chExt cx="2664000" cy="1224000"/>
          </a:xfrm>
        </p:grpSpPr>
        <p:sp>
          <p:nvSpPr>
            <p:cNvPr id="462" name="Shape 462"/>
            <p:cNvSpPr/>
            <p:nvPr/>
          </p:nvSpPr>
          <p:spPr>
            <a:xfrm>
              <a:off x="0" y="0"/>
              <a:ext cx="2664000" cy="1224000"/>
            </a:xfrm>
            <a:prstGeom prst="rect">
              <a:avLst/>
            </a:prstGeom>
            <a:solidFill>
              <a:srgbClr val="FE8A12"/>
            </a:solidFill>
            <a:ln w="12700" cap="flat">
              <a:noFill/>
              <a:miter lim="400000"/>
            </a:ln>
            <a:effectLst/>
          </p:spPr>
          <p:txBody>
            <a:bodyPr wrap="square" lIns="45719" tIns="45719" rIns="45719" bIns="45719" numCol="1" anchor="ctr">
              <a:noAutofit/>
            </a:bodyPr>
            <a:lstStyle/>
            <a:p>
              <a:pPr algn="ctr" defTabSz="914400">
                <a:defRPr sz="2800">
                  <a:latin typeface="+mn-lt"/>
                  <a:ea typeface="+mn-ea"/>
                  <a:cs typeface="+mn-cs"/>
                  <a:sym typeface="Arial"/>
                </a:defRPr>
              </a:pPr>
              <a:endParaRPr lang="pl-PL"/>
            </a:p>
          </p:txBody>
        </p:sp>
        <p:sp>
          <p:nvSpPr>
            <p:cNvPr id="463" name="Shape 463"/>
            <p:cNvSpPr/>
            <p:nvPr/>
          </p:nvSpPr>
          <p:spPr>
            <a:xfrm>
              <a:off x="0" y="350392"/>
              <a:ext cx="2664000" cy="52321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defTabSz="914400">
                <a:defRPr sz="2800" b="1">
                  <a:latin typeface="+mn-lt"/>
                  <a:ea typeface="+mn-ea"/>
                  <a:cs typeface="+mn-cs"/>
                  <a:sym typeface="Arial"/>
                </a:defRPr>
              </a:lvl1pPr>
            </a:lstStyle>
            <a:p>
              <a:r>
                <a:rPr lang="pl-PL"/>
                <a:t>WKKW</a:t>
              </a:r>
            </a:p>
          </p:txBody>
        </p:sp>
      </p:grpSp>
      <p:grpSp>
        <p:nvGrpSpPr>
          <p:cNvPr id="467" name="Group 467"/>
          <p:cNvGrpSpPr/>
          <p:nvPr/>
        </p:nvGrpSpPr>
        <p:grpSpPr>
          <a:xfrm>
            <a:off x="8864000" y="3227003"/>
            <a:ext cx="2664002" cy="1224002"/>
            <a:chOff x="0" y="0"/>
            <a:chExt cx="2664000" cy="1224000"/>
          </a:xfrm>
        </p:grpSpPr>
        <p:sp>
          <p:nvSpPr>
            <p:cNvPr id="465" name="Shape 465"/>
            <p:cNvSpPr/>
            <p:nvPr/>
          </p:nvSpPr>
          <p:spPr>
            <a:xfrm>
              <a:off x="0" y="0"/>
              <a:ext cx="2664000" cy="1224000"/>
            </a:xfrm>
            <a:prstGeom prst="rect">
              <a:avLst/>
            </a:prstGeom>
            <a:solidFill>
              <a:srgbClr val="43B02A"/>
            </a:solidFill>
            <a:ln w="12700" cap="flat">
              <a:noFill/>
              <a:miter lim="400000"/>
            </a:ln>
            <a:effectLst/>
          </p:spPr>
          <p:txBody>
            <a:bodyPr wrap="square" lIns="45719" tIns="45719" rIns="45719" bIns="45719" numCol="1" anchor="ctr">
              <a:noAutofit/>
            </a:bodyPr>
            <a:lstStyle/>
            <a:p>
              <a:pPr algn="ctr" defTabSz="914400">
                <a:defRPr sz="2800">
                  <a:solidFill>
                    <a:srgbClr val="FFFFFF"/>
                  </a:solidFill>
                  <a:latin typeface="+mn-lt"/>
                  <a:ea typeface="+mn-ea"/>
                  <a:cs typeface="+mn-cs"/>
                  <a:sym typeface="Arial"/>
                </a:defRPr>
              </a:pPr>
              <a:endParaRPr lang="pl-PL"/>
            </a:p>
          </p:txBody>
        </p:sp>
        <p:sp>
          <p:nvSpPr>
            <p:cNvPr id="466" name="Shape 466"/>
            <p:cNvSpPr/>
            <p:nvPr/>
          </p:nvSpPr>
          <p:spPr>
            <a:xfrm>
              <a:off x="0" y="350392"/>
              <a:ext cx="2664000" cy="52321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defTabSz="914400">
                <a:defRPr sz="2800" b="1">
                  <a:solidFill>
                    <a:srgbClr val="FFFFFF"/>
                  </a:solidFill>
                  <a:latin typeface="+mn-lt"/>
                  <a:ea typeface="+mn-ea"/>
                  <a:cs typeface="+mn-cs"/>
                  <a:sym typeface="Arial"/>
                </a:defRPr>
              </a:lvl1pPr>
            </a:lstStyle>
            <a:p>
              <a:r>
                <a:rPr lang="pl-PL"/>
                <a:t>Rajdy Konne</a:t>
              </a:r>
            </a:p>
          </p:txBody>
        </p:sp>
      </p:grpSp>
      <p:grpSp>
        <p:nvGrpSpPr>
          <p:cNvPr id="470" name="Group 470"/>
          <p:cNvGrpSpPr/>
          <p:nvPr/>
        </p:nvGrpSpPr>
        <p:grpSpPr>
          <a:xfrm>
            <a:off x="8864000" y="4540031"/>
            <a:ext cx="2664002" cy="1224002"/>
            <a:chOff x="0" y="0"/>
            <a:chExt cx="2664000" cy="1224000"/>
          </a:xfrm>
        </p:grpSpPr>
        <p:sp>
          <p:nvSpPr>
            <p:cNvPr id="468" name="Shape 468"/>
            <p:cNvSpPr/>
            <p:nvPr/>
          </p:nvSpPr>
          <p:spPr>
            <a:xfrm>
              <a:off x="0" y="0"/>
              <a:ext cx="2664000" cy="1224000"/>
            </a:xfrm>
            <a:prstGeom prst="rect">
              <a:avLst/>
            </a:prstGeom>
            <a:solidFill>
              <a:srgbClr val="027223"/>
            </a:solidFill>
            <a:ln w="12700" cap="flat">
              <a:noFill/>
              <a:miter lim="400000"/>
            </a:ln>
            <a:effectLst/>
          </p:spPr>
          <p:txBody>
            <a:bodyPr wrap="square" lIns="45719" tIns="45719" rIns="45719" bIns="45719" numCol="1" anchor="ctr">
              <a:noAutofit/>
            </a:bodyPr>
            <a:lstStyle/>
            <a:p>
              <a:pPr algn="ctr" defTabSz="914400">
                <a:defRPr sz="2800">
                  <a:solidFill>
                    <a:srgbClr val="FFFFFF"/>
                  </a:solidFill>
                  <a:latin typeface="+mn-lt"/>
                  <a:ea typeface="+mn-ea"/>
                  <a:cs typeface="+mn-cs"/>
                  <a:sym typeface="Arial"/>
                </a:defRPr>
              </a:pPr>
              <a:endParaRPr lang="pl-PL"/>
            </a:p>
          </p:txBody>
        </p:sp>
        <p:sp>
          <p:nvSpPr>
            <p:cNvPr id="469" name="Shape 469"/>
            <p:cNvSpPr/>
            <p:nvPr/>
          </p:nvSpPr>
          <p:spPr>
            <a:xfrm>
              <a:off x="0" y="350392"/>
              <a:ext cx="2664000" cy="52321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defTabSz="914400">
                <a:defRPr sz="2800" b="1">
                  <a:solidFill>
                    <a:srgbClr val="FFFFFF"/>
                  </a:solidFill>
                  <a:latin typeface="+mn-lt"/>
                  <a:ea typeface="+mn-ea"/>
                  <a:cs typeface="+mn-cs"/>
                  <a:sym typeface="Arial"/>
                </a:defRPr>
              </a:lvl1pPr>
            </a:lstStyle>
            <a:p>
              <a:r>
                <a:rPr lang="pl-PL"/>
                <a:t>Polo</a:t>
              </a:r>
            </a:p>
          </p:txBody>
        </p:sp>
      </p:grpSp>
      <p:grpSp>
        <p:nvGrpSpPr>
          <p:cNvPr id="473" name="Group 473"/>
          <p:cNvGrpSpPr/>
          <p:nvPr/>
        </p:nvGrpSpPr>
        <p:grpSpPr>
          <a:xfrm>
            <a:off x="6119121" y="3227003"/>
            <a:ext cx="2664002" cy="1224002"/>
            <a:chOff x="0" y="0"/>
            <a:chExt cx="2664000" cy="1224000"/>
          </a:xfrm>
        </p:grpSpPr>
        <p:sp>
          <p:nvSpPr>
            <p:cNvPr id="471" name="Shape 471"/>
            <p:cNvSpPr/>
            <p:nvPr/>
          </p:nvSpPr>
          <p:spPr>
            <a:xfrm>
              <a:off x="0" y="0"/>
              <a:ext cx="2664000" cy="1224000"/>
            </a:xfrm>
            <a:prstGeom prst="rect">
              <a:avLst/>
            </a:prstGeom>
            <a:solidFill>
              <a:srgbClr val="72C45F"/>
            </a:solidFill>
            <a:ln w="12700" cap="flat">
              <a:noFill/>
              <a:miter lim="400000"/>
            </a:ln>
            <a:effectLst/>
          </p:spPr>
          <p:txBody>
            <a:bodyPr wrap="square" lIns="45719" tIns="45719" rIns="45719" bIns="45719" numCol="1" anchor="ctr">
              <a:noAutofit/>
            </a:bodyPr>
            <a:lstStyle/>
            <a:p>
              <a:pPr algn="ctr" defTabSz="914400">
                <a:defRPr sz="2800">
                  <a:solidFill>
                    <a:srgbClr val="FFFFFF"/>
                  </a:solidFill>
                  <a:latin typeface="+mn-lt"/>
                  <a:ea typeface="+mn-ea"/>
                  <a:cs typeface="+mn-cs"/>
                  <a:sym typeface="Arial"/>
                </a:defRPr>
              </a:pPr>
              <a:endParaRPr lang="pl-PL"/>
            </a:p>
          </p:txBody>
        </p:sp>
        <p:sp>
          <p:nvSpPr>
            <p:cNvPr id="472" name="Shape 472"/>
            <p:cNvSpPr/>
            <p:nvPr/>
          </p:nvSpPr>
          <p:spPr>
            <a:xfrm>
              <a:off x="0" y="350392"/>
              <a:ext cx="2664000" cy="52321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defTabSz="914400">
                <a:defRPr sz="2800" b="1">
                  <a:solidFill>
                    <a:srgbClr val="FFFFFF"/>
                  </a:solidFill>
                  <a:latin typeface="+mn-lt"/>
                  <a:ea typeface="+mn-ea"/>
                  <a:cs typeface="+mn-cs"/>
                  <a:sym typeface="Arial"/>
                </a:defRPr>
              </a:lvl1pPr>
            </a:lstStyle>
            <a:p>
              <a:r>
                <a:rPr lang="pl-PL"/>
                <a:t>Woltyżerka</a:t>
              </a:r>
            </a:p>
          </p:txBody>
        </p:sp>
      </p:grpSp>
      <p:grpSp>
        <p:nvGrpSpPr>
          <p:cNvPr id="476" name="Group 476"/>
          <p:cNvGrpSpPr/>
          <p:nvPr/>
        </p:nvGrpSpPr>
        <p:grpSpPr>
          <a:xfrm>
            <a:off x="6119121" y="4540031"/>
            <a:ext cx="2664002" cy="1224002"/>
            <a:chOff x="0" y="0"/>
            <a:chExt cx="2664000" cy="1224000"/>
          </a:xfrm>
        </p:grpSpPr>
        <p:sp>
          <p:nvSpPr>
            <p:cNvPr id="474" name="Shape 474"/>
            <p:cNvSpPr/>
            <p:nvPr/>
          </p:nvSpPr>
          <p:spPr>
            <a:xfrm>
              <a:off x="0" y="0"/>
              <a:ext cx="2664000" cy="1224000"/>
            </a:xfrm>
            <a:prstGeom prst="rect">
              <a:avLst/>
            </a:prstGeom>
            <a:solidFill>
              <a:srgbClr val="41955A"/>
            </a:solidFill>
            <a:ln w="12700" cap="flat">
              <a:noFill/>
              <a:miter lim="400000"/>
            </a:ln>
            <a:effectLst/>
          </p:spPr>
          <p:txBody>
            <a:bodyPr wrap="square" lIns="45719" tIns="45719" rIns="45719" bIns="45719" numCol="1" anchor="ctr">
              <a:noAutofit/>
            </a:bodyPr>
            <a:lstStyle/>
            <a:p>
              <a:pPr algn="ctr" defTabSz="914400">
                <a:defRPr sz="2500">
                  <a:solidFill>
                    <a:srgbClr val="FFFFFF"/>
                  </a:solidFill>
                  <a:latin typeface="+mn-lt"/>
                  <a:ea typeface="+mn-ea"/>
                  <a:cs typeface="+mn-cs"/>
                  <a:sym typeface="Arial"/>
                </a:defRPr>
              </a:pPr>
              <a:endParaRPr lang="pl-PL"/>
            </a:p>
          </p:txBody>
        </p:sp>
        <p:sp>
          <p:nvSpPr>
            <p:cNvPr id="475" name="Shape 475"/>
            <p:cNvSpPr/>
            <p:nvPr/>
          </p:nvSpPr>
          <p:spPr>
            <a:xfrm>
              <a:off x="0" y="373475"/>
              <a:ext cx="2664000" cy="47705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defTabSz="914400">
                <a:defRPr sz="2500" b="1">
                  <a:solidFill>
                    <a:srgbClr val="FFFFFF"/>
                  </a:solidFill>
                  <a:latin typeface="+mn-lt"/>
                  <a:ea typeface="+mn-ea"/>
                  <a:cs typeface="+mn-cs"/>
                  <a:sym typeface="Arial"/>
                </a:defRPr>
              </a:lvl1pPr>
            </a:lstStyle>
            <a:p>
              <a:r>
                <a:rPr lang="pl-PL"/>
                <a:t>Parajeździectwo</a:t>
              </a:r>
            </a:p>
          </p:txBody>
        </p:sp>
      </p:grpSp>
      <p:grpSp>
        <p:nvGrpSpPr>
          <p:cNvPr id="479" name="Group 479"/>
          <p:cNvGrpSpPr/>
          <p:nvPr/>
        </p:nvGrpSpPr>
        <p:grpSpPr>
          <a:xfrm>
            <a:off x="3366453" y="1866355"/>
            <a:ext cx="342344" cy="584773"/>
            <a:chOff x="0" y="-11716"/>
            <a:chExt cx="342343" cy="584772"/>
          </a:xfrm>
        </p:grpSpPr>
        <p:sp>
          <p:nvSpPr>
            <p:cNvPr id="477" name="Shape 477"/>
            <p:cNvSpPr/>
            <p:nvPr/>
          </p:nvSpPr>
          <p:spPr>
            <a:xfrm>
              <a:off x="0" y="76165"/>
              <a:ext cx="342343" cy="409010"/>
            </a:xfrm>
            <a:prstGeom prst="rect">
              <a:avLst/>
            </a:prstGeom>
            <a:solidFill>
              <a:srgbClr val="FFFFFF"/>
            </a:solidFill>
            <a:ln w="25400" cap="flat">
              <a:solidFill>
                <a:srgbClr val="000000"/>
              </a:solidFill>
              <a:prstDash val="solid"/>
              <a:round/>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lang="pl-PL"/>
            </a:p>
          </p:txBody>
        </p:sp>
        <p:sp>
          <p:nvSpPr>
            <p:cNvPr id="478" name="Shape 478"/>
            <p:cNvSpPr/>
            <p:nvPr/>
          </p:nvSpPr>
          <p:spPr>
            <a:xfrm>
              <a:off x="0" y="-11716"/>
              <a:ext cx="342343" cy="5847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sz="3200" b="1">
                  <a:latin typeface="Calibri"/>
                  <a:ea typeface="Calibri"/>
                  <a:cs typeface="Calibri"/>
                  <a:sym typeface="Calibri"/>
                </a:defRPr>
              </a:lvl1pPr>
            </a:lstStyle>
            <a:p>
              <a:r>
                <a:rPr lang="pl-PL"/>
                <a:t>A</a:t>
              </a:r>
            </a:p>
          </p:txBody>
        </p:sp>
      </p:grpSp>
      <p:grpSp>
        <p:nvGrpSpPr>
          <p:cNvPr id="482" name="Group 482"/>
          <p:cNvGrpSpPr/>
          <p:nvPr/>
        </p:nvGrpSpPr>
        <p:grpSpPr>
          <a:xfrm>
            <a:off x="6119121" y="1859946"/>
            <a:ext cx="342344" cy="584773"/>
            <a:chOff x="0" y="-11716"/>
            <a:chExt cx="342343" cy="584772"/>
          </a:xfrm>
        </p:grpSpPr>
        <p:sp>
          <p:nvSpPr>
            <p:cNvPr id="480" name="Shape 480"/>
            <p:cNvSpPr/>
            <p:nvPr/>
          </p:nvSpPr>
          <p:spPr>
            <a:xfrm>
              <a:off x="0" y="76165"/>
              <a:ext cx="342343" cy="409010"/>
            </a:xfrm>
            <a:prstGeom prst="rect">
              <a:avLst/>
            </a:prstGeom>
            <a:solidFill>
              <a:srgbClr val="FFFFFF"/>
            </a:solidFill>
            <a:ln w="25400" cap="flat">
              <a:solidFill>
                <a:srgbClr val="000000"/>
              </a:solidFill>
              <a:prstDash val="solid"/>
              <a:round/>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lang="pl-PL"/>
            </a:p>
          </p:txBody>
        </p:sp>
        <p:sp>
          <p:nvSpPr>
            <p:cNvPr id="481" name="Shape 481"/>
            <p:cNvSpPr/>
            <p:nvPr/>
          </p:nvSpPr>
          <p:spPr>
            <a:xfrm>
              <a:off x="0" y="-11716"/>
              <a:ext cx="342343" cy="5847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sz="3200" b="1">
                  <a:latin typeface="Calibri"/>
                  <a:ea typeface="Calibri"/>
                  <a:cs typeface="Calibri"/>
                  <a:sym typeface="Calibri"/>
                </a:defRPr>
              </a:lvl1pPr>
            </a:lstStyle>
            <a:p>
              <a:r>
                <a:rPr lang="pl-PL"/>
                <a:t>B</a:t>
              </a:r>
            </a:p>
          </p:txBody>
        </p:sp>
      </p:grpSp>
      <p:grpSp>
        <p:nvGrpSpPr>
          <p:cNvPr id="485" name="Group 485"/>
          <p:cNvGrpSpPr/>
          <p:nvPr/>
        </p:nvGrpSpPr>
        <p:grpSpPr>
          <a:xfrm>
            <a:off x="8904312" y="1858960"/>
            <a:ext cx="342344" cy="584773"/>
            <a:chOff x="0" y="-11716"/>
            <a:chExt cx="342343" cy="584772"/>
          </a:xfrm>
        </p:grpSpPr>
        <p:sp>
          <p:nvSpPr>
            <p:cNvPr id="483" name="Shape 483"/>
            <p:cNvSpPr/>
            <p:nvPr/>
          </p:nvSpPr>
          <p:spPr>
            <a:xfrm>
              <a:off x="0" y="76165"/>
              <a:ext cx="342343" cy="409010"/>
            </a:xfrm>
            <a:prstGeom prst="rect">
              <a:avLst/>
            </a:prstGeom>
            <a:solidFill>
              <a:srgbClr val="FFFFFF"/>
            </a:solidFill>
            <a:ln w="25400" cap="flat">
              <a:solidFill>
                <a:srgbClr val="000000"/>
              </a:solidFill>
              <a:prstDash val="solid"/>
              <a:round/>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lang="pl-PL"/>
            </a:p>
          </p:txBody>
        </p:sp>
        <p:sp>
          <p:nvSpPr>
            <p:cNvPr id="484" name="Shape 484"/>
            <p:cNvSpPr/>
            <p:nvPr/>
          </p:nvSpPr>
          <p:spPr>
            <a:xfrm>
              <a:off x="0" y="-11716"/>
              <a:ext cx="342343" cy="5847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sz="3200" b="1">
                  <a:latin typeface="Calibri"/>
                  <a:ea typeface="Calibri"/>
                  <a:cs typeface="Calibri"/>
                  <a:sym typeface="Calibri"/>
                </a:defRPr>
              </a:lvl1pPr>
            </a:lstStyle>
            <a:p>
              <a:r>
                <a:rPr lang="pl-PL"/>
                <a:t>C</a:t>
              </a:r>
            </a:p>
          </p:txBody>
        </p:sp>
      </p:grpSp>
      <p:grpSp>
        <p:nvGrpSpPr>
          <p:cNvPr id="488" name="Group 488"/>
          <p:cNvGrpSpPr/>
          <p:nvPr/>
        </p:nvGrpSpPr>
        <p:grpSpPr>
          <a:xfrm>
            <a:off x="3376607" y="3195532"/>
            <a:ext cx="342344" cy="584773"/>
            <a:chOff x="0" y="-11716"/>
            <a:chExt cx="342343" cy="584772"/>
          </a:xfrm>
        </p:grpSpPr>
        <p:sp>
          <p:nvSpPr>
            <p:cNvPr id="486" name="Shape 486"/>
            <p:cNvSpPr/>
            <p:nvPr/>
          </p:nvSpPr>
          <p:spPr>
            <a:xfrm>
              <a:off x="0" y="76165"/>
              <a:ext cx="342343" cy="409010"/>
            </a:xfrm>
            <a:prstGeom prst="rect">
              <a:avLst/>
            </a:prstGeom>
            <a:solidFill>
              <a:srgbClr val="FFFFFF"/>
            </a:solidFill>
            <a:ln w="25400" cap="flat">
              <a:solidFill>
                <a:srgbClr val="000000"/>
              </a:solidFill>
              <a:prstDash val="solid"/>
              <a:round/>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lang="pl-PL"/>
            </a:p>
          </p:txBody>
        </p:sp>
        <p:sp>
          <p:nvSpPr>
            <p:cNvPr id="487" name="Shape 487"/>
            <p:cNvSpPr/>
            <p:nvPr/>
          </p:nvSpPr>
          <p:spPr>
            <a:xfrm>
              <a:off x="0" y="-11716"/>
              <a:ext cx="342343" cy="5847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sz="3200" b="1">
                  <a:latin typeface="Calibri"/>
                  <a:ea typeface="Calibri"/>
                  <a:cs typeface="Calibri"/>
                  <a:sym typeface="Calibri"/>
                </a:defRPr>
              </a:lvl1pPr>
            </a:lstStyle>
            <a:p>
              <a:r>
                <a:rPr lang="pl-PL"/>
                <a:t>D</a:t>
              </a:r>
            </a:p>
          </p:txBody>
        </p:sp>
      </p:grpSp>
      <p:grpSp>
        <p:nvGrpSpPr>
          <p:cNvPr id="491" name="Group 491"/>
          <p:cNvGrpSpPr/>
          <p:nvPr/>
        </p:nvGrpSpPr>
        <p:grpSpPr>
          <a:xfrm>
            <a:off x="6139429" y="3169077"/>
            <a:ext cx="342344" cy="584773"/>
            <a:chOff x="0" y="-11716"/>
            <a:chExt cx="342343" cy="584772"/>
          </a:xfrm>
        </p:grpSpPr>
        <p:sp>
          <p:nvSpPr>
            <p:cNvPr id="489" name="Shape 489"/>
            <p:cNvSpPr/>
            <p:nvPr/>
          </p:nvSpPr>
          <p:spPr>
            <a:xfrm>
              <a:off x="0" y="76165"/>
              <a:ext cx="342343" cy="409010"/>
            </a:xfrm>
            <a:prstGeom prst="rect">
              <a:avLst/>
            </a:prstGeom>
            <a:solidFill>
              <a:srgbClr val="FFFFFF"/>
            </a:solidFill>
            <a:ln w="25400" cap="flat">
              <a:solidFill>
                <a:srgbClr val="000000"/>
              </a:solidFill>
              <a:prstDash val="solid"/>
              <a:round/>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lang="pl-PL"/>
            </a:p>
          </p:txBody>
        </p:sp>
        <p:sp>
          <p:nvSpPr>
            <p:cNvPr id="490" name="Shape 490"/>
            <p:cNvSpPr/>
            <p:nvPr/>
          </p:nvSpPr>
          <p:spPr>
            <a:xfrm>
              <a:off x="0" y="-11716"/>
              <a:ext cx="342343" cy="5847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sz="3200" b="1">
                  <a:latin typeface="Calibri"/>
                  <a:ea typeface="Calibri"/>
                  <a:cs typeface="Calibri"/>
                  <a:sym typeface="Calibri"/>
                </a:defRPr>
              </a:lvl1pPr>
            </a:lstStyle>
            <a:p>
              <a:r>
                <a:rPr lang="pl-PL"/>
                <a:t>E</a:t>
              </a:r>
            </a:p>
          </p:txBody>
        </p:sp>
      </p:grpSp>
      <p:grpSp>
        <p:nvGrpSpPr>
          <p:cNvPr id="494" name="Group 494"/>
          <p:cNvGrpSpPr/>
          <p:nvPr/>
        </p:nvGrpSpPr>
        <p:grpSpPr>
          <a:xfrm>
            <a:off x="8904312" y="3169076"/>
            <a:ext cx="342344" cy="584773"/>
            <a:chOff x="0" y="-11716"/>
            <a:chExt cx="342343" cy="584772"/>
          </a:xfrm>
        </p:grpSpPr>
        <p:sp>
          <p:nvSpPr>
            <p:cNvPr id="492" name="Shape 492"/>
            <p:cNvSpPr/>
            <p:nvPr/>
          </p:nvSpPr>
          <p:spPr>
            <a:xfrm>
              <a:off x="0" y="76165"/>
              <a:ext cx="342343" cy="409010"/>
            </a:xfrm>
            <a:prstGeom prst="rect">
              <a:avLst/>
            </a:prstGeom>
            <a:solidFill>
              <a:srgbClr val="FFFFFF"/>
            </a:solidFill>
            <a:ln w="25400" cap="flat">
              <a:solidFill>
                <a:srgbClr val="000000"/>
              </a:solidFill>
              <a:prstDash val="solid"/>
              <a:round/>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lang="pl-PL"/>
            </a:p>
          </p:txBody>
        </p:sp>
        <p:sp>
          <p:nvSpPr>
            <p:cNvPr id="493" name="Shape 493"/>
            <p:cNvSpPr/>
            <p:nvPr/>
          </p:nvSpPr>
          <p:spPr>
            <a:xfrm>
              <a:off x="0" y="-11716"/>
              <a:ext cx="342343" cy="5847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sz="3200" b="1">
                  <a:latin typeface="Calibri"/>
                  <a:ea typeface="Calibri"/>
                  <a:cs typeface="Calibri"/>
                  <a:sym typeface="Calibri"/>
                </a:defRPr>
              </a:lvl1pPr>
            </a:lstStyle>
            <a:p>
              <a:r>
                <a:rPr lang="pl-PL"/>
                <a:t>F</a:t>
              </a:r>
            </a:p>
          </p:txBody>
        </p:sp>
      </p:grpSp>
      <p:grpSp>
        <p:nvGrpSpPr>
          <p:cNvPr id="497" name="Group 497"/>
          <p:cNvGrpSpPr/>
          <p:nvPr/>
        </p:nvGrpSpPr>
        <p:grpSpPr>
          <a:xfrm>
            <a:off x="3382476" y="4488635"/>
            <a:ext cx="342344" cy="584773"/>
            <a:chOff x="0" y="-11716"/>
            <a:chExt cx="342343" cy="584772"/>
          </a:xfrm>
        </p:grpSpPr>
        <p:sp>
          <p:nvSpPr>
            <p:cNvPr id="495" name="Shape 495"/>
            <p:cNvSpPr/>
            <p:nvPr/>
          </p:nvSpPr>
          <p:spPr>
            <a:xfrm>
              <a:off x="0" y="76165"/>
              <a:ext cx="342343" cy="409010"/>
            </a:xfrm>
            <a:prstGeom prst="rect">
              <a:avLst/>
            </a:prstGeom>
            <a:solidFill>
              <a:srgbClr val="FFFFFF"/>
            </a:solidFill>
            <a:ln w="25400" cap="flat">
              <a:solidFill>
                <a:srgbClr val="000000"/>
              </a:solidFill>
              <a:prstDash val="solid"/>
              <a:round/>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lang="pl-PL"/>
            </a:p>
          </p:txBody>
        </p:sp>
        <p:sp>
          <p:nvSpPr>
            <p:cNvPr id="496" name="Shape 496"/>
            <p:cNvSpPr/>
            <p:nvPr/>
          </p:nvSpPr>
          <p:spPr>
            <a:xfrm>
              <a:off x="0" y="-11716"/>
              <a:ext cx="342343" cy="5847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sz="3200">
                  <a:latin typeface="Calibri"/>
                  <a:ea typeface="Calibri"/>
                  <a:cs typeface="Calibri"/>
                  <a:sym typeface="Calibri"/>
                </a:defRPr>
              </a:lvl1pPr>
            </a:lstStyle>
            <a:p>
              <a:r>
                <a:rPr lang="pl-PL" b="1" dirty="0"/>
                <a:t>G</a:t>
              </a:r>
            </a:p>
          </p:txBody>
        </p:sp>
      </p:grpSp>
      <p:grpSp>
        <p:nvGrpSpPr>
          <p:cNvPr id="500" name="Group 500"/>
          <p:cNvGrpSpPr/>
          <p:nvPr/>
        </p:nvGrpSpPr>
        <p:grpSpPr>
          <a:xfrm>
            <a:off x="6139429" y="4488635"/>
            <a:ext cx="342344" cy="584773"/>
            <a:chOff x="0" y="-11716"/>
            <a:chExt cx="342343" cy="584772"/>
          </a:xfrm>
        </p:grpSpPr>
        <p:sp>
          <p:nvSpPr>
            <p:cNvPr id="498" name="Shape 498"/>
            <p:cNvSpPr/>
            <p:nvPr/>
          </p:nvSpPr>
          <p:spPr>
            <a:xfrm>
              <a:off x="0" y="76165"/>
              <a:ext cx="342343" cy="409010"/>
            </a:xfrm>
            <a:prstGeom prst="rect">
              <a:avLst/>
            </a:prstGeom>
            <a:solidFill>
              <a:srgbClr val="FFFFFF"/>
            </a:solidFill>
            <a:ln w="25400" cap="flat">
              <a:solidFill>
                <a:srgbClr val="000000"/>
              </a:solidFill>
              <a:prstDash val="solid"/>
              <a:round/>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lang="pl-PL"/>
            </a:p>
          </p:txBody>
        </p:sp>
        <p:sp>
          <p:nvSpPr>
            <p:cNvPr id="499" name="Shape 499"/>
            <p:cNvSpPr/>
            <p:nvPr/>
          </p:nvSpPr>
          <p:spPr>
            <a:xfrm>
              <a:off x="0" y="-11716"/>
              <a:ext cx="342343" cy="5847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sz="3200" b="1">
                  <a:latin typeface="Calibri"/>
                  <a:ea typeface="Calibri"/>
                  <a:cs typeface="Calibri"/>
                  <a:sym typeface="Calibri"/>
                </a:defRPr>
              </a:lvl1pPr>
            </a:lstStyle>
            <a:p>
              <a:r>
                <a:rPr lang="pl-PL"/>
                <a:t>H</a:t>
              </a:r>
            </a:p>
          </p:txBody>
        </p:sp>
      </p:grpSp>
      <p:sp>
        <p:nvSpPr>
          <p:cNvPr id="60" name="Shape 330">
            <a:extLst>
              <a:ext uri="{FF2B5EF4-FFF2-40B4-BE49-F238E27FC236}">
                <a16:creationId xmlns:a16="http://schemas.microsoft.com/office/drawing/2014/main" id="{56F114B0-D541-43A3-AAB5-E1C8289155AA}"/>
              </a:ext>
            </a:extLst>
          </p:cNvPr>
          <p:cNvSpPr/>
          <p:nvPr/>
        </p:nvSpPr>
        <p:spPr>
          <a:xfrm>
            <a:off x="609600" y="6610424"/>
            <a:ext cx="7920002" cy="24622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defTabSz="914400">
              <a:defRPr sz="1000">
                <a:solidFill>
                  <a:srgbClr val="888888"/>
                </a:solidFill>
                <a:latin typeface="Arial Narrow"/>
                <a:ea typeface="Arial Narrow"/>
                <a:cs typeface="Arial Narrow"/>
                <a:sym typeface="Arial Narrow"/>
              </a:defRPr>
            </a:lvl1pPr>
          </a:lstStyle>
          <a:p>
            <a:r>
              <a:rPr lang="pl-PL" dirty="0"/>
              <a:t>Strategia Rozwoju Polskiego Jeździectwa 2021-2025 | Wrzesień 2021 r.</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 name="Shape 503"/>
          <p:cNvSpPr>
            <a:spLocks noGrp="1"/>
          </p:cNvSpPr>
          <p:nvPr>
            <p:ph type="sldNum" sz="quarter" idx="2"/>
          </p:nvPr>
        </p:nvSpPr>
        <p:spPr>
          <a:xfrm>
            <a:off x="11419537" y="6415804"/>
            <a:ext cx="162863" cy="246221"/>
          </a:xfrm>
          <a:prstGeom prst="rect">
            <a:avLst/>
          </a:prstGeom>
          <a:extLst>
            <a:ext uri="{C572A759-6A51-4108-AA02-DFA0A04FC94B}">
              <ma14:wrappingTextBoxFlag xmlns:ma14="http://schemas.microsoft.com/office/mac/drawingml/2011/main" xmlns="" val="1"/>
            </a:ext>
          </a:extLst>
        </p:spPr>
        <p:txBody>
          <a:bodyPr/>
          <a:lstStyle>
            <a:lvl1pPr defTabSz="914400"/>
          </a:lstStyle>
          <a:p>
            <a:fld id="{86CB4B4D-7CA3-9044-876B-883B54F8677D}" type="slidenum">
              <a:rPr lang="pl-PL"/>
              <a:t>9</a:t>
            </a:fld>
            <a:endParaRPr lang="pl-PL"/>
          </a:p>
        </p:txBody>
      </p:sp>
      <p:sp>
        <p:nvSpPr>
          <p:cNvPr id="504" name="Shape 504"/>
          <p:cNvSpPr>
            <a:spLocks noGrp="1"/>
          </p:cNvSpPr>
          <p:nvPr>
            <p:ph type="title"/>
          </p:nvPr>
        </p:nvSpPr>
        <p:spPr>
          <a:xfrm>
            <a:off x="609600" y="274638"/>
            <a:ext cx="10972800" cy="778099"/>
          </a:xfrm>
          <a:prstGeom prst="rect">
            <a:avLst/>
          </a:prstGeom>
        </p:spPr>
        <p:txBody>
          <a:bodyPr>
            <a:noAutofit/>
          </a:bodyPr>
          <a:lstStyle/>
          <a:p>
            <a:r>
              <a:rPr lang="pl-PL" sz="2800" dirty="0"/>
              <a:t>Realizacja strategii wymaga zmiany struktury organizacyjnej PZJ </a:t>
            </a:r>
            <a:r>
              <a:rPr lang="pl-PL" sz="2800" dirty="0">
                <a:solidFill>
                  <a:schemeClr val="tx1"/>
                </a:solidFill>
              </a:rPr>
              <a:t>i nowego podziału </a:t>
            </a:r>
            <a:r>
              <a:rPr lang="pl-PL" sz="2800" dirty="0"/>
              <a:t>obowiązków pomiędzy PZJ i WZJ</a:t>
            </a:r>
          </a:p>
        </p:txBody>
      </p:sp>
      <p:sp>
        <p:nvSpPr>
          <p:cNvPr id="505" name="Shape 505"/>
          <p:cNvSpPr>
            <a:spLocks noGrp="1"/>
          </p:cNvSpPr>
          <p:nvPr>
            <p:ph type="body" sz="quarter" idx="1"/>
          </p:nvPr>
        </p:nvSpPr>
        <p:spPr>
          <a:xfrm>
            <a:off x="609600" y="1052736"/>
            <a:ext cx="10972800" cy="707887"/>
          </a:xfrm>
          <a:prstGeom prst="rect">
            <a:avLst/>
          </a:prstGeom>
        </p:spPr>
        <p:txBody>
          <a:bodyPr/>
          <a:lstStyle/>
          <a:p>
            <a:r>
              <a:rPr lang="pl-PL" dirty="0"/>
              <a:t>W realizację Strategii Rozwoju Polskiego Jeździectwa muszą być włączone WZJ z jasno zdefiniowanymi od nowa zadaniami oraz wsparciem i koordynacją ze strony PZJ</a:t>
            </a:r>
          </a:p>
        </p:txBody>
      </p:sp>
      <p:grpSp>
        <p:nvGrpSpPr>
          <p:cNvPr id="508" name="Group 508"/>
          <p:cNvGrpSpPr/>
          <p:nvPr/>
        </p:nvGrpSpPr>
        <p:grpSpPr>
          <a:xfrm>
            <a:off x="695400" y="2188621"/>
            <a:ext cx="3384377" cy="4231826"/>
            <a:chOff x="0" y="0"/>
            <a:chExt cx="3384376" cy="3850053"/>
          </a:xfrm>
        </p:grpSpPr>
        <p:sp>
          <p:nvSpPr>
            <p:cNvPr id="506" name="Shape 506"/>
            <p:cNvSpPr/>
            <p:nvPr/>
          </p:nvSpPr>
          <p:spPr>
            <a:xfrm>
              <a:off x="0" y="0"/>
              <a:ext cx="3384376" cy="3850053"/>
            </a:xfrm>
            <a:prstGeom prst="rect">
              <a:avLst/>
            </a:prstGeom>
            <a:noFill/>
            <a:ln w="19050" cap="flat">
              <a:solidFill>
                <a:srgbClr val="CACED0"/>
              </a:solidFill>
              <a:prstDash val="solid"/>
              <a:round/>
            </a:ln>
            <a:effectLst/>
          </p:spPr>
          <p:txBody>
            <a:bodyPr wrap="square" lIns="45719" tIns="45719" rIns="45719" bIns="45719" numCol="1" anchor="t">
              <a:noAutofit/>
            </a:bodyPr>
            <a:lstStyle/>
            <a:p>
              <a:pPr defTabSz="914400">
                <a:defRPr b="1">
                  <a:latin typeface="+mn-lt"/>
                  <a:ea typeface="+mn-ea"/>
                  <a:cs typeface="+mn-cs"/>
                  <a:sym typeface="Arial"/>
                </a:defRPr>
              </a:pPr>
              <a:endParaRPr lang="pl-PL" sz="1600">
                <a:latin typeface="+mn-lt"/>
              </a:endParaRPr>
            </a:p>
          </p:txBody>
        </p:sp>
        <p:sp>
          <p:nvSpPr>
            <p:cNvPr id="507" name="Shape 507"/>
            <p:cNvSpPr/>
            <p:nvPr/>
          </p:nvSpPr>
          <p:spPr>
            <a:xfrm>
              <a:off x="0" y="0"/>
              <a:ext cx="3384376" cy="302411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marL="342900" indent="-342900" defTabSz="914400">
                <a:buSzPct val="100000"/>
                <a:buAutoNum type="arabicPeriod"/>
                <a:defRPr b="1">
                  <a:latin typeface="+mn-lt"/>
                  <a:ea typeface="+mn-ea"/>
                  <a:cs typeface="+mn-cs"/>
                  <a:sym typeface="Arial"/>
                </a:defRPr>
              </a:pPr>
              <a:r>
                <a:rPr lang="pl-PL" sz="1600" dirty="0">
                  <a:latin typeface="+mn-lt"/>
                </a:rPr>
                <a:t>Jeździectwo powszechne</a:t>
              </a:r>
            </a:p>
            <a:p>
              <a:pPr marL="342900" indent="-342900" defTabSz="914400">
                <a:buSzPct val="100000"/>
                <a:buAutoNum type="arabicPeriod"/>
                <a:defRPr b="1">
                  <a:latin typeface="+mn-lt"/>
                  <a:ea typeface="+mn-ea"/>
                  <a:cs typeface="+mn-cs"/>
                  <a:sym typeface="Arial"/>
                </a:defRPr>
              </a:pPr>
              <a:r>
                <a:rPr lang="pl-PL" sz="1600" dirty="0">
                  <a:latin typeface="+mn-lt"/>
                </a:rPr>
                <a:t>Organizacja Mistrzostw regionalnych</a:t>
              </a:r>
              <a:endParaRPr lang="pl-PL" sz="1600" dirty="0">
                <a:solidFill>
                  <a:srgbClr val="FFFFFF"/>
                </a:solidFill>
                <a:latin typeface="+mn-lt"/>
                <a:ea typeface="Calibri"/>
                <a:cs typeface="Calibri"/>
                <a:sym typeface="Calibri"/>
              </a:endParaRPr>
            </a:p>
            <a:p>
              <a:pPr marL="342900" indent="-342900" defTabSz="914400">
                <a:buSzPct val="100000"/>
                <a:buAutoNum type="arabicPeriod"/>
                <a:defRPr b="1">
                  <a:latin typeface="+mn-lt"/>
                  <a:ea typeface="+mn-ea"/>
                  <a:cs typeface="+mn-cs"/>
                  <a:sym typeface="Arial"/>
                </a:defRPr>
              </a:pPr>
              <a:r>
                <a:rPr lang="pl-PL" sz="1600" dirty="0">
                  <a:latin typeface="+mn-lt"/>
                </a:rPr>
                <a:t>Zawody towarzyskie i regionalne</a:t>
              </a:r>
              <a:endParaRPr lang="pl-PL" sz="1600" dirty="0">
                <a:solidFill>
                  <a:srgbClr val="FFFFFF"/>
                </a:solidFill>
                <a:latin typeface="+mn-lt"/>
                <a:ea typeface="Calibri"/>
                <a:cs typeface="Calibri"/>
                <a:sym typeface="Calibri"/>
              </a:endParaRPr>
            </a:p>
            <a:p>
              <a:pPr marL="342900" indent="-342900" defTabSz="914400">
                <a:buSzPct val="100000"/>
                <a:buAutoNum type="arabicPeriod"/>
                <a:defRPr b="1">
                  <a:latin typeface="+mn-lt"/>
                  <a:ea typeface="+mn-ea"/>
                  <a:cs typeface="+mn-cs"/>
                  <a:sym typeface="Arial"/>
                </a:defRPr>
              </a:pPr>
              <a:r>
                <a:rPr lang="pl-PL" sz="1600" dirty="0">
                  <a:latin typeface="+mn-lt"/>
                </a:rPr>
                <a:t>Licencje regionalne</a:t>
              </a:r>
              <a:endParaRPr lang="pl-PL" sz="1600" dirty="0">
                <a:solidFill>
                  <a:srgbClr val="FFFFFF"/>
                </a:solidFill>
                <a:latin typeface="+mn-lt"/>
                <a:ea typeface="Calibri"/>
                <a:cs typeface="Calibri"/>
                <a:sym typeface="Calibri"/>
              </a:endParaRPr>
            </a:p>
            <a:p>
              <a:pPr marL="342900" indent="-342900" defTabSz="914400">
                <a:buSzPct val="100000"/>
                <a:buAutoNum type="arabicPeriod"/>
                <a:defRPr b="1">
                  <a:latin typeface="+mn-lt"/>
                  <a:ea typeface="+mn-ea"/>
                  <a:cs typeface="+mn-cs"/>
                  <a:sym typeface="Arial"/>
                </a:defRPr>
              </a:pPr>
              <a:r>
                <a:rPr lang="pl-PL" sz="1600" dirty="0">
                  <a:latin typeface="+mn-lt"/>
                </a:rPr>
                <a:t>Kadry i rankingi wojewódzkie</a:t>
              </a:r>
              <a:endParaRPr lang="pl-PL" sz="1600" dirty="0">
                <a:solidFill>
                  <a:srgbClr val="FFFFFF"/>
                </a:solidFill>
                <a:latin typeface="+mn-lt"/>
                <a:ea typeface="Calibri"/>
                <a:cs typeface="Calibri"/>
                <a:sym typeface="Calibri"/>
              </a:endParaRPr>
            </a:p>
            <a:p>
              <a:pPr marL="342900" indent="-342900" defTabSz="914400">
                <a:buSzPct val="100000"/>
                <a:buAutoNum type="arabicPeriod"/>
                <a:defRPr b="1">
                  <a:latin typeface="+mn-lt"/>
                  <a:ea typeface="+mn-ea"/>
                  <a:cs typeface="+mn-cs"/>
                  <a:sym typeface="Arial"/>
                </a:defRPr>
              </a:pPr>
              <a:r>
                <a:rPr lang="pl-PL" sz="1600" dirty="0">
                  <a:latin typeface="+mn-lt"/>
                </a:rPr>
                <a:t>Nauka jazdy konnej</a:t>
              </a:r>
              <a:endParaRPr lang="pl-PL" sz="1600" dirty="0">
                <a:solidFill>
                  <a:srgbClr val="FFFFFF"/>
                </a:solidFill>
                <a:latin typeface="+mn-lt"/>
                <a:ea typeface="Calibri"/>
                <a:cs typeface="Calibri"/>
                <a:sym typeface="Calibri"/>
              </a:endParaRPr>
            </a:p>
            <a:p>
              <a:pPr marL="342900" indent="-342900" defTabSz="914400">
                <a:buSzPct val="100000"/>
                <a:buAutoNum type="arabicPeriod"/>
                <a:defRPr b="1">
                  <a:latin typeface="+mn-lt"/>
                  <a:ea typeface="+mn-ea"/>
                  <a:cs typeface="+mn-cs"/>
                  <a:sym typeface="Arial"/>
                </a:defRPr>
              </a:pPr>
              <a:r>
                <a:rPr lang="pl-PL" sz="1600" dirty="0">
                  <a:latin typeface="+mn-lt"/>
                </a:rPr>
                <a:t>Rekreacja</a:t>
              </a:r>
              <a:endParaRPr lang="pl-PL" sz="1600" dirty="0">
                <a:solidFill>
                  <a:srgbClr val="FFFFFF"/>
                </a:solidFill>
                <a:latin typeface="+mn-lt"/>
                <a:ea typeface="Calibri"/>
                <a:cs typeface="Calibri"/>
                <a:sym typeface="Calibri"/>
              </a:endParaRPr>
            </a:p>
            <a:p>
              <a:pPr marL="342900" indent="-342900" defTabSz="914400">
                <a:buSzPct val="100000"/>
                <a:buAutoNum type="arabicPeriod"/>
                <a:defRPr b="1">
                  <a:latin typeface="+mn-lt"/>
                  <a:ea typeface="+mn-ea"/>
                  <a:cs typeface="+mn-cs"/>
                  <a:sym typeface="Arial"/>
                </a:defRPr>
              </a:pPr>
              <a:r>
                <a:rPr lang="pl-PL" sz="1600" dirty="0">
                  <a:latin typeface="+mn-lt"/>
                </a:rPr>
                <a:t>Szkolenia</a:t>
              </a:r>
            </a:p>
            <a:p>
              <a:pPr marL="342900" indent="-342900" defTabSz="914400">
                <a:buSzPct val="100000"/>
                <a:buFontTx/>
                <a:buAutoNum type="arabicPeriod"/>
                <a:defRPr b="1">
                  <a:latin typeface="+mn-lt"/>
                  <a:ea typeface="+mn-ea"/>
                  <a:cs typeface="+mn-cs"/>
                  <a:sym typeface="Arial"/>
                </a:defRPr>
              </a:pPr>
              <a:r>
                <a:rPr lang="pl-PL" sz="1600" dirty="0">
                  <a:latin typeface="+mn-lt"/>
                  <a:sym typeface="Arial"/>
                </a:rPr>
                <a:t>Egzaminy odznaki</a:t>
              </a:r>
            </a:p>
            <a:p>
              <a:pPr marL="342900" indent="-342900" defTabSz="914400">
                <a:buSzPct val="100000"/>
                <a:buAutoNum type="arabicPeriod"/>
                <a:defRPr b="1">
                  <a:latin typeface="+mn-lt"/>
                  <a:ea typeface="+mn-ea"/>
                  <a:cs typeface="+mn-cs"/>
                  <a:sym typeface="Arial"/>
                </a:defRPr>
              </a:pPr>
              <a:r>
                <a:rPr lang="pl-PL" sz="1600" dirty="0">
                  <a:latin typeface="+mn-lt"/>
                </a:rPr>
                <a:t>Wolontariat</a:t>
              </a:r>
            </a:p>
            <a:p>
              <a:pPr marL="342900" indent="-342900" defTabSz="914400">
                <a:buSzPct val="100000"/>
                <a:buAutoNum type="arabicPeriod"/>
                <a:defRPr b="1">
                  <a:latin typeface="+mn-lt"/>
                  <a:ea typeface="+mn-ea"/>
                  <a:cs typeface="+mn-cs"/>
                  <a:sym typeface="Arial"/>
                </a:defRPr>
              </a:pPr>
              <a:r>
                <a:rPr lang="pl-PL" sz="1600" dirty="0">
                  <a:latin typeface="+mn-lt"/>
                </a:rPr>
                <a:t>Relacje z samorządami</a:t>
              </a:r>
            </a:p>
          </p:txBody>
        </p:sp>
      </p:grpSp>
      <p:grpSp>
        <p:nvGrpSpPr>
          <p:cNvPr id="511" name="Group 511"/>
          <p:cNvGrpSpPr/>
          <p:nvPr/>
        </p:nvGrpSpPr>
        <p:grpSpPr>
          <a:xfrm>
            <a:off x="695400" y="1751928"/>
            <a:ext cx="3384377" cy="369330"/>
            <a:chOff x="0" y="-4645"/>
            <a:chExt cx="3384376" cy="369329"/>
          </a:xfrm>
        </p:grpSpPr>
        <p:sp>
          <p:nvSpPr>
            <p:cNvPr id="509" name="Shape 509"/>
            <p:cNvSpPr/>
            <p:nvPr/>
          </p:nvSpPr>
          <p:spPr>
            <a:xfrm>
              <a:off x="0" y="-1"/>
              <a:ext cx="3384376" cy="360042"/>
            </a:xfrm>
            <a:prstGeom prst="rect">
              <a:avLst/>
            </a:prstGeom>
            <a:solidFill>
              <a:srgbClr val="00B050"/>
            </a:solidFill>
            <a:ln w="25400" cap="flat">
              <a:solidFill>
                <a:srgbClr val="43B02A"/>
              </a:solidFill>
              <a:prstDash val="solid"/>
              <a:round/>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lang="pl-PL"/>
            </a:p>
          </p:txBody>
        </p:sp>
        <p:sp>
          <p:nvSpPr>
            <p:cNvPr id="510" name="Shape 510"/>
            <p:cNvSpPr/>
            <p:nvPr/>
          </p:nvSpPr>
          <p:spPr>
            <a:xfrm>
              <a:off x="0" y="-4645"/>
              <a:ext cx="3384376" cy="3693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a:solidFill>
                    <a:srgbClr val="FFFFFF"/>
                  </a:solidFill>
                  <a:latin typeface="Calibri"/>
                  <a:ea typeface="Calibri"/>
                  <a:cs typeface="Calibri"/>
                  <a:sym typeface="Calibri"/>
                </a:defRPr>
              </a:lvl1pPr>
            </a:lstStyle>
            <a:p>
              <a:r>
                <a:rPr lang="pl-PL" dirty="0"/>
                <a:t>WZJ - Regiony</a:t>
              </a:r>
            </a:p>
          </p:txBody>
        </p:sp>
      </p:grpSp>
      <p:grpSp>
        <p:nvGrpSpPr>
          <p:cNvPr id="514" name="Group 514"/>
          <p:cNvGrpSpPr/>
          <p:nvPr/>
        </p:nvGrpSpPr>
        <p:grpSpPr>
          <a:xfrm>
            <a:off x="4367807" y="2188621"/>
            <a:ext cx="3384378" cy="4278092"/>
            <a:chOff x="0" y="0"/>
            <a:chExt cx="3384376" cy="3892146"/>
          </a:xfrm>
        </p:grpSpPr>
        <p:sp>
          <p:nvSpPr>
            <p:cNvPr id="512" name="Shape 512"/>
            <p:cNvSpPr/>
            <p:nvPr/>
          </p:nvSpPr>
          <p:spPr>
            <a:xfrm>
              <a:off x="0" y="0"/>
              <a:ext cx="3384376" cy="3850053"/>
            </a:xfrm>
            <a:prstGeom prst="rect">
              <a:avLst/>
            </a:prstGeom>
            <a:noFill/>
            <a:ln w="19050" cap="flat">
              <a:solidFill>
                <a:srgbClr val="CACED0"/>
              </a:solidFill>
              <a:prstDash val="solid"/>
              <a:round/>
            </a:ln>
            <a:effectLst/>
          </p:spPr>
          <p:txBody>
            <a:bodyPr wrap="square" lIns="45719" tIns="45719" rIns="45719" bIns="45719" numCol="1" anchor="t">
              <a:noAutofit/>
            </a:bodyPr>
            <a:lstStyle/>
            <a:p>
              <a:pPr defTabSz="914400">
                <a:defRPr>
                  <a:solidFill>
                    <a:srgbClr val="FFFFFF"/>
                  </a:solidFill>
                  <a:latin typeface="Calibri"/>
                  <a:ea typeface="Calibri"/>
                  <a:cs typeface="Calibri"/>
                  <a:sym typeface="Calibri"/>
                </a:defRPr>
              </a:pPr>
              <a:endParaRPr lang="pl-PL" sz="1600">
                <a:latin typeface="+mn-lt"/>
              </a:endParaRPr>
            </a:p>
          </p:txBody>
        </p:sp>
        <p:sp>
          <p:nvSpPr>
            <p:cNvPr id="513" name="Shape 513"/>
            <p:cNvSpPr/>
            <p:nvPr/>
          </p:nvSpPr>
          <p:spPr>
            <a:xfrm>
              <a:off x="0" y="0"/>
              <a:ext cx="3384376" cy="389214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marL="342900" indent="-342900" defTabSz="914400">
                <a:buSzPct val="100000"/>
                <a:buAutoNum type="arabicPeriod"/>
                <a:defRPr b="1">
                  <a:latin typeface="+mn-lt"/>
                  <a:ea typeface="+mn-ea"/>
                  <a:cs typeface="+mn-cs"/>
                  <a:sym typeface="Arial"/>
                </a:defRPr>
              </a:pPr>
              <a:r>
                <a:rPr lang="pl-PL" sz="1600" dirty="0">
                  <a:latin typeface="+mn-lt"/>
                </a:rPr>
                <a:t>Sport i Kadra Polski</a:t>
              </a:r>
              <a:endParaRPr lang="pl-PL" sz="1600" dirty="0">
                <a:solidFill>
                  <a:srgbClr val="FFFFFF"/>
                </a:solidFill>
                <a:latin typeface="+mn-lt"/>
                <a:ea typeface="Calibri"/>
                <a:cs typeface="Calibri"/>
                <a:sym typeface="Calibri"/>
              </a:endParaRPr>
            </a:p>
            <a:p>
              <a:pPr marL="342900" indent="-342900" defTabSz="914400">
                <a:buSzPct val="100000"/>
                <a:buAutoNum type="arabicPeriod"/>
                <a:defRPr b="1">
                  <a:latin typeface="+mn-lt"/>
                  <a:ea typeface="+mn-ea"/>
                  <a:cs typeface="+mn-cs"/>
                  <a:sym typeface="Arial"/>
                </a:defRPr>
              </a:pPr>
              <a:r>
                <a:rPr lang="pl-PL" sz="1600" dirty="0">
                  <a:solidFill>
                    <a:schemeClr val="tx1"/>
                  </a:solidFill>
                  <a:latin typeface="+mn-lt"/>
                </a:rPr>
                <a:t>Komisja Jeździectwa Powszechnego</a:t>
              </a:r>
            </a:p>
            <a:p>
              <a:pPr marL="342900" indent="-342900" defTabSz="914400">
                <a:buSzPct val="100000"/>
                <a:buAutoNum type="arabicPeriod"/>
                <a:defRPr b="1">
                  <a:latin typeface="+mn-lt"/>
                  <a:ea typeface="+mn-ea"/>
                  <a:cs typeface="+mn-cs"/>
                  <a:sym typeface="Arial"/>
                </a:defRPr>
              </a:pPr>
              <a:r>
                <a:rPr lang="pl-PL" sz="1600" dirty="0">
                  <a:solidFill>
                    <a:schemeClr val="tx1"/>
                  </a:solidFill>
                  <a:latin typeface="+mn-lt"/>
                </a:rPr>
                <a:t>Organizacja Mistrzostw </a:t>
              </a:r>
              <a:r>
                <a:rPr lang="pl-PL" sz="1600" dirty="0">
                  <a:latin typeface="+mn-lt"/>
                </a:rPr>
                <a:t>szczebla centralnego</a:t>
              </a:r>
              <a:endParaRPr lang="pl-PL" sz="1600" dirty="0">
                <a:solidFill>
                  <a:srgbClr val="FFFFFF"/>
                </a:solidFill>
                <a:latin typeface="+mn-lt"/>
                <a:ea typeface="Calibri"/>
                <a:cs typeface="Calibri"/>
                <a:sym typeface="Calibri"/>
              </a:endParaRPr>
            </a:p>
            <a:p>
              <a:pPr marL="342900" indent="-342900" defTabSz="914400">
                <a:buSzPct val="100000"/>
                <a:buAutoNum type="arabicPeriod"/>
                <a:defRPr b="1">
                  <a:latin typeface="+mn-lt"/>
                  <a:ea typeface="+mn-ea"/>
                  <a:cs typeface="+mn-cs"/>
                  <a:sym typeface="Arial"/>
                </a:defRPr>
              </a:pPr>
              <a:r>
                <a:rPr lang="pl-PL" sz="1600" dirty="0">
                  <a:latin typeface="+mn-lt"/>
                </a:rPr>
                <a:t>Zawody ogólnopolskie</a:t>
              </a:r>
              <a:endParaRPr lang="pl-PL" sz="1600" dirty="0">
                <a:solidFill>
                  <a:srgbClr val="FFFFFF"/>
                </a:solidFill>
                <a:latin typeface="+mn-lt"/>
                <a:ea typeface="Calibri"/>
                <a:cs typeface="Calibri"/>
                <a:sym typeface="Calibri"/>
              </a:endParaRPr>
            </a:p>
            <a:p>
              <a:pPr marL="342900" indent="-342900" defTabSz="914400">
                <a:buSzPct val="100000"/>
                <a:buAutoNum type="arabicPeriod"/>
                <a:defRPr b="1">
                  <a:latin typeface="+mn-lt"/>
                  <a:ea typeface="+mn-ea"/>
                  <a:cs typeface="+mn-cs"/>
                  <a:sym typeface="Arial"/>
                </a:defRPr>
              </a:pPr>
              <a:r>
                <a:rPr lang="pl-PL" sz="1600" dirty="0">
                  <a:latin typeface="+mn-lt"/>
                </a:rPr>
                <a:t>Licencje ogólnopolskie</a:t>
              </a:r>
              <a:endParaRPr lang="pl-PL" sz="1600" dirty="0">
                <a:solidFill>
                  <a:srgbClr val="FFFFFF"/>
                </a:solidFill>
                <a:latin typeface="+mn-lt"/>
                <a:ea typeface="Calibri"/>
                <a:cs typeface="Calibri"/>
                <a:sym typeface="Calibri"/>
              </a:endParaRPr>
            </a:p>
            <a:p>
              <a:pPr marL="342900" indent="-342900" defTabSz="914400">
                <a:buSzPct val="100000"/>
                <a:buAutoNum type="arabicPeriod"/>
                <a:defRPr b="1">
                  <a:latin typeface="+mn-lt"/>
                  <a:ea typeface="+mn-ea"/>
                  <a:cs typeface="+mn-cs"/>
                  <a:sym typeface="Arial"/>
                </a:defRPr>
              </a:pPr>
              <a:r>
                <a:rPr lang="pl-PL" sz="1600" dirty="0">
                  <a:latin typeface="+mn-lt"/>
                </a:rPr>
                <a:t>Tworzenie przepisów</a:t>
              </a:r>
              <a:endParaRPr lang="pl-PL" sz="1600" dirty="0">
                <a:solidFill>
                  <a:srgbClr val="FFFFFF"/>
                </a:solidFill>
                <a:latin typeface="+mn-lt"/>
                <a:ea typeface="Calibri"/>
                <a:cs typeface="Calibri"/>
                <a:sym typeface="Calibri"/>
              </a:endParaRPr>
            </a:p>
            <a:p>
              <a:pPr marL="342900" indent="-342900" defTabSz="914400">
                <a:buSzPct val="100000"/>
                <a:buAutoNum type="arabicPeriod"/>
                <a:defRPr b="1">
                  <a:latin typeface="+mn-lt"/>
                  <a:ea typeface="+mn-ea"/>
                  <a:cs typeface="+mn-cs"/>
                  <a:sym typeface="Arial"/>
                </a:defRPr>
              </a:pPr>
              <a:r>
                <a:rPr lang="pl-PL" sz="1600" dirty="0">
                  <a:latin typeface="+mn-lt"/>
                </a:rPr>
                <a:t>Listy osób oficjalnych</a:t>
              </a:r>
              <a:endParaRPr lang="pl-PL" sz="1600" dirty="0">
                <a:solidFill>
                  <a:srgbClr val="FFFFFF"/>
                </a:solidFill>
                <a:latin typeface="+mn-lt"/>
                <a:ea typeface="Calibri"/>
                <a:cs typeface="Calibri"/>
                <a:sym typeface="Calibri"/>
              </a:endParaRPr>
            </a:p>
            <a:p>
              <a:pPr marL="342900" indent="-342900" defTabSz="914400">
                <a:buSzPct val="100000"/>
                <a:buAutoNum type="arabicPeriod"/>
                <a:defRPr b="1">
                  <a:latin typeface="+mn-lt"/>
                  <a:ea typeface="+mn-ea"/>
                  <a:cs typeface="+mn-cs"/>
                  <a:sym typeface="Arial"/>
                </a:defRPr>
              </a:pPr>
              <a:r>
                <a:rPr lang="pl-PL" sz="1600" dirty="0">
                  <a:solidFill>
                    <a:schemeClr val="tx1"/>
                  </a:solidFill>
                  <a:latin typeface="+mn-lt"/>
                </a:rPr>
                <a:t>Nadawanie uprawnień</a:t>
              </a:r>
              <a:endParaRPr lang="pl-PL" sz="1600" dirty="0">
                <a:solidFill>
                  <a:schemeClr val="tx1"/>
                </a:solidFill>
                <a:latin typeface="+mn-lt"/>
                <a:ea typeface="Calibri"/>
                <a:cs typeface="Calibri"/>
                <a:sym typeface="Calibri"/>
              </a:endParaRPr>
            </a:p>
            <a:p>
              <a:pPr marL="342900" indent="-342900" defTabSz="914400">
                <a:buSzPct val="100000"/>
                <a:buAutoNum type="arabicPeriod"/>
                <a:defRPr b="1">
                  <a:latin typeface="+mn-lt"/>
                  <a:ea typeface="+mn-ea"/>
                  <a:cs typeface="+mn-cs"/>
                  <a:sym typeface="Arial"/>
                </a:defRPr>
              </a:pPr>
              <a:r>
                <a:rPr lang="pl-PL" sz="1600" dirty="0">
                  <a:solidFill>
                    <a:schemeClr val="tx1"/>
                  </a:solidFill>
                  <a:latin typeface="+mn-lt"/>
                </a:rPr>
                <a:t>Ogólnopolskie rankingi i bazy danych (</a:t>
              </a:r>
              <a:r>
                <a:rPr lang="pl-PL" sz="1600" dirty="0" err="1">
                  <a:solidFill>
                    <a:schemeClr val="tx1"/>
                  </a:solidFill>
                  <a:latin typeface="+mn-lt"/>
                </a:rPr>
                <a:t>Artemor</a:t>
              </a:r>
              <a:r>
                <a:rPr lang="pl-PL" sz="1600" dirty="0">
                  <a:solidFill>
                    <a:schemeClr val="tx1"/>
                  </a:solidFill>
                  <a:latin typeface="+mn-lt"/>
                </a:rPr>
                <a:t>)</a:t>
              </a:r>
              <a:endParaRPr lang="pl-PL" sz="1600" dirty="0">
                <a:solidFill>
                  <a:schemeClr val="tx1"/>
                </a:solidFill>
                <a:latin typeface="+mn-lt"/>
                <a:ea typeface="Calibri"/>
                <a:cs typeface="Calibri"/>
                <a:sym typeface="Calibri"/>
              </a:endParaRPr>
            </a:p>
            <a:p>
              <a:pPr marL="342900" indent="-342900" defTabSz="914400">
                <a:buSzPct val="100000"/>
                <a:buAutoNum type="arabicPeriod"/>
                <a:defRPr b="1">
                  <a:latin typeface="+mn-lt"/>
                  <a:ea typeface="+mn-ea"/>
                  <a:cs typeface="+mn-cs"/>
                  <a:sym typeface="Arial"/>
                </a:defRPr>
              </a:pPr>
              <a:r>
                <a:rPr lang="pl-PL" sz="1600" dirty="0">
                  <a:solidFill>
                    <a:schemeClr val="tx1"/>
                  </a:solidFill>
                  <a:latin typeface="+mn-lt"/>
                </a:rPr>
                <a:t>Szkolenia</a:t>
              </a:r>
              <a:endParaRPr lang="pl-PL" sz="1600" dirty="0">
                <a:solidFill>
                  <a:schemeClr val="tx1"/>
                </a:solidFill>
                <a:latin typeface="+mn-lt"/>
                <a:ea typeface="Calibri"/>
                <a:cs typeface="Calibri"/>
                <a:sym typeface="Calibri"/>
              </a:endParaRPr>
            </a:p>
            <a:p>
              <a:pPr marL="342900" indent="-342900" defTabSz="914400">
                <a:buSzPct val="100000"/>
                <a:buAutoNum type="arabicPeriod"/>
                <a:defRPr b="1">
                  <a:latin typeface="+mn-lt"/>
                  <a:ea typeface="+mn-ea"/>
                  <a:cs typeface="+mn-cs"/>
                  <a:sym typeface="Arial"/>
                </a:defRPr>
              </a:pPr>
              <a:r>
                <a:rPr lang="pl-PL" sz="1600" dirty="0">
                  <a:solidFill>
                    <a:schemeClr val="tx1"/>
                  </a:solidFill>
                  <a:latin typeface="+mn-lt"/>
                </a:rPr>
                <a:t>Sąd Dyscyplinar</a:t>
              </a:r>
              <a:r>
                <a:rPr lang="pl-PL" sz="1600" dirty="0">
                  <a:latin typeface="+mn-lt"/>
                </a:rPr>
                <a:t>ny</a:t>
              </a:r>
            </a:p>
            <a:p>
              <a:pPr marL="342900" indent="-342900" defTabSz="914400">
                <a:buSzPct val="100000"/>
                <a:buFontTx/>
                <a:buAutoNum type="arabicPeriod"/>
                <a:defRPr b="1">
                  <a:latin typeface="+mn-lt"/>
                  <a:ea typeface="+mn-ea"/>
                  <a:cs typeface="+mn-cs"/>
                  <a:sym typeface="Arial"/>
                </a:defRPr>
              </a:pPr>
              <a:r>
                <a:rPr lang="pl-PL" sz="1600" dirty="0">
                  <a:latin typeface="+mn-lt"/>
                  <a:sym typeface="Arial"/>
                </a:rPr>
                <a:t>Wolontariat</a:t>
              </a:r>
            </a:p>
            <a:p>
              <a:pPr marL="342900" indent="-342900" defTabSz="914400">
                <a:buSzPct val="100000"/>
                <a:buAutoNum type="arabicPeriod"/>
                <a:defRPr b="1">
                  <a:latin typeface="+mn-lt"/>
                  <a:ea typeface="+mn-ea"/>
                  <a:cs typeface="+mn-cs"/>
                  <a:sym typeface="Arial"/>
                </a:defRPr>
              </a:pPr>
              <a:r>
                <a:rPr lang="pl-PL" sz="1600" dirty="0">
                  <a:latin typeface="+mn-lt"/>
                </a:rPr>
                <a:t>Relacje z decydentami i sponsorami</a:t>
              </a:r>
            </a:p>
          </p:txBody>
        </p:sp>
      </p:grpSp>
      <p:grpSp>
        <p:nvGrpSpPr>
          <p:cNvPr id="517" name="Group 517"/>
          <p:cNvGrpSpPr/>
          <p:nvPr/>
        </p:nvGrpSpPr>
        <p:grpSpPr>
          <a:xfrm>
            <a:off x="4367807" y="1751928"/>
            <a:ext cx="3384378" cy="369330"/>
            <a:chOff x="0" y="-4645"/>
            <a:chExt cx="3384376" cy="369329"/>
          </a:xfrm>
        </p:grpSpPr>
        <p:sp>
          <p:nvSpPr>
            <p:cNvPr id="515" name="Shape 515"/>
            <p:cNvSpPr/>
            <p:nvPr/>
          </p:nvSpPr>
          <p:spPr>
            <a:xfrm>
              <a:off x="0" y="-1"/>
              <a:ext cx="3384376" cy="360042"/>
            </a:xfrm>
            <a:prstGeom prst="rect">
              <a:avLst/>
            </a:prstGeom>
            <a:solidFill>
              <a:srgbClr val="FFC000"/>
            </a:solidFill>
            <a:ln w="25400" cap="flat">
              <a:solidFill>
                <a:srgbClr val="FFC000"/>
              </a:solidFill>
              <a:prstDash val="solid"/>
              <a:round/>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lang="pl-PL"/>
            </a:p>
          </p:txBody>
        </p:sp>
        <p:sp>
          <p:nvSpPr>
            <p:cNvPr id="516" name="Shape 516"/>
            <p:cNvSpPr/>
            <p:nvPr/>
          </p:nvSpPr>
          <p:spPr>
            <a:xfrm>
              <a:off x="0" y="-4645"/>
              <a:ext cx="3384376" cy="3693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a:solidFill>
                    <a:srgbClr val="FFFFFF"/>
                  </a:solidFill>
                  <a:latin typeface="Calibri"/>
                  <a:ea typeface="Calibri"/>
                  <a:cs typeface="Calibri"/>
                  <a:sym typeface="Calibri"/>
                </a:defRPr>
              </a:lvl1pPr>
            </a:lstStyle>
            <a:p>
              <a:r>
                <a:rPr lang="pl-PL"/>
                <a:t>PZJ - Kraj</a:t>
              </a:r>
            </a:p>
          </p:txBody>
        </p:sp>
      </p:grpSp>
      <p:grpSp>
        <p:nvGrpSpPr>
          <p:cNvPr id="520" name="Group 520"/>
          <p:cNvGrpSpPr/>
          <p:nvPr/>
        </p:nvGrpSpPr>
        <p:grpSpPr>
          <a:xfrm>
            <a:off x="8112224" y="2188621"/>
            <a:ext cx="3384378" cy="4231826"/>
            <a:chOff x="0" y="0"/>
            <a:chExt cx="3384376" cy="3850053"/>
          </a:xfrm>
        </p:grpSpPr>
        <p:sp>
          <p:nvSpPr>
            <p:cNvPr id="518" name="Shape 518"/>
            <p:cNvSpPr/>
            <p:nvPr/>
          </p:nvSpPr>
          <p:spPr>
            <a:xfrm>
              <a:off x="0" y="0"/>
              <a:ext cx="3384376" cy="3850053"/>
            </a:xfrm>
            <a:prstGeom prst="rect">
              <a:avLst/>
            </a:prstGeom>
            <a:noFill/>
            <a:ln w="19050" cap="flat">
              <a:solidFill>
                <a:srgbClr val="CACED0"/>
              </a:solidFill>
              <a:prstDash val="solid"/>
              <a:round/>
            </a:ln>
            <a:effectLst/>
          </p:spPr>
          <p:txBody>
            <a:bodyPr wrap="square" lIns="45719" tIns="45719" rIns="45719" bIns="45719" numCol="1" anchor="t">
              <a:noAutofit/>
            </a:bodyPr>
            <a:lstStyle/>
            <a:p>
              <a:pPr defTabSz="914400">
                <a:defRPr>
                  <a:solidFill>
                    <a:srgbClr val="FFFFFF"/>
                  </a:solidFill>
                  <a:latin typeface="Calibri"/>
                  <a:ea typeface="Calibri"/>
                  <a:cs typeface="Calibri"/>
                  <a:sym typeface="Calibri"/>
                </a:defRPr>
              </a:pPr>
              <a:endParaRPr lang="pl-PL" sz="1600">
                <a:latin typeface="+mn-lt"/>
              </a:endParaRPr>
            </a:p>
          </p:txBody>
        </p:sp>
        <p:sp>
          <p:nvSpPr>
            <p:cNvPr id="519" name="Shape 519"/>
            <p:cNvSpPr/>
            <p:nvPr/>
          </p:nvSpPr>
          <p:spPr>
            <a:xfrm>
              <a:off x="0" y="0"/>
              <a:ext cx="3384376" cy="240808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marL="342900" indent="-342900" defTabSz="914400">
                <a:buSzPct val="100000"/>
                <a:buAutoNum type="arabicPeriod"/>
                <a:defRPr b="1">
                  <a:latin typeface="+mn-lt"/>
                  <a:ea typeface="+mn-ea"/>
                  <a:cs typeface="+mn-cs"/>
                  <a:sym typeface="Arial"/>
                </a:defRPr>
              </a:pPr>
              <a:r>
                <a:rPr lang="pl-PL" sz="1600" dirty="0">
                  <a:latin typeface="+mn-lt"/>
                </a:rPr>
                <a:t>Zawody międzynarodowe</a:t>
              </a:r>
              <a:endParaRPr lang="pl-PL" sz="1600" dirty="0">
                <a:solidFill>
                  <a:srgbClr val="FFFFFF"/>
                </a:solidFill>
                <a:latin typeface="+mn-lt"/>
                <a:ea typeface="Calibri"/>
                <a:cs typeface="Calibri"/>
                <a:sym typeface="Calibri"/>
              </a:endParaRPr>
            </a:p>
            <a:p>
              <a:pPr marL="342900" indent="-342900" defTabSz="914400">
                <a:buSzPct val="100000"/>
                <a:buAutoNum type="arabicPeriod"/>
                <a:defRPr b="1">
                  <a:latin typeface="+mn-lt"/>
                  <a:ea typeface="+mn-ea"/>
                  <a:cs typeface="+mn-cs"/>
                  <a:sym typeface="Arial"/>
                </a:defRPr>
              </a:pPr>
              <a:r>
                <a:rPr lang="pl-PL" sz="1600" dirty="0">
                  <a:latin typeface="+mn-lt"/>
                </a:rPr>
                <a:t>Licencje międzynarodowe FEI</a:t>
              </a:r>
              <a:endParaRPr lang="pl-PL" sz="1600" dirty="0">
                <a:solidFill>
                  <a:srgbClr val="FFFFFF"/>
                </a:solidFill>
                <a:latin typeface="+mn-lt"/>
                <a:ea typeface="Calibri"/>
                <a:cs typeface="Calibri"/>
                <a:sym typeface="Calibri"/>
              </a:endParaRPr>
            </a:p>
            <a:p>
              <a:pPr marL="342900" indent="-342900" defTabSz="914400">
                <a:buSzPct val="100000"/>
                <a:buAutoNum type="arabicPeriod"/>
                <a:defRPr b="1">
                  <a:latin typeface="+mn-lt"/>
                  <a:ea typeface="+mn-ea"/>
                  <a:cs typeface="+mn-cs"/>
                  <a:sym typeface="Arial"/>
                </a:defRPr>
              </a:pPr>
              <a:r>
                <a:rPr lang="pl-PL" sz="1600" dirty="0">
                  <a:latin typeface="+mn-lt"/>
                </a:rPr>
                <a:t>Udział w Mistrzostwach Europy i Świata oraz zawodach międzynarodowych</a:t>
              </a:r>
              <a:endParaRPr lang="pl-PL" sz="1600" dirty="0">
                <a:solidFill>
                  <a:srgbClr val="FFFFFF"/>
                </a:solidFill>
                <a:latin typeface="+mn-lt"/>
                <a:ea typeface="Calibri"/>
                <a:cs typeface="Calibri"/>
                <a:sym typeface="Calibri"/>
              </a:endParaRPr>
            </a:p>
            <a:p>
              <a:pPr marL="342900" indent="-342900" defTabSz="914400">
                <a:buSzPct val="100000"/>
                <a:buAutoNum type="arabicPeriod"/>
                <a:defRPr b="1">
                  <a:latin typeface="+mn-lt"/>
                  <a:ea typeface="+mn-ea"/>
                  <a:cs typeface="+mn-cs"/>
                  <a:sym typeface="Arial"/>
                </a:defRPr>
              </a:pPr>
              <a:r>
                <a:rPr lang="pl-PL" sz="1600" dirty="0">
                  <a:latin typeface="+mn-lt"/>
                </a:rPr>
                <a:t>Udział w Igrzyskach Olimpijskich i Paraolimpiadzie</a:t>
              </a:r>
              <a:endParaRPr lang="pl-PL" sz="1600" dirty="0">
                <a:solidFill>
                  <a:srgbClr val="FFFFFF"/>
                </a:solidFill>
                <a:latin typeface="+mn-lt"/>
                <a:ea typeface="Calibri"/>
                <a:cs typeface="Calibri"/>
                <a:sym typeface="Calibri"/>
              </a:endParaRPr>
            </a:p>
            <a:p>
              <a:pPr marL="342900" indent="-342900" defTabSz="914400">
                <a:buSzPct val="100000"/>
                <a:buAutoNum type="arabicPeriod"/>
                <a:defRPr b="1">
                  <a:latin typeface="+mn-lt"/>
                  <a:ea typeface="+mn-ea"/>
                  <a:cs typeface="+mn-cs"/>
                  <a:sym typeface="Arial"/>
                </a:defRPr>
              </a:pPr>
              <a:r>
                <a:rPr lang="pl-PL" sz="1600" dirty="0">
                  <a:latin typeface="+mn-lt"/>
                </a:rPr>
                <a:t>Relacje z </a:t>
              </a:r>
              <a:r>
                <a:rPr lang="pl-PL" sz="1600" dirty="0">
                  <a:solidFill>
                    <a:schemeClr val="tx1"/>
                  </a:solidFill>
                  <a:latin typeface="+mn-lt"/>
                </a:rPr>
                <a:t>FEI oraz innymi związkami krajowymi i organizacjami</a:t>
              </a:r>
              <a:endParaRPr lang="pl-PL" sz="1600" dirty="0">
                <a:solidFill>
                  <a:schemeClr val="tx1"/>
                </a:solidFill>
                <a:latin typeface="+mn-lt"/>
                <a:ea typeface="Calibri"/>
                <a:cs typeface="Calibri"/>
                <a:sym typeface="Calibri"/>
              </a:endParaRPr>
            </a:p>
          </p:txBody>
        </p:sp>
      </p:grpSp>
      <p:grpSp>
        <p:nvGrpSpPr>
          <p:cNvPr id="523" name="Group 523"/>
          <p:cNvGrpSpPr/>
          <p:nvPr/>
        </p:nvGrpSpPr>
        <p:grpSpPr>
          <a:xfrm>
            <a:off x="8112224" y="1751928"/>
            <a:ext cx="3384378" cy="369330"/>
            <a:chOff x="0" y="-4645"/>
            <a:chExt cx="3384376" cy="369329"/>
          </a:xfrm>
        </p:grpSpPr>
        <p:sp>
          <p:nvSpPr>
            <p:cNvPr id="521" name="Shape 521"/>
            <p:cNvSpPr/>
            <p:nvPr/>
          </p:nvSpPr>
          <p:spPr>
            <a:xfrm>
              <a:off x="0" y="-1"/>
              <a:ext cx="3384376" cy="360042"/>
            </a:xfrm>
            <a:prstGeom prst="rect">
              <a:avLst/>
            </a:prstGeom>
            <a:solidFill>
              <a:srgbClr val="0070C0"/>
            </a:solidFill>
            <a:ln w="25400" cap="flat">
              <a:solidFill>
                <a:srgbClr val="0070C0"/>
              </a:solidFill>
              <a:prstDash val="solid"/>
              <a:round/>
            </a:ln>
            <a:effectLst/>
          </p:spPr>
          <p:txBody>
            <a:bodyPr wrap="square" lIns="45719" tIns="45719" rIns="45719" bIns="45719" numCol="1" anchor="ctr">
              <a:noAutofit/>
            </a:bodyPr>
            <a:lstStyle/>
            <a:p>
              <a:pPr algn="ctr">
                <a:defRPr>
                  <a:solidFill>
                    <a:srgbClr val="FFFFFF"/>
                  </a:solidFill>
                  <a:latin typeface="Calibri"/>
                  <a:ea typeface="Calibri"/>
                  <a:cs typeface="Calibri"/>
                  <a:sym typeface="Calibri"/>
                </a:defRPr>
              </a:pPr>
              <a:endParaRPr lang="pl-PL"/>
            </a:p>
          </p:txBody>
        </p:sp>
        <p:sp>
          <p:nvSpPr>
            <p:cNvPr id="522" name="Shape 522"/>
            <p:cNvSpPr/>
            <p:nvPr/>
          </p:nvSpPr>
          <p:spPr>
            <a:xfrm>
              <a:off x="0" y="-4645"/>
              <a:ext cx="3384376" cy="3693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a:solidFill>
                    <a:srgbClr val="FFFFFF"/>
                  </a:solidFill>
                  <a:latin typeface="Calibri"/>
                  <a:ea typeface="Calibri"/>
                  <a:cs typeface="Calibri"/>
                  <a:sym typeface="Calibri"/>
                </a:defRPr>
              </a:lvl1pPr>
            </a:lstStyle>
            <a:p>
              <a:r>
                <a:rPr lang="pl-PL"/>
                <a:t>PZJ - Świat</a:t>
              </a:r>
            </a:p>
          </p:txBody>
        </p:sp>
      </p:grpSp>
      <p:pic>
        <p:nvPicPr>
          <p:cNvPr id="524" name="image38.png"/>
          <p:cNvPicPr>
            <a:picLocks noChangeAspect="1"/>
          </p:cNvPicPr>
          <p:nvPr/>
        </p:nvPicPr>
        <p:blipFill>
          <a:blip r:embed="rId2"/>
          <a:stretch>
            <a:fillRect/>
          </a:stretch>
        </p:blipFill>
        <p:spPr>
          <a:xfrm>
            <a:off x="8140418" y="1756576"/>
            <a:ext cx="259702" cy="360041"/>
          </a:xfrm>
          <a:prstGeom prst="rect">
            <a:avLst/>
          </a:prstGeom>
          <a:ln w="12700">
            <a:miter lim="400000"/>
          </a:ln>
        </p:spPr>
      </p:pic>
      <p:pic>
        <p:nvPicPr>
          <p:cNvPr id="525" name="image38.png"/>
          <p:cNvPicPr>
            <a:picLocks noChangeAspect="1"/>
          </p:cNvPicPr>
          <p:nvPr/>
        </p:nvPicPr>
        <p:blipFill>
          <a:blip r:embed="rId2"/>
          <a:stretch>
            <a:fillRect/>
          </a:stretch>
        </p:blipFill>
        <p:spPr>
          <a:xfrm>
            <a:off x="4439815" y="1749875"/>
            <a:ext cx="259702" cy="360041"/>
          </a:xfrm>
          <a:prstGeom prst="rect">
            <a:avLst/>
          </a:prstGeom>
          <a:ln w="12700">
            <a:miter lim="400000"/>
          </a:ln>
        </p:spPr>
      </p:pic>
      <p:sp>
        <p:nvSpPr>
          <p:cNvPr id="26" name="Shape 330">
            <a:extLst>
              <a:ext uri="{FF2B5EF4-FFF2-40B4-BE49-F238E27FC236}">
                <a16:creationId xmlns:a16="http://schemas.microsoft.com/office/drawing/2014/main" id="{4F1E9B48-A6E3-495C-A78C-247F46439E36}"/>
              </a:ext>
            </a:extLst>
          </p:cNvPr>
          <p:cNvSpPr/>
          <p:nvPr/>
        </p:nvSpPr>
        <p:spPr>
          <a:xfrm>
            <a:off x="609600" y="6610424"/>
            <a:ext cx="7920002" cy="24622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defTabSz="914400">
              <a:defRPr sz="1000">
                <a:solidFill>
                  <a:srgbClr val="888888"/>
                </a:solidFill>
                <a:latin typeface="Arial Narrow"/>
                <a:ea typeface="Arial Narrow"/>
                <a:cs typeface="Arial Narrow"/>
                <a:sym typeface="Arial Narrow"/>
              </a:defRPr>
            </a:lvl1pPr>
          </a:lstStyle>
          <a:p>
            <a:r>
              <a:rPr lang="pl-PL" dirty="0"/>
              <a:t>Strategia Rozwoju Polskiego Jeździectwa 2021-2025 | Wrzesień 2021 r.</a:t>
            </a:r>
          </a:p>
        </p:txBody>
      </p:sp>
    </p:spTree>
  </p:cSld>
  <p:clrMapOvr>
    <a:masterClrMapping/>
  </p:clrMapOvr>
  <p:transition spd="slow"/>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n5N.T3Y4HAamG_kjsE9ts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yo7cVdgZQemZA4n7arNm5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yo7cVdgZQemZA4n7arNm5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yo7cVdgZQemZA4n7arNm5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5hwN7Lxcx.LL864NBhG.S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K2Z.uR05VHF0qTI45tnBL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nt8mDvogIqumHRgmqaBPC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qthgd_KVQEKs._8A8K1x7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CXa29.6hXMvy24M1mCEC1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lV5NxKa990VfLiI9J3T91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PahhBpbivEWSKazMasl9A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8OlQP0N8BRzTJAVS7GFMl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id.zq.0uo7p3VDV7xpDLr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c09e6CxovPbc4gjiz72H1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B1cYJr8RKVMjf5TkZwfN7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gKwAgX1OjVSzctn6xwpeY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Ramka">
  <a:themeElements>
    <a:clrScheme name="Ramka">
      <a:dk1>
        <a:srgbClr val="000000"/>
      </a:dk1>
      <a:lt1>
        <a:srgbClr val="FFFFFF"/>
      </a:lt1>
      <a:dk2>
        <a:srgbClr val="A7A7A7"/>
      </a:dk2>
      <a:lt2>
        <a:srgbClr val="535353"/>
      </a:lt2>
      <a:accent1>
        <a:srgbClr val="549E39"/>
      </a:accent1>
      <a:accent2>
        <a:srgbClr val="8AB833"/>
      </a:accent2>
      <a:accent3>
        <a:srgbClr val="C0CF3A"/>
      </a:accent3>
      <a:accent4>
        <a:srgbClr val="029676"/>
      </a:accent4>
      <a:accent5>
        <a:srgbClr val="4AB5C4"/>
      </a:accent5>
      <a:accent6>
        <a:srgbClr val="0989B1"/>
      </a:accent6>
      <a:hlink>
        <a:srgbClr val="0000FF"/>
      </a:hlink>
      <a:folHlink>
        <a:srgbClr val="FF00FF"/>
      </a:folHlink>
    </a:clrScheme>
    <a:fontScheme name="Ramka">
      <a:majorFont>
        <a:latin typeface="Helvetica"/>
        <a:ea typeface="Helvetica"/>
        <a:cs typeface="Helvetica"/>
      </a:majorFont>
      <a:minorFont>
        <a:latin typeface="Arial"/>
        <a:ea typeface="Arial"/>
        <a:cs typeface="Arial"/>
      </a:minorFont>
    </a:fontScheme>
    <a:fmtScheme name="Ramk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0795" cap="flat">
          <a:solidFill>
            <a:schemeClr val="accent1"/>
          </a:solidFill>
          <a:prstDash val="solid"/>
          <a:round/>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0795"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Ramka">
  <a:themeElements>
    <a:clrScheme name="Ramka">
      <a:dk1>
        <a:srgbClr val="000000"/>
      </a:dk1>
      <a:lt1>
        <a:srgbClr val="FFFFFF"/>
      </a:lt1>
      <a:dk2>
        <a:srgbClr val="A7A7A7"/>
      </a:dk2>
      <a:lt2>
        <a:srgbClr val="535353"/>
      </a:lt2>
      <a:accent1>
        <a:srgbClr val="549E39"/>
      </a:accent1>
      <a:accent2>
        <a:srgbClr val="8AB833"/>
      </a:accent2>
      <a:accent3>
        <a:srgbClr val="C0CF3A"/>
      </a:accent3>
      <a:accent4>
        <a:srgbClr val="029676"/>
      </a:accent4>
      <a:accent5>
        <a:srgbClr val="4AB5C4"/>
      </a:accent5>
      <a:accent6>
        <a:srgbClr val="0989B1"/>
      </a:accent6>
      <a:hlink>
        <a:srgbClr val="0000FF"/>
      </a:hlink>
      <a:folHlink>
        <a:srgbClr val="FF00FF"/>
      </a:folHlink>
    </a:clrScheme>
    <a:fontScheme name="Ramka">
      <a:majorFont>
        <a:latin typeface="Helvetica"/>
        <a:ea typeface="Helvetica"/>
        <a:cs typeface="Helvetica"/>
      </a:majorFont>
      <a:minorFont>
        <a:latin typeface="Arial"/>
        <a:ea typeface="Arial"/>
        <a:cs typeface="Arial"/>
      </a:minorFont>
    </a:fontScheme>
    <a:fmtScheme name="Ramk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0795" cap="flat">
          <a:solidFill>
            <a:schemeClr val="accent1"/>
          </a:solidFill>
          <a:prstDash val="solid"/>
          <a:round/>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0795"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2855</TotalTime>
  <Words>7278</Words>
  <Application>Microsoft Office PowerPoint</Application>
  <PresentationFormat>Panoramiczny</PresentationFormat>
  <Paragraphs>865</Paragraphs>
  <Slides>39</Slides>
  <Notes>0</Notes>
  <HiddenSlides>0</HiddenSlides>
  <MMClips>0</MMClips>
  <ScaleCrop>false</ScaleCrop>
  <HeadingPairs>
    <vt:vector size="8" baseType="variant">
      <vt:variant>
        <vt:lpstr>Używane czcionki</vt:lpstr>
      </vt:variant>
      <vt:variant>
        <vt:i4>5</vt:i4>
      </vt:variant>
      <vt:variant>
        <vt:lpstr>Motyw</vt:lpstr>
      </vt:variant>
      <vt:variant>
        <vt:i4>2</vt:i4>
      </vt:variant>
      <vt:variant>
        <vt:lpstr>Osadzone serwery OLE</vt:lpstr>
      </vt:variant>
      <vt:variant>
        <vt:i4>1</vt:i4>
      </vt:variant>
      <vt:variant>
        <vt:lpstr>Tytuły slajdów</vt:lpstr>
      </vt:variant>
      <vt:variant>
        <vt:i4>39</vt:i4>
      </vt:variant>
    </vt:vector>
  </HeadingPairs>
  <TitlesOfParts>
    <vt:vector size="47" baseType="lpstr">
      <vt:lpstr>Arial</vt:lpstr>
      <vt:lpstr>Arial Narrow</vt:lpstr>
      <vt:lpstr>Calibri</vt:lpstr>
      <vt:lpstr>Corbel</vt:lpstr>
      <vt:lpstr>Wingdings 2</vt:lpstr>
      <vt:lpstr>Ramka</vt:lpstr>
      <vt:lpstr>Motyw pakietu Office</vt:lpstr>
      <vt:lpstr>think-cell Slide</vt:lpstr>
      <vt:lpstr>Strategia Rozwoju Polskiego Jeździectwa 2021-2025 Dokument kierunkowy dla Zarządu PZJ do zatwierdzenia przez WZD</vt:lpstr>
      <vt:lpstr>Komisja ds. Strategii Rozwoju Polskiego Jeździectwa</vt:lpstr>
      <vt:lpstr>Diagnoza sytuacji będąca podstawą do przygotowania nowej strategii na lata 2021 - 2025</vt:lpstr>
      <vt:lpstr>Misja i wizja oraz kluczowe wartości PZJ</vt:lpstr>
      <vt:lpstr>PZJ i grupy interesariuszy</vt:lpstr>
      <vt:lpstr>Nowy model działania PZJ i rozszerzenie działalności na całą branżę jeździecką – decyzja strategiczna do akceptacji WZD</vt:lpstr>
      <vt:lpstr>Integracja środowiska i branży jeździeckiej w Polsce</vt:lpstr>
      <vt:lpstr>PZJ obszary objęte Strategią Rozwoju Polskiego Jeździectwa</vt:lpstr>
      <vt:lpstr>Realizacja strategii wymaga zmiany struktury organizacyjnej PZJ i nowego podziału obowiązków pomiędzy PZJ i WZJ</vt:lpstr>
      <vt:lpstr>Nowa struktura organizacyjna PZJ – propozycja dla zarządu wspierająca realizację strategii i poprawę zarządzania związkiem</vt:lpstr>
      <vt:lpstr>Analiza SWOT PZJ – stan na 2021 rok (1)</vt:lpstr>
      <vt:lpstr>Analiza SWOT PZJ – stan na 2021 rok (2)</vt:lpstr>
      <vt:lpstr>Cele strategiczne PZJ na lata 2021 – 2025 związane z realizacją Strategii Rozwoju Polskiego Jeździectwa </vt:lpstr>
      <vt:lpstr>Rozwój Polskiego jeździectwa zależy od dobrej koordynacji przez PZJ wszystkich celów strategicznych i operacyjnych</vt:lpstr>
      <vt:lpstr>Cel strategiczny 1 na lata 2021-2025 Podniesienie poziomu sportu wyczynowego (1)</vt:lpstr>
      <vt:lpstr>Cel strategiczny 1 na lata 2021-2025 Podniesienie poziomu sportu wyczynowego (2)</vt:lpstr>
      <vt:lpstr>Cel strategiczny 2 na lata 2021-2025 Rozwój sportu dzieci i młodzieży (1)</vt:lpstr>
      <vt:lpstr>Cel strategiczny 2 na lata 2021-2025 Rozwój sportu dzieci i młodzieży (2)</vt:lpstr>
      <vt:lpstr>Cel strategiczny 3 na lata 2021-2025 Rozwój sportu powszechnego i wolontariatu (1)</vt:lpstr>
      <vt:lpstr>Cel strategiczny 3 na lata 2021-2025 Rozwój sportu powszechnego i wolontariatu (2)</vt:lpstr>
      <vt:lpstr>Cel strategiczny 4 na lata 2021-2025 System szkoleń i podnoszenie kwalifikacji osób oficjalnych (1)</vt:lpstr>
      <vt:lpstr>Cel strategiczny 4 na lata 2021-2025 System szkoleń i podnoszenie kwalifikacji osób oficjalnych (2)</vt:lpstr>
      <vt:lpstr>Cel strategiczny 5 na lata 2021-2025 Rozwój Parajeździectwa i angażowanie osób niepełnosprawnych (1)</vt:lpstr>
      <vt:lpstr>Cel strategiczny 5 na lata 2021-2025 Rozwój Parajeździectwa i angażowanie osób niepełnosprawnych (2)</vt:lpstr>
      <vt:lpstr>Cel strategiczny 6 na lata 2021-2025 Rozwój rynku klubów i organizatorów zawodów w mniej popularnych konkurencjach (1)</vt:lpstr>
      <vt:lpstr>Cel strategiczny 6 na lata 2021-2025 Rozwój rynku klubów i organizatorów zawodów w mniej popularnych konkurencjach (2)</vt:lpstr>
      <vt:lpstr>Cel strategiczny 7 na lata 2021-2025 Zwiększenie liczby klubów jeździeckich (1)</vt:lpstr>
      <vt:lpstr>Cel strategiczny 7 na lata 2021-2025 Zwiększenie liczby klubów jeździeckich (2)</vt:lpstr>
      <vt:lpstr>Cel strategiczny 8 na lata 2021-2025 Nowy długofalowy model współpracy z PZHK i hodowcami koni (1)</vt:lpstr>
      <vt:lpstr>Cel strategiczny 8 na lata 2021-2025 Nowy długofalowy model współpracy z PZHK i hodowcami koni (2)</vt:lpstr>
      <vt:lpstr>Cel operacyjny dodatkowy 1 na lata 2021-2025 Nowy model współpracy z WZJ i organizacji struktur jeździeckich w Polsce (1)</vt:lpstr>
      <vt:lpstr>Cel operacyjny dodatkowy 1 na lata 2021-2025 Nowy model współpracy z WZJ i organizacji struktur jeździeckich w Polsce (2)</vt:lpstr>
      <vt:lpstr>Cel operacyjny dodatkowy 2 na lata 2021-2025 Informatyzacja PZJ – centralna baza danych, obsługa on-line, rankingi, aplikacja (1)</vt:lpstr>
      <vt:lpstr>Cel operacyjny dodatkowy 2 na lata 2021-2025 Informatyzacja PZJ – centralna baza danych, obsługa on-line, rankingi, aplikacja (2)</vt:lpstr>
      <vt:lpstr>Cel operacyjny dodatkowy 3 na lata 2021-2025  Przygotowanie koncepcji organizacji i finansowania badań antydopingowych (1)</vt:lpstr>
      <vt:lpstr>Cel operacyjny dodatkowy 3 na lata 2021-2025 Przygotowanie koncepcji organizacji i finansowania badań antydopingowych (2)</vt:lpstr>
      <vt:lpstr>Cel operacyjny dodatkowy 4 na lata 2021-2025 Przygotowanie nowej wersji Statutu (1)</vt:lpstr>
      <vt:lpstr>Cel operacyjny dodatkowy 4 na lata 2021-2025 Przygotowanie nowej wersji Statutu (2)</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Strategia Rozwoju Polskiego Jeździectwa 2021-2023</dc:title>
  <dc:creator>Glowny</dc:creator>
  <cp:lastModifiedBy>Pilkiewicz, Michal</cp:lastModifiedBy>
  <cp:revision>397</cp:revision>
  <dcterms:modified xsi:type="dcterms:W3CDTF">2021-09-06T18:32:02Z</dcterms:modified>
</cp:coreProperties>
</file>